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451" r:id="rId2"/>
    <p:sldId id="455" r:id="rId3"/>
    <p:sldId id="456" r:id="rId4"/>
    <p:sldId id="466" r:id="rId5"/>
    <p:sldId id="300" r:id="rId6"/>
    <p:sldId id="470" r:id="rId7"/>
    <p:sldId id="488" r:id="rId8"/>
    <p:sldId id="460" r:id="rId9"/>
    <p:sldId id="489" r:id="rId10"/>
    <p:sldId id="463" r:id="rId11"/>
    <p:sldId id="462" r:id="rId12"/>
    <p:sldId id="464" r:id="rId13"/>
    <p:sldId id="474" r:id="rId14"/>
    <p:sldId id="490" r:id="rId15"/>
    <p:sldId id="491" r:id="rId16"/>
    <p:sldId id="493" r:id="rId17"/>
    <p:sldId id="494" r:id="rId18"/>
    <p:sldId id="468" r:id="rId19"/>
    <p:sldId id="479" r:id="rId20"/>
    <p:sldId id="471" r:id="rId21"/>
    <p:sldId id="400" r:id="rId22"/>
    <p:sldId id="447" r:id="rId23"/>
    <p:sldId id="448" r:id="rId24"/>
    <p:sldId id="347" r:id="rId25"/>
    <p:sldId id="480" r:id="rId26"/>
    <p:sldId id="449" r:id="rId27"/>
    <p:sldId id="492" r:id="rId28"/>
    <p:sldId id="485" r:id="rId29"/>
    <p:sldId id="486" r:id="rId30"/>
    <p:sldId id="487" r:id="rId31"/>
    <p:sldId id="495" r:id="rId3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B19FF"/>
    <a:srgbClr val="00FF00"/>
    <a:srgbClr val="3215FF"/>
    <a:srgbClr val="29C7FF"/>
    <a:srgbClr val="FF8700"/>
    <a:srgbClr val="F97613"/>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1" autoAdjust="0"/>
    <p:restoredTop sz="86432" autoAdjust="0"/>
  </p:normalViewPr>
  <p:slideViewPr>
    <p:cSldViewPr showGuides="1">
      <p:cViewPr varScale="1">
        <p:scale>
          <a:sx n="78" d="100"/>
          <a:sy n="78" d="100"/>
        </p:scale>
        <p:origin x="90" y="318"/>
      </p:cViewPr>
      <p:guideLst>
        <p:guide orient="horz" pos="3600"/>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04/05/2020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21</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22</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23</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24</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1360827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04/05/2020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04/05/2020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12.xm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image" Target="../media/image12.png"/><Relationship Id="rId4" Type="http://schemas.openxmlformats.org/officeDocument/2006/relationships/hyperlink" Target="https://www.youtube.com/watch?v=LzZUDRrKgI8&amp;feature=youtu.be"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slide" Target="slide18.xml"/><Relationship Id="rId4" Type="http://schemas.openxmlformats.org/officeDocument/2006/relationships/slide" Target="slide13.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2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2.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18.jpg"/><Relationship Id="rId7" Type="http://schemas.openxmlformats.org/officeDocument/2006/relationships/slide" Target="slide2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slide" Target="slide25.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28.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29.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2.png"/><Relationship Id="rId7" Type="http://schemas.openxmlformats.org/officeDocument/2006/relationships/image" Target="../media/image3.png"/><Relationship Id="rId12" Type="http://schemas.openxmlformats.org/officeDocument/2006/relationships/slide" Target="slide4.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28.xml"/><Relationship Id="rId11" Type="http://schemas.openxmlformats.org/officeDocument/2006/relationships/image" Target="../media/image5.png"/><Relationship Id="rId5" Type="http://schemas.openxmlformats.org/officeDocument/2006/relationships/slide" Target="slide3.xml"/><Relationship Id="rId10" Type="http://schemas.openxmlformats.org/officeDocument/2006/relationships/slide" Target="slide30.xml"/><Relationship Id="rId4" Type="http://schemas.openxmlformats.org/officeDocument/2006/relationships/image" Target="../media/image1.png"/><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0.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youtu.be/jfAc95-llWo" TargetMode="External"/><Relationship Id="rId3" Type="http://schemas.openxmlformats.org/officeDocument/2006/relationships/slide" Target="slide5.xml"/><Relationship Id="rId7" Type="http://schemas.openxmlformats.org/officeDocument/2006/relationships/hyperlink" Target="https://youtu.be/1FY4C930M2Y"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youtu.be/935-QGQ2Cfk" TargetMode="External"/><Relationship Id="rId5" Type="http://schemas.openxmlformats.org/officeDocument/2006/relationships/hyperlink" Target="../../Junior%20church%20songs/My%20God%20Is%20So%20Big.mp4" TargetMode="Externa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youtu.be/LzZUDRrKgI8" TargetMode="External"/><Relationship Id="rId5" Type="http://schemas.openxmlformats.org/officeDocument/2006/relationships/slide" Target="slide9.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309741"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17 verses 11-14</a:t>
            </a:r>
          </a:p>
        </p:txBody>
      </p:sp>
      <p:sp>
        <p:nvSpPr>
          <p:cNvPr id="5" name="Rectangle 4"/>
          <p:cNvSpPr/>
          <p:nvPr/>
        </p:nvSpPr>
        <p:spPr>
          <a:xfrm>
            <a:off x="152399" y="858387"/>
            <a:ext cx="8610601" cy="5017079"/>
          </a:xfrm>
          <a:prstGeom prst="rect">
            <a:avLst/>
          </a:prstGeom>
        </p:spPr>
        <p:txBody>
          <a:bodyPr wrap="square">
            <a:spAutoFit/>
          </a:bodyPr>
          <a:lstStyle/>
          <a:p>
            <a:pPr>
              <a:lnSpc>
                <a:spcPct val="150000"/>
              </a:lnSpc>
            </a:pPr>
            <a:r>
              <a:rPr lang="en-US" sz="2400" dirty="0">
                <a:latin typeface="Comic Sans MS" panose="030F0702030302020204" pitchFamily="66" charset="0"/>
              </a:rPr>
              <a:t>Jesus was on his way to Jerusalem. Traveling from Galilee to Samaria,</a:t>
            </a:r>
            <a:r>
              <a:rPr lang="en-US" sz="2400" b="1" baseline="30000" dirty="0">
                <a:latin typeface="Comic Sans MS" panose="030F0702030302020204" pitchFamily="66" charset="0"/>
              </a:rPr>
              <a:t> </a:t>
            </a:r>
            <a:r>
              <a:rPr lang="en-US" sz="2400" dirty="0">
                <a:latin typeface="Comic Sans MS" panose="030F0702030302020204" pitchFamily="66" charset="0"/>
              </a:rPr>
              <a:t>he came into a small town. </a:t>
            </a:r>
          </a:p>
          <a:p>
            <a:pPr>
              <a:lnSpc>
                <a:spcPct val="150000"/>
              </a:lnSpc>
            </a:pPr>
            <a:r>
              <a:rPr lang="en-US" sz="2400" dirty="0">
                <a:latin typeface="Comic Sans MS" panose="030F0702030302020204" pitchFamily="66" charset="0"/>
              </a:rPr>
              <a:t>Ten men met him there. These men did </a:t>
            </a:r>
          </a:p>
          <a:p>
            <a:pPr>
              <a:lnSpc>
                <a:spcPct val="150000"/>
              </a:lnSpc>
            </a:pPr>
            <a:r>
              <a:rPr lang="en-US" sz="2400" dirty="0">
                <a:latin typeface="Comic Sans MS" panose="030F0702030302020204" pitchFamily="66" charset="0"/>
              </a:rPr>
              <a:t>not come close to Jesus, because they </a:t>
            </a:r>
          </a:p>
          <a:p>
            <a:pPr>
              <a:lnSpc>
                <a:spcPct val="150000"/>
              </a:lnSpc>
            </a:pPr>
            <a:r>
              <a:rPr lang="en-US" sz="2400" dirty="0">
                <a:latin typeface="Comic Sans MS" panose="030F0702030302020204" pitchFamily="66" charset="0"/>
              </a:rPr>
              <a:t>all had a harmful skin disease. </a:t>
            </a:r>
            <a:r>
              <a:rPr lang="en-US" sz="2400" b="1" baseline="30000" dirty="0">
                <a:latin typeface="Comic Sans MS" panose="030F0702030302020204" pitchFamily="66" charset="0"/>
              </a:rPr>
              <a:t> </a:t>
            </a:r>
            <a:r>
              <a:rPr lang="en-US" sz="2400" dirty="0">
                <a:latin typeface="Comic Sans MS" panose="030F0702030302020204" pitchFamily="66" charset="0"/>
              </a:rPr>
              <a:t>But they </a:t>
            </a:r>
          </a:p>
          <a:p>
            <a:pPr>
              <a:lnSpc>
                <a:spcPct val="150000"/>
              </a:lnSpc>
            </a:pPr>
            <a:r>
              <a:rPr lang="en-US" sz="2400" dirty="0">
                <a:latin typeface="Comic Sans MS" panose="030F0702030302020204" pitchFamily="66" charset="0"/>
              </a:rPr>
              <a:t>called to him, </a:t>
            </a:r>
            <a:r>
              <a:rPr lang="en-US" sz="2400" dirty="0">
                <a:solidFill>
                  <a:srgbClr val="FF0000"/>
                </a:solidFill>
                <a:latin typeface="Comic Sans MS" panose="030F0702030302020204" pitchFamily="66" charset="0"/>
              </a:rPr>
              <a:t>“Jesus! Master! Please help us!”</a:t>
            </a:r>
          </a:p>
          <a:p>
            <a:pPr>
              <a:lnSpc>
                <a:spcPct val="150000"/>
              </a:lnSpc>
            </a:pPr>
            <a:r>
              <a:rPr lang="en-US" sz="2400" dirty="0">
                <a:solidFill>
                  <a:srgbClr val="0000CC"/>
                </a:solidFill>
                <a:latin typeface="Comic Sans MS" panose="030F0702030302020204" pitchFamily="66" charset="0"/>
              </a:rPr>
              <a:t>When Jesus saw the men, he said, </a:t>
            </a:r>
          </a:p>
          <a:p>
            <a:pPr>
              <a:lnSpc>
                <a:spcPct val="150000"/>
              </a:lnSpc>
            </a:pPr>
            <a:r>
              <a:rPr lang="en-US" sz="2400" dirty="0">
                <a:solidFill>
                  <a:srgbClr val="0000CC"/>
                </a:solidFill>
                <a:latin typeface="Comic Sans MS" panose="030F0702030302020204" pitchFamily="66" charset="0"/>
              </a:rPr>
              <a:t>“Go and show yourselves to the priests.”</a:t>
            </a:r>
            <a:r>
              <a:rPr lang="en-US" sz="2400" baseline="30000" dirty="0">
                <a:solidFill>
                  <a:srgbClr val="0000CC"/>
                </a:solidFill>
                <a:latin typeface="Comic Sans MS" panose="030F0702030302020204" pitchFamily="66" charset="0"/>
              </a:rPr>
              <a:t> </a:t>
            </a:r>
          </a:p>
          <a:p>
            <a:pPr>
              <a:lnSpc>
                <a:spcPct val="150000"/>
              </a:lnSpc>
            </a:pPr>
            <a:r>
              <a:rPr lang="en-US" sz="2400" dirty="0">
                <a:solidFill>
                  <a:srgbClr val="0000CC"/>
                </a:solidFill>
                <a:latin typeface="Comic Sans MS" panose="030F0702030302020204" pitchFamily="66" charset="0"/>
              </a:rPr>
              <a:t>While the ten men were going, they were healed.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2048" y="1282313"/>
            <a:ext cx="1757664" cy="441817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632254" y="326069"/>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did the men ask Jesus?</a:t>
              </a:r>
            </a:p>
          </p:txBody>
        </p:sp>
      </p:grpSp>
      <p:grpSp>
        <p:nvGrpSpPr>
          <p:cNvPr id="26" name="Group 25">
            <a:extLst>
              <a:ext uri="{FF2B5EF4-FFF2-40B4-BE49-F238E27FC236}">
                <a16:creationId xmlns:a16="http://schemas.microsoft.com/office/drawing/2014/main" id="{F4E1DA8B-99D6-4E95-8A1D-627355884332}"/>
              </a:ext>
            </a:extLst>
          </p:cNvPr>
          <p:cNvGrpSpPr/>
          <p:nvPr/>
        </p:nvGrpSpPr>
        <p:grpSpPr>
          <a:xfrm>
            <a:off x="2934988" y="3322111"/>
            <a:ext cx="4059366" cy="1537787"/>
            <a:chOff x="3748226" y="219308"/>
            <a:chExt cx="4664926" cy="1941400"/>
          </a:xfrm>
          <a:solidFill>
            <a:schemeClr val="bg1"/>
          </a:solidFill>
        </p:grpSpPr>
        <p:sp>
          <p:nvSpPr>
            <p:cNvPr id="27" name="Rounded Rectangular Callout 38">
              <a:extLst>
                <a:ext uri="{FF2B5EF4-FFF2-40B4-BE49-F238E27FC236}">
                  <a16:creationId xmlns:a16="http://schemas.microsoft.com/office/drawing/2014/main" id="{A96A9281-E544-4B0D-B576-2BD1F2D31F19}"/>
                </a:ext>
              </a:extLst>
            </p:cNvPr>
            <p:cNvSpPr/>
            <p:nvPr/>
          </p:nvSpPr>
          <p:spPr>
            <a:xfrm>
              <a:off x="3854728" y="219308"/>
              <a:ext cx="4495799" cy="1941400"/>
            </a:xfrm>
            <a:prstGeom prst="wedgeRoundRectCallout">
              <a:avLst>
                <a:gd name="adj1" fmla="val -79286"/>
                <a:gd name="adj2" fmla="val -1107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739BFFB4-EC55-4FE3-8E38-41D1710D585C}"/>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next part of the story.</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a:t>
            </a:r>
            <a:r>
              <a:rPr lang="en-GB" sz="1000" dirty="0">
                <a:hlinkClick r:id="rId4"/>
              </a:rPr>
              <a:t>https://www.youtube.com/watch?v=LzZUDRrKgI8&amp;feature=youtu.be</a:t>
            </a:r>
            <a:endParaRPr lang="en-GB" sz="1000" dirty="0"/>
          </a:p>
        </p:txBody>
      </p:sp>
      <p:grpSp>
        <p:nvGrpSpPr>
          <p:cNvPr id="44" name="Group 43">
            <a:extLst>
              <a:ext uri="{FF2B5EF4-FFF2-40B4-BE49-F238E27FC236}">
                <a16:creationId xmlns:a16="http://schemas.microsoft.com/office/drawing/2014/main" id="{A6833CB9-5A94-4DFF-9F95-A0DCF73C1742}"/>
              </a:ext>
            </a:extLst>
          </p:cNvPr>
          <p:cNvGrpSpPr/>
          <p:nvPr/>
        </p:nvGrpSpPr>
        <p:grpSpPr>
          <a:xfrm>
            <a:off x="3112266" y="3156632"/>
            <a:ext cx="3810901" cy="785885"/>
            <a:chOff x="3835098" y="219308"/>
            <a:chExt cx="4664926" cy="1731599"/>
          </a:xfrm>
          <a:solidFill>
            <a:schemeClr val="bg1"/>
          </a:solidFill>
        </p:grpSpPr>
        <p:sp>
          <p:nvSpPr>
            <p:cNvPr id="45" name="Rounded Rectangular Callout 38">
              <a:extLst>
                <a:ext uri="{FF2B5EF4-FFF2-40B4-BE49-F238E27FC236}">
                  <a16:creationId xmlns:a16="http://schemas.microsoft.com/office/drawing/2014/main" id="{DB392103-E89B-42AA-8589-6A13CD679CB9}"/>
                </a:ext>
              </a:extLst>
            </p:cNvPr>
            <p:cNvSpPr/>
            <p:nvPr/>
          </p:nvSpPr>
          <p:spPr>
            <a:xfrm>
              <a:off x="3854728" y="219308"/>
              <a:ext cx="4495800" cy="1731599"/>
            </a:xfrm>
            <a:prstGeom prst="wedgeRoundRectCallout">
              <a:avLst>
                <a:gd name="adj1" fmla="val 77879"/>
                <a:gd name="adj2" fmla="val -384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7BF509B5-216D-4EA8-936E-4CBB21B267B2}"/>
                </a:ext>
              </a:extLst>
            </p:cNvPr>
            <p:cNvSpPr txBox="1"/>
            <p:nvPr/>
          </p:nvSpPr>
          <p:spPr>
            <a:xfrm>
              <a:off x="3835098" y="559575"/>
              <a:ext cx="4664926" cy="122066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Please help us!</a:t>
              </a:r>
            </a:p>
          </p:txBody>
        </p:sp>
      </p:grpSp>
      <p:grpSp>
        <p:nvGrpSpPr>
          <p:cNvPr id="29" name="Group 28">
            <a:extLst>
              <a:ext uri="{FF2B5EF4-FFF2-40B4-BE49-F238E27FC236}">
                <a16:creationId xmlns:a16="http://schemas.microsoft.com/office/drawing/2014/main" id="{26EC3638-00D8-41B2-BD0B-3FE4F8223808}"/>
              </a:ext>
            </a:extLst>
          </p:cNvPr>
          <p:cNvGrpSpPr/>
          <p:nvPr/>
        </p:nvGrpSpPr>
        <p:grpSpPr>
          <a:xfrm>
            <a:off x="2636233" y="529343"/>
            <a:ext cx="5023314" cy="804132"/>
            <a:chOff x="3748226" y="219308"/>
            <a:chExt cx="4664926" cy="1731599"/>
          </a:xfrm>
          <a:solidFill>
            <a:schemeClr val="bg1"/>
          </a:solidFill>
        </p:grpSpPr>
        <p:sp>
          <p:nvSpPr>
            <p:cNvPr id="30" name="Rounded Rectangular Callout 38">
              <a:extLst>
                <a:ext uri="{FF2B5EF4-FFF2-40B4-BE49-F238E27FC236}">
                  <a16:creationId xmlns:a16="http://schemas.microsoft.com/office/drawing/2014/main" id="{A436EF75-1891-4641-8E59-AE029ED74C08}"/>
                </a:ext>
              </a:extLst>
            </p:cNvPr>
            <p:cNvSpPr/>
            <p:nvPr/>
          </p:nvSpPr>
          <p:spPr>
            <a:xfrm>
              <a:off x="3854729" y="219308"/>
              <a:ext cx="4495800" cy="1731599"/>
            </a:xfrm>
            <a:prstGeom prst="wedgeRoundRectCallout">
              <a:avLst>
                <a:gd name="adj1" fmla="val -69400"/>
                <a:gd name="adj2" fmla="val 18102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676A130B-25DF-4121-9FF2-32D549D691AF}"/>
                </a:ext>
              </a:extLst>
            </p:cNvPr>
            <p:cNvSpPr txBox="1"/>
            <p:nvPr/>
          </p:nvSpPr>
          <p:spPr>
            <a:xfrm>
              <a:off x="3748226" y="346442"/>
              <a:ext cx="4664926" cy="699402"/>
            </a:xfrm>
            <a:prstGeom prst="rect">
              <a:avLst/>
            </a:prstGeom>
            <a:noFill/>
          </p:spPr>
          <p:txBody>
            <a:bodyPr wrap="square" rtlCol="0">
              <a:spAutoFit/>
            </a:bodyPr>
            <a:lstStyle/>
            <a:p>
              <a:pPr algn="ctr"/>
              <a:r>
                <a:rPr lang="en-GB" sz="3000" b="1" dirty="0">
                  <a:latin typeface="Comic Sans MS" panose="030F0702030302020204" pitchFamily="66" charset="0"/>
                </a:rPr>
                <a:t>Did Jesus help the men?</a:t>
              </a:r>
            </a:p>
          </p:txBody>
        </p:sp>
      </p:grpSp>
      <p:pic>
        <p:nvPicPr>
          <p:cNvPr id="32" name="Picture 31">
            <a:extLst>
              <a:ext uri="{FF2B5EF4-FFF2-40B4-BE49-F238E27FC236}">
                <a16:creationId xmlns:a16="http://schemas.microsoft.com/office/drawing/2014/main" id="{097B5D3E-7C80-4ED1-B0A9-F85F097A3002}"/>
              </a:ext>
            </a:extLst>
          </p:cNvPr>
          <p:cNvPicPr>
            <a:picLocks noChangeAspect="1"/>
          </p:cNvPicPr>
          <p:nvPr/>
        </p:nvPicPr>
        <p:blipFill>
          <a:blip r:embed="rId5"/>
          <a:stretch>
            <a:fillRect/>
          </a:stretch>
        </p:blipFill>
        <p:spPr>
          <a:xfrm>
            <a:off x="9919331" y="1948933"/>
            <a:ext cx="1805678" cy="3653545"/>
          </a:xfrm>
          <a:prstGeom prst="rect">
            <a:avLst/>
          </a:prstGeom>
        </p:spPr>
      </p:pic>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1115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7"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750"/>
                                        <p:tgtEl>
                                          <p:spTgt spid="38"/>
                                        </p:tgtEl>
                                      </p:cBhvr>
                                    </p:animEffect>
                                  </p:childTnLst>
                                </p:cTn>
                              </p:par>
                            </p:childTnLst>
                          </p:cTn>
                        </p:par>
                        <p:par>
                          <p:cTn id="8" fill="hold">
                            <p:stCondLst>
                              <p:cond delay="750"/>
                            </p:stCondLst>
                            <p:childTnLst>
                              <p:par>
                                <p:cTn id="9" presetID="42" presetClass="path" presetSubtype="0" accel="50000" decel="50000" fill="hold" nodeType="afterEffect">
                                  <p:stCondLst>
                                    <p:cond delay="3000"/>
                                  </p:stCondLst>
                                  <p:childTnLst>
                                    <p:animMotion origin="layout" path="M 3.05556E-6 -2.96296E-6 L -0.28351 -0.00208 " pathEditMode="relative" rAng="0" ptsTypes="AA">
                                      <p:cBhvr>
                                        <p:cTn id="10" dur="2000" fill="hold"/>
                                        <p:tgtEl>
                                          <p:spTgt spid="32"/>
                                        </p:tgtEl>
                                        <p:attrNameLst>
                                          <p:attrName>ppt_x</p:attrName>
                                          <p:attrName>ppt_y</p:attrName>
                                        </p:attrNameLst>
                                      </p:cBhvr>
                                      <p:rCtr x="-14184" y="-116"/>
                                    </p:animMotion>
                                  </p:childTnLst>
                                </p:cTn>
                              </p:par>
                            </p:childTnLst>
                          </p:cTn>
                        </p:par>
                        <p:par>
                          <p:cTn id="11" fill="hold">
                            <p:stCondLst>
                              <p:cond delay="5750"/>
                            </p:stCondLst>
                            <p:childTnLst>
                              <p:par>
                                <p:cTn id="12" presetID="22" presetClass="entr" presetSubtype="2" fill="hold" nodeType="afterEffect">
                                  <p:stCondLst>
                                    <p:cond delay="250"/>
                                  </p:stCondLst>
                                  <p:childTnLst>
                                    <p:set>
                                      <p:cBhvr>
                                        <p:cTn id="13" dur="1" fill="hold">
                                          <p:stCondLst>
                                            <p:cond delay="0"/>
                                          </p:stCondLst>
                                        </p:cTn>
                                        <p:tgtEl>
                                          <p:spTgt spid="44"/>
                                        </p:tgtEl>
                                        <p:attrNameLst>
                                          <p:attrName>style.visibility</p:attrName>
                                        </p:attrNameLst>
                                      </p:cBhvr>
                                      <p:to>
                                        <p:strVal val="visible"/>
                                      </p:to>
                                    </p:set>
                                    <p:animEffect transition="in" filter="wipe(right)">
                                      <p:cBhvr>
                                        <p:cTn id="14" dur="1500"/>
                                        <p:tgtEl>
                                          <p:spTgt spid="44"/>
                                        </p:tgtEl>
                                      </p:cBhvr>
                                    </p:animEffect>
                                  </p:childTnLst>
                                </p:cTn>
                              </p:par>
                            </p:childTnLst>
                          </p:cTn>
                        </p:par>
                        <p:par>
                          <p:cTn id="15" fill="hold">
                            <p:stCondLst>
                              <p:cond delay="7500"/>
                            </p:stCondLst>
                            <p:childTnLst>
                              <p:par>
                                <p:cTn id="16" presetID="1" presetClass="exit" presetSubtype="0" fill="hold" nodeType="afterEffect">
                                  <p:stCondLst>
                                    <p:cond delay="3000"/>
                                  </p:stCondLst>
                                  <p:childTnLst>
                                    <p:set>
                                      <p:cBhvr>
                                        <p:cTn id="17" dur="1" fill="hold">
                                          <p:stCondLst>
                                            <p:cond delay="0"/>
                                          </p:stCondLst>
                                        </p:cTn>
                                        <p:tgtEl>
                                          <p:spTgt spid="38"/>
                                        </p:tgtEl>
                                        <p:attrNameLst>
                                          <p:attrName>style.visibility</p:attrName>
                                        </p:attrNameLst>
                                      </p:cBhvr>
                                      <p:to>
                                        <p:strVal val="hidden"/>
                                      </p:to>
                                    </p:set>
                                  </p:childTnLst>
                                </p:cTn>
                              </p:par>
                            </p:childTnLst>
                          </p:cTn>
                        </p:par>
                        <p:par>
                          <p:cTn id="18" fill="hold">
                            <p:stCondLst>
                              <p:cond delay="10500"/>
                            </p:stCondLst>
                            <p:childTnLst>
                              <p:par>
                                <p:cTn id="19" presetID="1" presetClass="exit" presetSubtype="0" fill="hold" nodeType="afterEffect">
                                  <p:stCondLst>
                                    <p:cond delay="0"/>
                                  </p:stCondLst>
                                  <p:childTnLst>
                                    <p:set>
                                      <p:cBhvr>
                                        <p:cTn id="20" dur="1" fill="hold">
                                          <p:stCondLst>
                                            <p:cond delay="0"/>
                                          </p:stCondLst>
                                        </p:cTn>
                                        <p:tgtEl>
                                          <p:spTgt spid="44"/>
                                        </p:tgtEl>
                                        <p:attrNameLst>
                                          <p:attrName>style.visibility</p:attrName>
                                        </p:attrNameLst>
                                      </p:cBhvr>
                                      <p:to>
                                        <p:strVal val="hidden"/>
                                      </p:to>
                                    </p:set>
                                  </p:childTnLst>
                                </p:cTn>
                              </p:par>
                            </p:childTnLst>
                          </p:cTn>
                        </p:par>
                        <p:par>
                          <p:cTn id="21" fill="hold">
                            <p:stCondLst>
                              <p:cond delay="105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1500"/>
                                        <p:tgtEl>
                                          <p:spTgt spid="29"/>
                                        </p:tgtEl>
                                      </p:cBhvr>
                                    </p:animEffect>
                                  </p:childTnLst>
                                </p:cTn>
                              </p:par>
                            </p:childTnLst>
                          </p:cTn>
                        </p:par>
                        <p:par>
                          <p:cTn id="25" fill="hold">
                            <p:stCondLst>
                              <p:cond delay="12000"/>
                            </p:stCondLst>
                            <p:childTnLst>
                              <p:par>
                                <p:cTn id="26" presetID="22" presetClass="entr" presetSubtype="8" fill="hold" nodeType="afterEffect">
                                  <p:stCondLst>
                                    <p:cond delay="300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1500"/>
                                        <p:tgtEl>
                                          <p:spTgt spid="26"/>
                                        </p:tgtEl>
                                      </p:cBhvr>
                                    </p:animEffect>
                                  </p:childTnLst>
                                </p:cTn>
                              </p:par>
                            </p:childTnLst>
                          </p:cTn>
                        </p:par>
                        <p:par>
                          <p:cTn id="29" fill="hold">
                            <p:stCondLst>
                              <p:cond delay="16500"/>
                            </p:stCondLst>
                            <p:childTnLst>
                              <p:par>
                                <p:cTn id="30" presetID="42" presetClass="path" presetSubtype="0" accel="50000" decel="50000" fill="hold" grpId="0" nodeType="afterEffect">
                                  <p:stCondLst>
                                    <p:cond delay="0"/>
                                  </p:stCondLst>
                                  <p:childTnLst>
                                    <p:animMotion origin="layout" path="M 0 1.11111E-6 L 1 -0.00139 " pathEditMode="relative" rAng="0" ptsTypes="AA">
                                      <p:cBhvr>
                                        <p:cTn id="31"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665607"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17 verses 15 - 19</a:t>
            </a:r>
          </a:p>
        </p:txBody>
      </p:sp>
      <p:sp>
        <p:nvSpPr>
          <p:cNvPr id="5" name="Rectangle 4"/>
          <p:cNvSpPr/>
          <p:nvPr/>
        </p:nvSpPr>
        <p:spPr>
          <a:xfrm>
            <a:off x="152400" y="858387"/>
            <a:ext cx="8839200" cy="5017079"/>
          </a:xfrm>
          <a:prstGeom prst="rect">
            <a:avLst/>
          </a:prstGeom>
        </p:spPr>
        <p:txBody>
          <a:bodyPr wrap="square">
            <a:spAutoFit/>
          </a:bodyPr>
          <a:lstStyle/>
          <a:p>
            <a:pPr>
              <a:lnSpc>
                <a:spcPct val="150000"/>
              </a:lnSpc>
            </a:pPr>
            <a:r>
              <a:rPr lang="en-US" sz="2400" dirty="0">
                <a:latin typeface="Comic Sans MS" panose="030F0702030302020204" pitchFamily="66" charset="0"/>
              </a:rPr>
              <a:t>When one of them saw that he was healed, he went back to Jesus. He praised God in a loud voice. Then he </a:t>
            </a:r>
          </a:p>
          <a:p>
            <a:pPr>
              <a:lnSpc>
                <a:spcPct val="150000"/>
              </a:lnSpc>
            </a:pPr>
            <a:r>
              <a:rPr lang="en-US" sz="2400" dirty="0">
                <a:latin typeface="Comic Sans MS" panose="030F0702030302020204" pitchFamily="66" charset="0"/>
              </a:rPr>
              <a:t>bowed down at Jesus’ feet and thanked</a:t>
            </a:r>
          </a:p>
          <a:p>
            <a:pPr>
              <a:lnSpc>
                <a:spcPct val="150000"/>
              </a:lnSpc>
            </a:pPr>
            <a:r>
              <a:rPr lang="en-US" sz="2400" dirty="0">
                <a:latin typeface="Comic Sans MS" panose="030F0702030302020204" pitchFamily="66" charset="0"/>
              </a:rPr>
              <a:t> him. (This man was a Samaritan.) </a:t>
            </a:r>
          </a:p>
          <a:p>
            <a:pPr>
              <a:lnSpc>
                <a:spcPct val="150000"/>
              </a:lnSpc>
            </a:pPr>
            <a:r>
              <a:rPr lang="en-US" sz="2400" dirty="0">
                <a:solidFill>
                  <a:srgbClr val="FF0000"/>
                </a:solidFill>
                <a:latin typeface="Comic Sans MS" panose="030F0702030302020204" pitchFamily="66" charset="0"/>
              </a:rPr>
              <a:t>Jesus asked, “Ten men were healed; where </a:t>
            </a:r>
          </a:p>
          <a:p>
            <a:pPr>
              <a:lnSpc>
                <a:spcPct val="150000"/>
              </a:lnSpc>
            </a:pPr>
            <a:r>
              <a:rPr lang="en-US" sz="2400" dirty="0">
                <a:solidFill>
                  <a:srgbClr val="FF0000"/>
                </a:solidFill>
                <a:latin typeface="Comic Sans MS" panose="030F0702030302020204" pitchFamily="66" charset="0"/>
              </a:rPr>
              <a:t>are the other nine? Is this Samaritan the only </a:t>
            </a:r>
          </a:p>
          <a:p>
            <a:pPr>
              <a:lnSpc>
                <a:spcPct val="150000"/>
              </a:lnSpc>
            </a:pPr>
            <a:r>
              <a:rPr lang="en-US" sz="2400" dirty="0">
                <a:solidFill>
                  <a:srgbClr val="FF0000"/>
                </a:solidFill>
                <a:latin typeface="Comic Sans MS" panose="030F0702030302020204" pitchFamily="66" charset="0"/>
              </a:rPr>
              <a:t>one who came back to thank God?” </a:t>
            </a:r>
            <a:r>
              <a:rPr lang="en-US" sz="2400" dirty="0">
                <a:solidFill>
                  <a:srgbClr val="0000CC"/>
                </a:solidFill>
                <a:latin typeface="Comic Sans MS" panose="030F0702030302020204" pitchFamily="66" charset="0"/>
              </a:rPr>
              <a:t>Then Jesus said </a:t>
            </a:r>
          </a:p>
          <a:p>
            <a:pPr>
              <a:lnSpc>
                <a:spcPct val="150000"/>
              </a:lnSpc>
            </a:pPr>
            <a:r>
              <a:rPr lang="en-US" sz="2400" dirty="0">
                <a:solidFill>
                  <a:srgbClr val="0000CC"/>
                </a:solidFill>
                <a:latin typeface="Comic Sans MS" panose="030F0702030302020204" pitchFamily="66" charset="0"/>
              </a:rPr>
              <a:t>to him, “Stand up and go on your way. You were </a:t>
            </a:r>
          </a:p>
          <a:p>
            <a:pPr>
              <a:lnSpc>
                <a:spcPct val="150000"/>
              </a:lnSpc>
            </a:pPr>
            <a:r>
              <a:rPr lang="en-US" sz="2400" dirty="0">
                <a:solidFill>
                  <a:srgbClr val="0000CC"/>
                </a:solidFill>
                <a:latin typeface="Comic Sans MS" panose="030F0702030302020204" pitchFamily="66" charset="0"/>
              </a:rPr>
              <a:t>healed because you believed.”</a:t>
            </a:r>
            <a:endParaRPr lang="en-GB" sz="3200" dirty="0">
              <a:solidFill>
                <a:srgbClr val="0000CC"/>
              </a:solidFill>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511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2267362" y="194346"/>
            <a:ext cx="4824303" cy="1619169"/>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57990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 really good story. Jesus healed the sick men.</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3019022" y="2461774"/>
            <a:ext cx="3305577" cy="2759978"/>
            <a:chOff x="2905090" y="2476938"/>
            <a:chExt cx="3305577" cy="3120495"/>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3846"/>
                <a:gd name="adj2" fmla="val -53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27420"/>
            </a:xfrm>
            <a:prstGeom prst="rect">
              <a:avLst/>
            </a:prstGeom>
            <a:noFill/>
          </p:spPr>
          <p:txBody>
            <a:bodyPr wrap="square" rtlCol="0">
              <a:spAutoFit/>
            </a:bodyPr>
            <a:lstStyle/>
            <a:p>
              <a:pPr algn="ctr"/>
              <a:r>
                <a:rPr lang="en-GB" sz="3000" b="1" dirty="0">
                  <a:latin typeface="Comic Sans MS" panose="030F0702030302020204" pitchFamily="66" charset="0"/>
                </a:rPr>
                <a:t>Yes it was! </a:t>
              </a:r>
            </a:p>
            <a:p>
              <a:pPr algn="ctr"/>
              <a:r>
                <a:rPr lang="en-GB" sz="3000" b="1" dirty="0">
                  <a:latin typeface="Comic Sans MS" panose="030F0702030302020204" pitchFamily="66" charset="0"/>
                </a:rPr>
                <a:t>But Jesus was teaching another lesson with this miracle.</a:t>
              </a:r>
            </a:p>
            <a:p>
              <a:pPr algn="ctr"/>
              <a:endParaRPr lang="en-GB" dirty="0"/>
            </a:p>
          </p:txBody>
        </p:sp>
      </p:gr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338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2267362" y="194346"/>
            <a:ext cx="4824303" cy="1619169"/>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08618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Was it that only one man said thank you?</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3019022" y="2461774"/>
            <a:ext cx="3305577" cy="2759978"/>
            <a:chOff x="2905090" y="2476938"/>
            <a:chExt cx="3305577" cy="3120495"/>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3846"/>
                <a:gd name="adj2" fmla="val -53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27420"/>
            </a:xfrm>
            <a:prstGeom prst="rect">
              <a:avLst/>
            </a:prstGeom>
            <a:noFill/>
          </p:spPr>
          <p:txBody>
            <a:bodyPr wrap="square" rtlCol="0">
              <a:spAutoFit/>
            </a:bodyPr>
            <a:lstStyle/>
            <a:p>
              <a:pPr algn="ctr"/>
              <a:r>
                <a:rPr lang="en-GB" sz="3000" b="1" dirty="0">
                  <a:latin typeface="Comic Sans MS" panose="030F0702030302020204" pitchFamily="66" charset="0"/>
                </a:rPr>
                <a:t>Yes that’s it! </a:t>
              </a:r>
            </a:p>
            <a:p>
              <a:pPr algn="ctr"/>
              <a:r>
                <a:rPr lang="en-GB" sz="3000" b="1" dirty="0">
                  <a:latin typeface="Comic Sans MS" panose="030F0702030302020204" pitchFamily="66" charset="0"/>
                </a:rPr>
                <a:t>This man was a Samaritan, an enemy of God’s people.</a:t>
              </a:r>
            </a:p>
            <a:p>
              <a:pPr algn="ctr"/>
              <a:endParaRPr lang="en-GB" dirty="0"/>
            </a:p>
          </p:txBody>
        </p:sp>
      </p:gr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3026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2267362" y="194346"/>
            <a:ext cx="4824303" cy="1619169"/>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08618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If he was an enemy, why did Jesus heal him?</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878592" y="2062331"/>
            <a:ext cx="3657599" cy="3496969"/>
            <a:chOff x="2905090" y="2476938"/>
            <a:chExt cx="3305577" cy="2971800"/>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6101"/>
                <a:gd name="adj2" fmla="val -423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2785562"/>
            </a:xfrm>
            <a:prstGeom prst="rect">
              <a:avLst/>
            </a:prstGeom>
            <a:noFill/>
          </p:spPr>
          <p:txBody>
            <a:bodyPr wrap="square" rtlCol="0">
              <a:spAutoFit/>
            </a:bodyPr>
            <a:lstStyle/>
            <a:p>
              <a:pPr algn="ctr">
                <a:lnSpc>
                  <a:spcPct val="150000"/>
                </a:lnSpc>
              </a:pPr>
              <a:r>
                <a:rPr lang="en-GB" sz="3000" b="1" dirty="0">
                  <a:latin typeface="Comic Sans MS" panose="030F0702030302020204" pitchFamily="66" charset="0"/>
                </a:rPr>
                <a:t>Jesus told the man </a:t>
              </a:r>
              <a:r>
                <a:rPr lang="en-US" sz="3000" b="1" dirty="0">
                  <a:latin typeface="Comic Sans MS" panose="030F0702030302020204" pitchFamily="66" charset="0"/>
                </a:rPr>
                <a:t>he was</a:t>
              </a:r>
              <a:r>
                <a:rPr lang="en-US" sz="3200" b="1" dirty="0">
                  <a:latin typeface="Comic Sans MS" panose="030F0702030302020204" pitchFamily="66" charset="0"/>
                </a:rPr>
                <a:t> healed because he believed”</a:t>
              </a:r>
              <a:endParaRPr lang="en-GB" sz="3000" b="1" dirty="0">
                <a:latin typeface="Comic Sans MS" panose="030F0702030302020204" pitchFamily="66" charset="0"/>
              </a:endParaRP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0373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905000" y="194347"/>
            <a:ext cx="5186665" cy="1229152"/>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6363"/>
                <a:gd name="adj2" fmla="val 1233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57990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the other men were healed, did they believe?</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760434" y="1573745"/>
            <a:ext cx="3830725" cy="3710509"/>
            <a:chOff x="2905090" y="2476938"/>
            <a:chExt cx="3305577" cy="3153271"/>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1759"/>
                <a:gd name="adj2" fmla="val -276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60196"/>
            </a:xfrm>
            <a:prstGeom prst="rect">
              <a:avLst/>
            </a:prstGeom>
            <a:noFill/>
          </p:spPr>
          <p:txBody>
            <a:bodyPr wrap="square" rtlCol="0">
              <a:spAutoFit/>
            </a:bodyPr>
            <a:lstStyle/>
            <a:p>
              <a:pPr algn="ctr"/>
              <a:r>
                <a:rPr lang="en-US" sz="3000" b="1" dirty="0">
                  <a:latin typeface="Comic Sans MS" panose="030F0702030302020204" pitchFamily="66" charset="0"/>
                </a:rPr>
                <a:t>We’re not told if the other men believed.</a:t>
              </a:r>
            </a:p>
            <a:p>
              <a:pPr algn="ctr"/>
              <a:r>
                <a:rPr lang="en-US" sz="3000" b="1" dirty="0">
                  <a:latin typeface="Comic Sans MS" panose="030F0702030302020204" pitchFamily="66" charset="0"/>
                </a:rPr>
                <a:t>But we know that Jesus wants people to know he is the Son of God.</a:t>
              </a:r>
              <a:endParaRPr lang="en-GB" sz="3000" b="1" dirty="0">
                <a:latin typeface="Comic Sans MS" panose="030F0702030302020204" pitchFamily="66" charset="0"/>
              </a:endParaRP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1181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905000" y="194347"/>
            <a:ext cx="5186665" cy="1229152"/>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6363"/>
                <a:gd name="adj2" fmla="val 1233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43084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It’s a bit like the Paralyzed man last week?</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632589" y="1565157"/>
            <a:ext cx="4097566" cy="4172174"/>
            <a:chOff x="2905090" y="2476938"/>
            <a:chExt cx="3305577" cy="3545604"/>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65710"/>
                <a:gd name="adj2" fmla="val -280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452529"/>
            </a:xfrm>
            <a:prstGeom prst="rect">
              <a:avLst/>
            </a:prstGeom>
            <a:noFill/>
          </p:spPr>
          <p:txBody>
            <a:bodyPr wrap="square" rtlCol="0">
              <a:spAutoFit/>
            </a:bodyPr>
            <a:lstStyle/>
            <a:p>
              <a:pPr algn="ctr"/>
              <a:r>
                <a:rPr lang="en-US" sz="3000" b="1" dirty="0">
                  <a:latin typeface="Comic Sans MS" panose="030F0702030302020204" pitchFamily="66" charset="0"/>
                </a:rPr>
                <a:t>Yes it is. </a:t>
              </a:r>
            </a:p>
            <a:p>
              <a:pPr algn="ctr"/>
              <a:r>
                <a:rPr lang="en-US" sz="3000" b="1" dirty="0">
                  <a:latin typeface="Comic Sans MS" panose="030F0702030302020204" pitchFamily="66" charset="0"/>
                </a:rPr>
                <a:t>Jesus healed him to show he could forgive his sins.</a:t>
              </a:r>
            </a:p>
            <a:p>
              <a:pPr algn="ctr"/>
              <a:r>
                <a:rPr lang="en-US" sz="3000" b="1" dirty="0">
                  <a:latin typeface="Comic Sans MS" panose="030F0702030302020204" pitchFamily="66" charset="0"/>
                </a:rPr>
                <a:t>I think this Leper knew Jesus could forgive his sins too.</a:t>
              </a:r>
              <a:endParaRPr lang="en-GB" sz="3000" b="1" dirty="0">
                <a:latin typeface="Comic Sans MS" panose="030F0702030302020204" pitchFamily="66" charset="0"/>
              </a:endParaRP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6675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50122"/>
                <a:gd name="adj2" fmla="val 2769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these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84004" y="2449834"/>
            <a:ext cx="5031409" cy="1477328"/>
            <a:chOff x="3788875" y="219308"/>
            <a:chExt cx="4664929" cy="4466818"/>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29" y="219308"/>
              <a:ext cx="4599075" cy="4398092"/>
            </a:xfrm>
            <a:prstGeom prst="wedgeRoundRectCallout">
              <a:avLst>
                <a:gd name="adj1" fmla="val -88916"/>
                <a:gd name="adj2" fmla="val -592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4466818"/>
            </a:xfrm>
            <a:prstGeom prst="rect">
              <a:avLst/>
            </a:prstGeom>
            <a:noFill/>
          </p:spPr>
          <p:txBody>
            <a:bodyPr wrap="square" rtlCol="0">
              <a:spAutoFit/>
            </a:bodyPr>
            <a:lstStyle/>
            <a:p>
              <a:pPr algn="ctr"/>
              <a:r>
                <a:rPr lang="en-GB" sz="3000" b="1" dirty="0">
                  <a:latin typeface="Comic Sans MS" panose="030F0702030302020204" pitchFamily="66" charset="0"/>
                </a:rPr>
                <a:t>One man came back to thank Jesus because he believed Jesus was God.</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236839" y="4075434"/>
            <a:ext cx="5745474" cy="1431967"/>
            <a:chOff x="3788875" y="219308"/>
            <a:chExt cx="4664930"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4099"/>
                <a:gd name="adj2" fmla="val -1713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5" y="638174"/>
              <a:ext cx="4664929" cy="3119471"/>
            </a:xfrm>
            <a:prstGeom prst="rect">
              <a:avLst/>
            </a:prstGeom>
            <a:noFill/>
          </p:spPr>
          <p:txBody>
            <a:bodyPr wrap="square" rtlCol="0">
              <a:spAutoFit/>
            </a:bodyPr>
            <a:lstStyle/>
            <a:p>
              <a:pPr algn="ctr"/>
              <a:r>
                <a:rPr lang="en-GB" sz="3000" b="1" dirty="0">
                  <a:latin typeface="Comic Sans MS" panose="030F0702030302020204" pitchFamily="66" charset="0"/>
                </a:rPr>
                <a:t>Jesus can forgive our sins if we believe and follow him . </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524870" y="1155847"/>
            <a:ext cx="5457442" cy="1514971"/>
            <a:chOff x="3854729" y="219308"/>
            <a:chExt cx="4697856" cy="6107499"/>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9618"/>
                <a:gd name="adj2" fmla="val 542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3"/>
              <a:ext cx="4664929" cy="5955744"/>
            </a:xfrm>
            <a:prstGeom prst="rect">
              <a:avLst/>
            </a:prstGeom>
            <a:noFill/>
          </p:spPr>
          <p:txBody>
            <a:bodyPr wrap="square" rtlCol="0">
              <a:spAutoFit/>
            </a:bodyPr>
            <a:lstStyle/>
            <a:p>
              <a:pPr algn="ctr"/>
              <a:r>
                <a:rPr lang="en-GB" sz="3000" b="1" dirty="0">
                  <a:latin typeface="Comic Sans MS" panose="030F0702030302020204" pitchFamily="66" charset="0"/>
                </a:rPr>
                <a:t>Jesus healed all the men because they asked him to.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410117" y="1021524"/>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688133" y="2334323"/>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236838" y="3691164"/>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492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8" y="156505"/>
            <a:ext cx="5359916" cy="1466955"/>
            <a:chOff x="3770167" y="219307"/>
            <a:chExt cx="4664926" cy="1731599"/>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11988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fantastic news. Shall we pray to God now.</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913812" y="1834052"/>
            <a:ext cx="3516535" cy="3795046"/>
            <a:chOff x="3864418" y="117119"/>
            <a:chExt cx="4556703" cy="2565953"/>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8496"/>
                <a:gd name="adj2" fmla="val -364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64418" y="123471"/>
              <a:ext cx="4556703" cy="2559601"/>
            </a:xfrm>
            <a:prstGeom prst="rect">
              <a:avLst/>
            </a:prstGeom>
            <a:noFill/>
          </p:spPr>
          <p:txBody>
            <a:bodyPr wrap="square" rtlCol="0">
              <a:spAutoFit/>
            </a:bodyPr>
            <a:lstStyle/>
            <a:p>
              <a:pPr algn="ctr"/>
              <a:r>
                <a:rPr lang="en-GB" sz="3000" b="1" dirty="0">
                  <a:latin typeface="Comic Sans MS" panose="030F0702030302020204" pitchFamily="66" charset="0"/>
                </a:rPr>
                <a:t>Dear God, </a:t>
              </a:r>
            </a:p>
            <a:p>
              <a:pPr algn="ctr"/>
              <a:r>
                <a:rPr lang="en-GB" sz="3000" b="1" dirty="0">
                  <a:latin typeface="Comic Sans MS" panose="030F0702030302020204" pitchFamily="66" charset="0"/>
                </a:rPr>
                <a:t>Help us to know how much you love us </a:t>
              </a:r>
            </a:p>
            <a:p>
              <a:pPr algn="ctr"/>
              <a:r>
                <a:rPr lang="en-GB" sz="3000" b="1" dirty="0">
                  <a:latin typeface="Comic Sans MS" panose="030F0702030302020204" pitchFamily="66" charset="0"/>
                </a:rPr>
                <a:t>Help us to trust and believe in you in our lives this week.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743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5"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1337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300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3" y="346443"/>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I hope you have had a good week.</a:t>
              </a:r>
            </a:p>
          </p:txBody>
        </p:sp>
      </p:grpSp>
      <p:grpSp>
        <p:nvGrpSpPr>
          <p:cNvPr id="20" name="Group 19">
            <a:extLst>
              <a:ext uri="{FF2B5EF4-FFF2-40B4-BE49-F238E27FC236}">
                <a16:creationId xmlns:a16="http://schemas.microsoft.com/office/drawing/2014/main" id="{22CC4FAB-5493-4B35-B4BB-6AF1DB42C1C1}"/>
              </a:ext>
            </a:extLst>
          </p:cNvPr>
          <p:cNvGrpSpPr/>
          <p:nvPr/>
        </p:nvGrpSpPr>
        <p:grpSpPr>
          <a:xfrm>
            <a:off x="4190071" y="294965"/>
            <a:ext cx="4345256" cy="1731599"/>
            <a:chOff x="3854730" y="219308"/>
            <a:chExt cx="4666919" cy="1731599"/>
          </a:xfrm>
          <a:solidFill>
            <a:schemeClr val="bg1"/>
          </a:solidFill>
        </p:grpSpPr>
        <p:sp>
          <p:nvSpPr>
            <p:cNvPr id="25" name="Rounded Rectangular Callout 38">
              <a:extLst>
                <a:ext uri="{FF2B5EF4-FFF2-40B4-BE49-F238E27FC236}">
                  <a16:creationId xmlns:a16="http://schemas.microsoft.com/office/drawing/2014/main" id="{C5DDBB79-D848-4650-8B80-BC4B171F8F4D}"/>
                </a:ext>
              </a:extLst>
            </p:cNvPr>
            <p:cNvSpPr/>
            <p:nvPr/>
          </p:nvSpPr>
          <p:spPr>
            <a:xfrm>
              <a:off x="3854730" y="219308"/>
              <a:ext cx="4495800" cy="1731599"/>
            </a:xfrm>
            <a:prstGeom prst="wedgeRoundRectCallout">
              <a:avLst>
                <a:gd name="adj1" fmla="val -104879"/>
                <a:gd name="adj2" fmla="val 68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02DD42F0-9070-4242-905F-177EE93ACE15}"/>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have been looking at some of Jesus’ miracles.</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104373"/>
                <a:gd name="adj2" fmla="val -735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Can you remember the 3 miracles we have looked at so far?</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rId4" action="ppaction://hlinksldjump"/>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2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5760"/>
                            </p:stCondLst>
                            <p:childTnLst>
                              <p:par>
                                <p:cTn id="20" presetID="22" presetClass="entr" presetSubtype="8"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7760"/>
                            </p:stCondLst>
                            <p:childTnLst>
                              <p:par>
                                <p:cTn id="24" presetID="22" presetClass="entr" presetSubtype="8" fill="hold" nodeType="afterEffect">
                                  <p:stCondLst>
                                    <p:cond delay="200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1000"/>
                                        <p:tgtEl>
                                          <p:spTgt spid="28"/>
                                        </p:tgtEl>
                                      </p:cBhvr>
                                    </p:animEffect>
                                  </p:childTnLst>
                                </p:cTn>
                              </p:par>
                            </p:childTnLst>
                          </p:cTn>
                        </p:par>
                        <p:par>
                          <p:cTn id="27" fill="hold">
                            <p:stCondLst>
                              <p:cond delay="10760"/>
                            </p:stCondLst>
                            <p:childTnLst>
                              <p:par>
                                <p:cTn id="28" presetID="42" presetClass="path" presetSubtype="0" accel="50000" decel="50000" fill="hold" grpId="0" nodeType="afterEffect">
                                  <p:stCondLst>
                                    <p:cond delay="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274856">
              <a:off x="2298103" y="2231658"/>
              <a:ext cx="3847099" cy="2883162"/>
            </a:xfrm>
            <a:prstGeom prst="rect">
              <a:avLst/>
            </a:prstGeom>
            <a:noFill/>
          </p:spPr>
          <p:txBody>
            <a:bodyPr wrap="square" rtlCol="0">
              <a:spAutoFit/>
            </a:bodyPr>
            <a:lstStyle/>
            <a:p>
              <a:pPr>
                <a:lnSpc>
                  <a:spcPct val="150000"/>
                </a:lnSpc>
              </a:pPr>
              <a:r>
                <a:rPr lang="en-US" sz="3200" dirty="0">
                  <a:latin typeface="Comic Sans MS" panose="030F0702030302020204" pitchFamily="66" charset="0"/>
                </a:rPr>
                <a:t>You were healed because you </a:t>
              </a:r>
            </a:p>
            <a:p>
              <a:pPr>
                <a:lnSpc>
                  <a:spcPct val="150000"/>
                </a:lnSpc>
              </a:pPr>
              <a:r>
                <a:rPr lang="en-US" sz="3200" dirty="0">
                  <a:latin typeface="Comic Sans MS" panose="030F0702030302020204" pitchFamily="66" charset="0"/>
                </a:rPr>
                <a:t>Believed.</a:t>
              </a:r>
              <a:r>
                <a:rPr lang="en-US" sz="3200" b="1" dirty="0">
                  <a:solidFill>
                    <a:srgbClr val="FF0000"/>
                  </a:solidFill>
                  <a:latin typeface="Comic Sans MS" panose="030F0702030302020204" pitchFamily="66" charset="0"/>
                </a:rPr>
                <a:t>        </a:t>
              </a:r>
            </a:p>
            <a:p>
              <a:pPr>
                <a:lnSpc>
                  <a:spcPct val="150000"/>
                </a:lnSpc>
              </a:pPr>
              <a:r>
                <a:rPr lang="en-US" sz="2800" b="1" dirty="0">
                  <a:solidFill>
                    <a:srgbClr val="FF0000"/>
                  </a:solidFill>
                  <a:latin typeface="Comic Sans MS" panose="030F0702030302020204" pitchFamily="66" charset="0"/>
                </a:rPr>
                <a:t>      Luke 17 v19</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24323" y="4019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rId4" action="ppaction://hlinksldjump"/>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CCC0F95-8A79-41F5-BA33-701641D049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7770" y="1676400"/>
            <a:ext cx="3700324" cy="2553173"/>
          </a:xfrm>
          <a:prstGeom prst="rect">
            <a:avLst/>
          </a:prstGeom>
        </p:spPr>
      </p:pic>
      <p:pic>
        <p:nvPicPr>
          <p:cNvPr id="4" name="Picture 3" descr="A picture containing text, map, drawing&#10;&#10;Description automatically generated">
            <a:extLst>
              <a:ext uri="{FF2B5EF4-FFF2-40B4-BE49-F238E27FC236}">
                <a16:creationId xmlns:a16="http://schemas.microsoft.com/office/drawing/2014/main" id="{27971FAF-B463-4419-9153-92C0D190C9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678" y="648018"/>
            <a:ext cx="3647821" cy="4750572"/>
          </a:xfrm>
          <a:prstGeom prst="rect">
            <a:avLst/>
          </a:prstGeom>
        </p:spPr>
      </p:pic>
      <p:sp>
        <p:nvSpPr>
          <p:cNvPr id="2" name="Title 1"/>
          <p:cNvSpPr>
            <a:spLocks noGrp="1"/>
          </p:cNvSpPr>
          <p:nvPr>
            <p:ph type="title"/>
          </p:nvPr>
        </p:nvSpPr>
        <p:spPr>
          <a:xfrm>
            <a:off x="642386" y="5086078"/>
            <a:ext cx="3962400" cy="842645"/>
          </a:xfrm>
        </p:spPr>
        <p:txBody>
          <a:bodyPr>
            <a:normAutofit/>
          </a:body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57358" y="5086078"/>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Spot the Difference</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8121" y="-2973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rId6" action="ppaction://hlinksldjump"/>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664255" y="5055632"/>
            <a:ext cx="3613135" cy="842645"/>
          </a:xfrm>
        </p:spPr>
        <p:txBody>
          <a:bodyPr>
            <a:normAutofit fontScale="90000"/>
          </a:bodyPr>
          <a:lstStyle/>
          <a:p>
            <a:r>
              <a:rPr lang="en-US" sz="2800" b="1" dirty="0">
                <a:solidFill>
                  <a:srgbClr val="FF0000"/>
                </a:solidFill>
                <a:latin typeface="Comic Sans MS" panose="030F0702030302020204" pitchFamily="66" charset="0"/>
              </a:rPr>
              <a:t>Shaker Craft activity</a:t>
            </a:r>
            <a:endParaRPr lang="en-GB" sz="28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724400" y="5198379"/>
            <a:ext cx="3811760" cy="842645"/>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Which Leper went back puzzle</a:t>
            </a:r>
            <a:endParaRPr lang="en-GB" sz="28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8B60AA58-5343-4A45-B525-62FCD51C67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6736" y="987172"/>
            <a:ext cx="1113834" cy="2318107"/>
          </a:xfrm>
          <a:prstGeom prst="rect">
            <a:avLst/>
          </a:prstGeom>
        </p:spPr>
      </p:pic>
      <p:pic>
        <p:nvPicPr>
          <p:cNvPr id="7" name="Picture 6" descr="A picture containing drawing, glass&#10;&#10;Description automatically generated">
            <a:extLst>
              <a:ext uri="{FF2B5EF4-FFF2-40B4-BE49-F238E27FC236}">
                <a16:creationId xmlns:a16="http://schemas.microsoft.com/office/drawing/2014/main" id="{54F110BE-2479-482E-A54A-3B80C0CA5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0192" y="1442076"/>
            <a:ext cx="1269411" cy="1975104"/>
          </a:xfrm>
          <a:prstGeom prst="rect">
            <a:avLst/>
          </a:prstGeom>
        </p:spPr>
      </p:pic>
      <p:pic>
        <p:nvPicPr>
          <p:cNvPr id="9" name="Picture 8" descr="A picture containing table, rug, game&#10;&#10;Description automatically generated">
            <a:extLst>
              <a:ext uri="{FF2B5EF4-FFF2-40B4-BE49-F238E27FC236}">
                <a16:creationId xmlns:a16="http://schemas.microsoft.com/office/drawing/2014/main" id="{60E711CC-D450-495E-AECD-F9C7F2C3FE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913870">
            <a:off x="1852644" y="2959600"/>
            <a:ext cx="1095850" cy="2422158"/>
          </a:xfrm>
          <a:prstGeom prst="rect">
            <a:avLst/>
          </a:prstGeom>
        </p:spPr>
      </p:pic>
      <p:pic>
        <p:nvPicPr>
          <p:cNvPr id="3" name="Picture 2">
            <a:extLst>
              <a:ext uri="{FF2B5EF4-FFF2-40B4-BE49-F238E27FC236}">
                <a16:creationId xmlns:a16="http://schemas.microsoft.com/office/drawing/2014/main" id="{74DC4368-5C56-49D4-8AA6-B03D44E89D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1075" y="815247"/>
            <a:ext cx="3297111" cy="4274182"/>
          </a:xfrm>
          <a:prstGeom prst="rect">
            <a:avLst/>
          </a:prstGeom>
        </p:spPr>
      </p:pic>
      <p:sp>
        <p:nvSpPr>
          <p:cNvPr id="19" name="Rectangle 18">
            <a:hlinkClick r:id="rId7" action="ppaction://hlinksldjump"/>
            <a:extLst>
              <a:ext uri="{FF2B5EF4-FFF2-40B4-BE49-F238E27FC236}">
                <a16:creationId xmlns:a16="http://schemas.microsoft.com/office/drawing/2014/main" id="{E2361EEC-BB80-491D-BD0E-1B86AD22146B}"/>
              </a:ext>
            </a:extLst>
          </p:cNvPr>
          <p:cNvSpPr/>
          <p:nvPr/>
        </p:nvSpPr>
        <p:spPr>
          <a:xfrm>
            <a:off x="0" y="-1182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rId8" action="ppaction://hlinksldjump"/>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FFB6C5-7E88-4B2A-AB5F-A573CC6FBE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376" y="765606"/>
            <a:ext cx="3147360" cy="4337897"/>
          </a:xfrm>
          <a:prstGeom prst="rect">
            <a:avLst/>
          </a:prstGeom>
        </p:spPr>
      </p:pic>
      <p:sp>
        <p:nvSpPr>
          <p:cNvPr id="2" name="Title 1"/>
          <p:cNvSpPr>
            <a:spLocks noGrp="1"/>
          </p:cNvSpPr>
          <p:nvPr>
            <p:ph type="title"/>
          </p:nvPr>
        </p:nvSpPr>
        <p:spPr>
          <a:xfrm>
            <a:off x="914400" y="5029200"/>
            <a:ext cx="2548674" cy="842645"/>
          </a:xfrm>
        </p:spPr>
        <p:txBody>
          <a:bodyPr>
            <a:normAutofit/>
          </a:bodyPr>
          <a:lstStyle/>
          <a:p>
            <a:r>
              <a:rPr lang="en-US" sz="2800" b="1" dirty="0">
                <a:solidFill>
                  <a:srgbClr val="FF0000"/>
                </a:solidFill>
                <a:latin typeface="Comic Sans MS" panose="030F0702030302020204" pitchFamily="66" charset="0"/>
              </a:rPr>
              <a:t>Wordsearch</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Reflection</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screenshot of a cell phone&#10;&#10;Description automatically generated">
            <a:extLst>
              <a:ext uri="{FF2B5EF4-FFF2-40B4-BE49-F238E27FC236}">
                <a16:creationId xmlns:a16="http://schemas.microsoft.com/office/drawing/2014/main" id="{5B66FA36-1199-40D1-91EE-5CB0ABF77C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835112"/>
            <a:ext cx="3124200" cy="4114800"/>
          </a:xfrm>
          <a:prstGeom prst="rect">
            <a:avLst/>
          </a:prstGeom>
        </p:spPr>
      </p:pic>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4D2F7D-93AD-43A2-86FA-80EB9C873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847" y="774187"/>
            <a:ext cx="3389031" cy="4209631"/>
          </a:xfrm>
          <a:prstGeom prst="rect">
            <a:avLst/>
          </a:prstGeom>
        </p:spPr>
      </p:pic>
      <p:pic>
        <p:nvPicPr>
          <p:cNvPr id="5" name="Picture 4" descr="A picture containing mirror&#10;&#10;Description automatically generated">
            <a:extLst>
              <a:ext uri="{FF2B5EF4-FFF2-40B4-BE49-F238E27FC236}">
                <a16:creationId xmlns:a16="http://schemas.microsoft.com/office/drawing/2014/main" id="{F30871BC-32AF-4444-8058-F2838FC69B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9463" y="1710857"/>
            <a:ext cx="3276530" cy="2305407"/>
          </a:xfrm>
          <a:prstGeom prst="rect">
            <a:avLst/>
          </a:prstGeom>
        </p:spPr>
      </p:pic>
      <p:sp>
        <p:nvSpPr>
          <p:cNvPr id="2" name="Title 1"/>
          <p:cNvSpPr>
            <a:spLocks noGrp="1"/>
          </p:cNvSpPr>
          <p:nvPr>
            <p:ph type="title"/>
          </p:nvPr>
        </p:nvSpPr>
        <p:spPr>
          <a:xfrm>
            <a:off x="1139299" y="5029199"/>
            <a:ext cx="2548674" cy="842645"/>
          </a:xfrm>
        </p:spPr>
        <p:txBody>
          <a:bodyPr>
            <a:normAutofit/>
          </a:bodyPr>
          <a:lstStyle/>
          <a:p>
            <a:r>
              <a:rPr lang="en-US" sz="2800" b="1" dirty="0">
                <a:solidFill>
                  <a:srgbClr val="FF0000"/>
                </a:solidFill>
                <a:latin typeface="Comic Sans MS" panose="030F0702030302020204" pitchFamily="66" charset="0"/>
              </a:rPr>
              <a:t>Word Ladder</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Memory Verse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411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CD6B18EC-1FC3-4882-9DD2-C25DA7A04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57200"/>
            <a:ext cx="5943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660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81420" y="143420"/>
            <a:ext cx="5581160" cy="1545002"/>
            <a:chOff x="3820802" y="212720"/>
            <a:chExt cx="4664926" cy="1095469"/>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20802" y="212720"/>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424335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4243350" cy="2029877"/>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8197" y="-113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I’ve brought 3 clues. </a:t>
              </a:r>
            </a:p>
            <a:p>
              <a:pPr algn="ctr"/>
              <a:r>
                <a:rPr lang="en-GB" sz="3000" b="1" dirty="0">
                  <a:solidFill>
                    <a:srgbClr val="3215FF"/>
                  </a:solidFill>
                  <a:latin typeface="Comic Sans MS" panose="030F0702030302020204" pitchFamily="66" charset="0"/>
                </a:rPr>
                <a:t>Click on the clue when you have the answer.</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picture containing food, drawing&#10;&#10;Description automatically generated">
            <a:hlinkClick r:id="rId6"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1358" y="1926838"/>
            <a:ext cx="1504150" cy="1676208"/>
          </a:xfrm>
          <a:prstGeom prst="rect">
            <a:avLst/>
          </a:prstGeom>
        </p:spPr>
      </p:pic>
      <p:pic>
        <p:nvPicPr>
          <p:cNvPr id="48" name="Picture 47" descr="A picture containing drawing&#10;&#10;Description automatically generated">
            <a:hlinkClick r:id="rId8" action="ppaction://hlinksldjump"/>
            <a:extLst>
              <a:ext uri="{FF2B5EF4-FFF2-40B4-BE49-F238E27FC236}">
                <a16:creationId xmlns:a16="http://schemas.microsoft.com/office/drawing/2014/main" id="{972D0924-B214-4D18-AE21-4F81A54F1F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62201" y="2208893"/>
            <a:ext cx="1790950" cy="1257475"/>
          </a:xfrm>
          <a:prstGeom prst="rect">
            <a:avLst/>
          </a:prstGeom>
        </p:spPr>
      </p:pic>
      <p:pic>
        <p:nvPicPr>
          <p:cNvPr id="6" name="Picture 5">
            <a:hlinkClick r:id="rId10"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2400" y="3766709"/>
            <a:ext cx="1899505" cy="1520564"/>
          </a:xfrm>
          <a:prstGeom prst="rect">
            <a:avLst/>
          </a:prstGeom>
        </p:spPr>
      </p:pic>
      <p:sp>
        <p:nvSpPr>
          <p:cNvPr id="5" name="Arrow: Right 4">
            <a:hlinkClick r:id="rId12"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45" presetClass="entr" presetSubtype="0"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anim calcmode="lin" valueType="num">
                                      <p:cBhvr>
                                        <p:cTn id="12" dur="2000" fill="hold"/>
                                        <p:tgtEl>
                                          <p:spTgt spid="7"/>
                                        </p:tgtEl>
                                        <p:attrNameLst>
                                          <p:attrName>ppt_w</p:attrName>
                                        </p:attrNameLst>
                                      </p:cBhvr>
                                      <p:tavLst>
                                        <p:tav tm="0" fmla="#ppt_w*sin(2.5*pi*$)">
                                          <p:val>
                                            <p:fltVal val="0"/>
                                          </p:val>
                                        </p:tav>
                                        <p:tav tm="100000">
                                          <p:val>
                                            <p:fltVal val="1"/>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par>
                          <p:cTn id="14" fill="hold">
                            <p:stCondLst>
                              <p:cond delay="5500"/>
                            </p:stCondLst>
                            <p:childTnLst>
                              <p:par>
                                <p:cTn id="15" presetID="45" presetClass="entr" presetSubtype="0" fill="hold" nodeType="afterEffect">
                                  <p:stCondLst>
                                    <p:cond delay="200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2000"/>
                                        <p:tgtEl>
                                          <p:spTgt spid="48"/>
                                        </p:tgtEl>
                                      </p:cBhvr>
                                    </p:animEffect>
                                    <p:anim calcmode="lin" valueType="num">
                                      <p:cBhvr>
                                        <p:cTn id="18" dur="2000" fill="hold"/>
                                        <p:tgtEl>
                                          <p:spTgt spid="48"/>
                                        </p:tgtEl>
                                        <p:attrNameLst>
                                          <p:attrName>ppt_w</p:attrName>
                                        </p:attrNameLst>
                                      </p:cBhvr>
                                      <p:tavLst>
                                        <p:tav tm="0" fmla="#ppt_w*sin(2.5*pi*$)">
                                          <p:val>
                                            <p:fltVal val="0"/>
                                          </p:val>
                                        </p:tav>
                                        <p:tav tm="100000">
                                          <p:val>
                                            <p:fltVal val="1"/>
                                          </p:val>
                                        </p:tav>
                                      </p:tavLst>
                                    </p:anim>
                                    <p:anim calcmode="lin" valueType="num">
                                      <p:cBhvr>
                                        <p:cTn id="19" dur="2000" fill="hold"/>
                                        <p:tgtEl>
                                          <p:spTgt spid="4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par>
                          <p:cTn id="20" fill="hold">
                            <p:stCondLst>
                              <p:cond delay="9500"/>
                            </p:stCondLst>
                            <p:childTnLst>
                              <p:par>
                                <p:cTn id="21" presetID="45"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anim calcmode="lin" valueType="num">
                                      <p:cBhvr>
                                        <p:cTn id="24" dur="2000" fill="hold"/>
                                        <p:tgtEl>
                                          <p:spTgt spid="6"/>
                                        </p:tgtEl>
                                        <p:attrNameLst>
                                          <p:attrName>ppt_w</p:attrName>
                                        </p:attrNameLst>
                                      </p:cBhvr>
                                      <p:tavLst>
                                        <p:tav tm="0" fmla="#ppt_w*sin(2.5*pi*$)">
                                          <p:val>
                                            <p:fltVal val="0"/>
                                          </p:val>
                                        </p:tav>
                                        <p:tav tm="100000">
                                          <p:val>
                                            <p:fltVal val="1"/>
                                          </p:val>
                                        </p:tav>
                                      </p:tavLst>
                                    </p:anim>
                                    <p:anim calcmode="lin" valueType="num">
                                      <p:cBhvr>
                                        <p:cTn id="25" dur="2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par>
                          <p:cTn id="26" fill="hold">
                            <p:stCondLst>
                              <p:cond delay="115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2621727" y="3599420"/>
            <a:ext cx="4089895"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685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2590800"/>
            <a:ext cx="3048000" cy="2531704"/>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85065"/>
                <a:gd name="adj2" fmla="val -579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79485" y="331743"/>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You’ll have to wait until we’ve had some songs!</a:t>
              </a:r>
            </a:p>
          </p:txBody>
        </p:sp>
      </p:grpSp>
      <p:sp>
        <p:nvSpPr>
          <p:cNvPr id="27" name="TextBox 26">
            <a:extLst>
              <a:ext uri="{FF2B5EF4-FFF2-40B4-BE49-F238E27FC236}">
                <a16:creationId xmlns:a16="http://schemas.microsoft.com/office/drawing/2014/main" id="{EAF66EC5-7914-4F64-A7A6-C2BDA4BF8EFB}"/>
              </a:ext>
            </a:extLst>
          </p:cNvPr>
          <p:cNvSpPr txBox="1"/>
          <p:nvPr/>
        </p:nvSpPr>
        <p:spPr>
          <a:xfrm>
            <a:off x="2154791" y="219205"/>
            <a:ext cx="4824304" cy="553998"/>
          </a:xfrm>
          <a:prstGeom prst="rect">
            <a:avLst/>
          </a:prstGeom>
          <a:noFill/>
        </p:spPr>
        <p:txBody>
          <a:bodyPr wrap="square" rtlCol="0">
            <a:spAutoFit/>
          </a:bodyPr>
          <a:lstStyle/>
          <a:p>
            <a:pPr algn="ctr"/>
            <a:endParaRPr lang="en-GB" sz="3000" b="1" dirty="0">
              <a:solidFill>
                <a:srgbClr val="3215FF"/>
              </a:solidFill>
              <a:latin typeface="Comic Sans MS" panose="030F0702030302020204" pitchFamily="66" charset="0"/>
            </a:endParaRP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140283" y="30961"/>
            <a:ext cx="6089734" cy="2132806"/>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2943"/>
                <a:gd name="adj2" fmla="val 588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2033677"/>
            </a:xfrm>
            <a:prstGeom prst="rect">
              <a:avLst/>
            </a:prstGeom>
            <a:noFill/>
          </p:spPr>
          <p:txBody>
            <a:bodyPr wrap="square" rtlCol="0">
              <a:spAutoFit/>
            </a:bodyPr>
            <a:lstStyle/>
            <a:p>
              <a:pPr algn="ctr"/>
              <a:r>
                <a:rPr lang="en-GB" sz="3000" b="1" dirty="0">
                  <a:latin typeface="Comic Sans MS" panose="030F0702030302020204" pitchFamily="66" charset="0"/>
                </a:rPr>
                <a:t>Let’s sing some songs. You choose by clicking a song title.</a:t>
              </a:r>
            </a:p>
            <a:p>
              <a:pPr algn="ctr"/>
              <a:r>
                <a:rPr lang="en-GB" sz="3000" b="1" dirty="0">
                  <a:solidFill>
                    <a:srgbClr val="FF0000"/>
                  </a:solidFill>
                  <a:latin typeface="Comic Sans MS" panose="030F0702030302020204" pitchFamily="66" charset="0"/>
                </a:rPr>
                <a:t>Remember to turn off the </a:t>
              </a:r>
              <a:r>
                <a:rPr lang="en-GB" sz="3000" b="1" dirty="0" err="1">
                  <a:solidFill>
                    <a:srgbClr val="FF0000"/>
                  </a:solidFill>
                  <a:latin typeface="Comic Sans MS" panose="030F0702030302020204" pitchFamily="66" charset="0"/>
                </a:rPr>
                <a:t>Youtube</a:t>
              </a:r>
              <a:r>
                <a:rPr lang="en-GB" sz="3000" b="1" dirty="0">
                  <a:solidFill>
                    <a:srgbClr val="FF0000"/>
                  </a:solidFill>
                  <a:latin typeface="Comic Sans MS" panose="030F0702030302020204" pitchFamily="66" charset="0"/>
                </a:rPr>
                <a:t> video to get back. </a:t>
              </a: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2602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rId4" action="ppaction://hlinksldjump"/>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5" name="TextBox 14">
            <a:hlinkClick r:id="rId5" action="ppaction://hlinkfile"/>
            <a:extLst>
              <a:ext uri="{FF2B5EF4-FFF2-40B4-BE49-F238E27FC236}">
                <a16:creationId xmlns:a16="http://schemas.microsoft.com/office/drawing/2014/main" id="{E39B63EA-AED9-41E4-9CE2-CBCC2387521A}"/>
              </a:ext>
            </a:extLst>
          </p:cNvPr>
          <p:cNvSpPr txBox="1"/>
          <p:nvPr/>
        </p:nvSpPr>
        <p:spPr>
          <a:xfrm>
            <a:off x="3502056" y="2477828"/>
            <a:ext cx="5105400" cy="707886"/>
          </a:xfrm>
          <a:prstGeom prst="rect">
            <a:avLst/>
          </a:prstGeom>
          <a:noFill/>
        </p:spPr>
        <p:txBody>
          <a:bodyPr wrap="square" rtlCol="0">
            <a:spAutoFit/>
          </a:bodyPr>
          <a:lstStyle/>
          <a:p>
            <a:pPr algn="ctr"/>
            <a:r>
              <a:rPr lang="en-GB" sz="4000" b="1" dirty="0">
                <a:solidFill>
                  <a:srgbClr val="FF0000"/>
                </a:solidFill>
                <a:hlinkClick r:id="rId6" action="ppaction://hlinkfile"/>
              </a:rPr>
              <a:t>God’s love is bigger</a:t>
            </a:r>
            <a:endParaRPr lang="en-GB" sz="4000" b="1" dirty="0">
              <a:solidFill>
                <a:srgbClr val="FF0000"/>
              </a:solidFill>
            </a:endParaRPr>
          </a:p>
        </p:txBody>
      </p:sp>
      <p:sp>
        <p:nvSpPr>
          <p:cNvPr id="16" name="TextBox 15">
            <a:hlinkClick r:id="rId7"/>
            <a:extLst>
              <a:ext uri="{FF2B5EF4-FFF2-40B4-BE49-F238E27FC236}">
                <a16:creationId xmlns:a16="http://schemas.microsoft.com/office/drawing/2014/main" id="{B2A92B04-BF14-42B8-AA70-3AE4E19660ED}"/>
              </a:ext>
            </a:extLst>
          </p:cNvPr>
          <p:cNvSpPr txBox="1"/>
          <p:nvPr/>
        </p:nvSpPr>
        <p:spPr>
          <a:xfrm>
            <a:off x="3520641" y="4451159"/>
            <a:ext cx="5105400" cy="707886"/>
          </a:xfrm>
          <a:prstGeom prst="rect">
            <a:avLst/>
          </a:prstGeom>
          <a:noFill/>
        </p:spPr>
        <p:txBody>
          <a:bodyPr wrap="square" rtlCol="0">
            <a:spAutoFit/>
          </a:bodyPr>
          <a:lstStyle/>
          <a:p>
            <a:pPr algn="ctr"/>
            <a:r>
              <a:rPr lang="en-GB" sz="4000" b="1" u="sng" dirty="0">
                <a:solidFill>
                  <a:srgbClr val="0000CC"/>
                </a:solidFill>
              </a:rPr>
              <a:t>Jesus, my Superhero</a:t>
            </a:r>
          </a:p>
        </p:txBody>
      </p:sp>
      <p:sp>
        <p:nvSpPr>
          <p:cNvPr id="14" name="TextBox 13">
            <a:hlinkClick r:id="rId5" action="ppaction://hlinkfile"/>
            <a:extLst>
              <a:ext uri="{FF2B5EF4-FFF2-40B4-BE49-F238E27FC236}">
                <a16:creationId xmlns:a16="http://schemas.microsoft.com/office/drawing/2014/main" id="{2C88F680-3160-432D-8D95-16C120C8B19B}"/>
              </a:ext>
            </a:extLst>
          </p:cNvPr>
          <p:cNvSpPr txBox="1"/>
          <p:nvPr/>
        </p:nvSpPr>
        <p:spPr>
          <a:xfrm>
            <a:off x="3451918" y="3440669"/>
            <a:ext cx="5105400" cy="707886"/>
          </a:xfrm>
          <a:prstGeom prst="rect">
            <a:avLst/>
          </a:prstGeom>
          <a:noFill/>
        </p:spPr>
        <p:txBody>
          <a:bodyPr wrap="square" rtlCol="0">
            <a:spAutoFit/>
          </a:bodyPr>
          <a:lstStyle/>
          <a:p>
            <a:pPr algn="ctr"/>
            <a:r>
              <a:rPr lang="en-GB" sz="4000" b="1" dirty="0">
                <a:solidFill>
                  <a:srgbClr val="FF0000"/>
                </a:solidFill>
                <a:hlinkClick r:id="rId8"/>
              </a:rPr>
              <a:t>1000 Reasons</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39112" y="138986"/>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804519" y="2106266"/>
            <a:ext cx="3656819" cy="1017934"/>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4326"/>
                <a:gd name="adj2" fmla="val -277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8"/>
              <a:ext cx="4664927" cy="876451"/>
            </a:xfrm>
            <a:prstGeom prst="rect">
              <a:avLst/>
            </a:prstGeom>
            <a:noFill/>
          </p:spPr>
          <p:txBody>
            <a:bodyPr wrap="square" rtlCol="0">
              <a:spAutoFit/>
            </a:bodyPr>
            <a:lstStyle/>
            <a:p>
              <a:pPr algn="ctr"/>
              <a:r>
                <a:rPr lang="en-GB" sz="3000" b="1" dirty="0">
                  <a:latin typeface="Comic Sans MS" panose="030F0702030302020204" pitchFamily="66" charset="0"/>
                </a:rPr>
                <a:t>I have a clue for you.</a:t>
              </a:r>
            </a:p>
          </p:txBody>
        </p:sp>
      </p:grpSp>
      <p:pic>
        <p:nvPicPr>
          <p:cNvPr id="3" name="Picture 2">
            <a:extLst>
              <a:ext uri="{FF2B5EF4-FFF2-40B4-BE49-F238E27FC236}">
                <a16:creationId xmlns:a16="http://schemas.microsoft.com/office/drawing/2014/main" id="{CDEAFD9A-A723-495D-8D8C-F99B05F802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1030" y="3653743"/>
            <a:ext cx="1222607" cy="1662406"/>
          </a:xfrm>
          <a:prstGeom prst="rect">
            <a:avLst/>
          </a:prstGeom>
        </p:spPr>
      </p:pic>
      <p:grpSp>
        <p:nvGrpSpPr>
          <p:cNvPr id="32" name="Group 31">
            <a:extLst>
              <a:ext uri="{FF2B5EF4-FFF2-40B4-BE49-F238E27FC236}">
                <a16:creationId xmlns:a16="http://schemas.microsoft.com/office/drawing/2014/main" id="{462EA932-2CFD-4505-95FE-C82624BD1274}"/>
              </a:ext>
            </a:extLst>
          </p:cNvPr>
          <p:cNvGrpSpPr/>
          <p:nvPr/>
        </p:nvGrpSpPr>
        <p:grpSpPr>
          <a:xfrm>
            <a:off x="2139110" y="136333"/>
            <a:ext cx="4826446" cy="1148239"/>
            <a:chOff x="3854729" y="219308"/>
            <a:chExt cx="4495801" cy="1731599"/>
          </a:xfrm>
          <a:solidFill>
            <a:schemeClr val="bg1"/>
          </a:solidFill>
        </p:grpSpPr>
        <p:sp>
          <p:nvSpPr>
            <p:cNvPr id="33" name="Rounded Rectangular Callout 38">
              <a:extLst>
                <a:ext uri="{FF2B5EF4-FFF2-40B4-BE49-F238E27FC236}">
                  <a16:creationId xmlns:a16="http://schemas.microsoft.com/office/drawing/2014/main" id="{64175EB0-44B0-47E2-908F-DE5348F0C537}"/>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34" name="TextBox 33">
              <a:extLst>
                <a:ext uri="{FF2B5EF4-FFF2-40B4-BE49-F238E27FC236}">
                  <a16:creationId xmlns:a16="http://schemas.microsoft.com/office/drawing/2014/main" id="{5C556C13-FF84-4312-B6E4-C0C8BC7DCE8C}"/>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It’s a bell! </a:t>
              </a:r>
            </a:p>
            <a:p>
              <a:pPr algn="ctr"/>
              <a:r>
                <a:rPr lang="en-GB" sz="3000" b="1" dirty="0">
                  <a:solidFill>
                    <a:srgbClr val="3215FF"/>
                  </a:solidFill>
                  <a:latin typeface="Comic Sans MS" panose="030F0702030302020204" pitchFamily="66" charset="0"/>
                </a:rPr>
                <a:t>What Miracle can it be?</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196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7"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5"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anim calcmode="lin" valueType="num">
                                      <p:cBhvr>
                                        <p:cTn id="16" dur="2000" fill="hold"/>
                                        <p:tgtEl>
                                          <p:spTgt spid="3"/>
                                        </p:tgtEl>
                                        <p:attrNameLst>
                                          <p:attrName>ppt_w</p:attrName>
                                        </p:attrNameLst>
                                      </p:cBhvr>
                                      <p:tavLst>
                                        <p:tav tm="0" fmla="#ppt_w*sin(2.5*pi*$)">
                                          <p:val>
                                            <p:fltVal val="0"/>
                                          </p:val>
                                        </p:tav>
                                        <p:tav tm="100000">
                                          <p:val>
                                            <p:fltVal val="1"/>
                                          </p:val>
                                        </p:tav>
                                      </p:tavLst>
                                    </p:anim>
                                    <p:anim calcmode="lin" valueType="num">
                                      <p:cBhvr>
                                        <p:cTn id="17" dur="2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par>
                          <p:cTn id="18" fill="hold">
                            <p:stCondLst>
                              <p:cond delay="7000"/>
                            </p:stCondLst>
                            <p:childTnLst>
                              <p:par>
                                <p:cTn id="19" presetID="1" presetClass="exit" presetSubtype="0" fill="hold" nodeType="afterEffect">
                                  <p:stCondLst>
                                    <p:cond delay="4000"/>
                                  </p:stCondLst>
                                  <p:childTnLst>
                                    <p:set>
                                      <p:cBhvr>
                                        <p:cTn id="20" dur="1" fill="hold">
                                          <p:stCondLst>
                                            <p:cond delay="0"/>
                                          </p:stCondLst>
                                        </p:cTn>
                                        <p:tgtEl>
                                          <p:spTgt spid="38"/>
                                        </p:tgtEl>
                                        <p:attrNameLst>
                                          <p:attrName>style.visibility</p:attrName>
                                        </p:attrNameLst>
                                      </p:cBhvr>
                                      <p:to>
                                        <p:strVal val="hidden"/>
                                      </p:to>
                                    </p:set>
                                  </p:childTnLst>
                                </p:cTn>
                              </p:par>
                            </p:childTnLst>
                          </p:cTn>
                        </p:par>
                        <p:par>
                          <p:cTn id="21" fill="hold">
                            <p:stCondLst>
                              <p:cond delay="11000"/>
                            </p:stCondLst>
                            <p:childTnLst>
                              <p:par>
                                <p:cTn id="22" presetID="1" presetClass="exit" presetSubtype="0" fill="hold" nodeType="afterEffect">
                                  <p:stCondLst>
                                    <p:cond delay="0"/>
                                  </p:stCondLst>
                                  <p:childTnLst>
                                    <p:set>
                                      <p:cBhvr>
                                        <p:cTn id="23" dur="1" fill="hold">
                                          <p:stCondLst>
                                            <p:cond delay="9"/>
                                          </p:stCondLst>
                                        </p:cTn>
                                        <p:tgtEl>
                                          <p:spTgt spid="24"/>
                                        </p:tgtEl>
                                        <p:attrNameLst>
                                          <p:attrName>style.visibility</p:attrName>
                                        </p:attrNameLst>
                                      </p:cBhvr>
                                      <p:to>
                                        <p:strVal val="hidden"/>
                                      </p:to>
                                    </p:set>
                                  </p:childTnLst>
                                </p:cTn>
                              </p:par>
                            </p:childTnLst>
                          </p:cTn>
                        </p:par>
                        <p:par>
                          <p:cTn id="24" fill="hold">
                            <p:stCondLst>
                              <p:cond delay="11010"/>
                            </p:stCondLst>
                            <p:childTnLst>
                              <p:par>
                                <p:cTn id="25" presetID="22" presetClass="entr" presetSubtype="2"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right)">
                                      <p:cBhvr>
                                        <p:cTn id="27" dur="1500"/>
                                        <p:tgtEl>
                                          <p:spTgt spid="32"/>
                                        </p:tgtEl>
                                      </p:cBhvr>
                                    </p:animEffect>
                                  </p:childTnLst>
                                </p:cTn>
                              </p:par>
                            </p:childTnLst>
                          </p:cTn>
                        </p:par>
                        <p:par>
                          <p:cTn id="28" fill="hold">
                            <p:stCondLst>
                              <p:cond delay="12510"/>
                            </p:stCondLst>
                            <p:childTnLst>
                              <p:par>
                                <p:cTn id="29" presetID="42" presetClass="path" presetSubtype="0" accel="50000" decel="50000" fill="hold" grpId="0" nodeType="afterEffect">
                                  <p:stCondLst>
                                    <p:cond delay="0"/>
                                  </p:stCondLst>
                                  <p:childTnLst>
                                    <p:animMotion origin="layout" path="M 0 1.11111E-6 L 1 -0.00139 " pathEditMode="relative" rAng="0" ptsTypes="AA">
                                      <p:cBhvr>
                                        <p:cTn id="30"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B0E8DDB4-337E-410D-A51A-F66B52AC60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1030" y="3653743"/>
            <a:ext cx="1222607" cy="1662406"/>
          </a:xfrm>
          <a:prstGeom prst="rect">
            <a:avLst/>
          </a:prstGeom>
        </p:spPr>
      </p:pic>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2976227" y="1755361"/>
            <a:ext cx="3499334" cy="1938992"/>
            <a:chOff x="3854729" y="213819"/>
            <a:chExt cx="4667269" cy="1803762"/>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79698"/>
                <a:gd name="adj2" fmla="val -181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7071" y="213819"/>
              <a:ext cx="4664927" cy="1803762"/>
            </a:xfrm>
            <a:prstGeom prst="rect">
              <a:avLst/>
            </a:prstGeom>
            <a:noFill/>
          </p:spPr>
          <p:txBody>
            <a:bodyPr wrap="square" rtlCol="0">
              <a:spAutoFit/>
            </a:bodyPr>
            <a:lstStyle/>
            <a:p>
              <a:pPr algn="ctr"/>
              <a:r>
                <a:rPr lang="en-GB" sz="3000" b="1" dirty="0">
                  <a:latin typeface="Comic Sans MS" panose="030F0702030302020204" pitchFamily="66" charset="0"/>
                </a:rPr>
                <a:t>Today we are learning about some Lepers, who met Jesus.</a:t>
              </a:r>
            </a:p>
          </p:txBody>
        </p:sp>
      </p:grpSp>
      <p:grpSp>
        <p:nvGrpSpPr>
          <p:cNvPr id="19" name="Group 18">
            <a:extLst>
              <a:ext uri="{FF2B5EF4-FFF2-40B4-BE49-F238E27FC236}">
                <a16:creationId xmlns:a16="http://schemas.microsoft.com/office/drawing/2014/main" id="{805B5842-B967-49A3-B34D-953F9CB018AA}"/>
              </a:ext>
            </a:extLst>
          </p:cNvPr>
          <p:cNvGrpSpPr/>
          <p:nvPr/>
        </p:nvGrpSpPr>
        <p:grpSpPr>
          <a:xfrm>
            <a:off x="2085593" y="112925"/>
            <a:ext cx="4890726" cy="1148239"/>
            <a:chOff x="3854729" y="219308"/>
            <a:chExt cx="4555678" cy="1731599"/>
          </a:xfrm>
          <a:solidFill>
            <a:schemeClr val="bg1"/>
          </a:solidFill>
        </p:grpSpPr>
        <p:sp>
          <p:nvSpPr>
            <p:cNvPr id="26" name="Rounded Rectangular Callout 38">
              <a:extLst>
                <a:ext uri="{FF2B5EF4-FFF2-40B4-BE49-F238E27FC236}">
                  <a16:creationId xmlns:a16="http://schemas.microsoft.com/office/drawing/2014/main" id="{EFB9D83D-D875-450D-BFA4-1DD3EECFE870}"/>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7" name="TextBox 26">
              <a:extLst>
                <a:ext uri="{FF2B5EF4-FFF2-40B4-BE49-F238E27FC236}">
                  <a16:creationId xmlns:a16="http://schemas.microsoft.com/office/drawing/2014/main" id="{EAF66EC5-7914-4F64-A7A6-C2BDA4BF8EFB}"/>
                </a:ext>
              </a:extLst>
            </p:cNvPr>
            <p:cNvSpPr txBox="1"/>
            <p:nvPr/>
          </p:nvSpPr>
          <p:spPr>
            <a:xfrm>
              <a:off x="3916601" y="367659"/>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What does </a:t>
              </a:r>
              <a:r>
                <a:rPr lang="en-GB" sz="3000" b="1" dirty="0">
                  <a:solidFill>
                    <a:srgbClr val="FF0000"/>
                  </a:solidFill>
                  <a:latin typeface="Comic Sans MS" panose="030F0702030302020204" pitchFamily="66" charset="0"/>
                </a:rPr>
                <a:t>“Lepers” </a:t>
              </a:r>
              <a:r>
                <a:rPr lang="en-GB" sz="3000" b="1" dirty="0">
                  <a:solidFill>
                    <a:srgbClr val="3215FF"/>
                  </a:solidFill>
                  <a:latin typeface="Comic Sans MS" panose="030F0702030302020204" pitchFamily="66" charset="0"/>
                </a:rPr>
                <a:t>mean?</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753570" y="2771665"/>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1575"/>
                <a:gd name="adj2" fmla="val -1192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grpSp>
        <p:nvGrpSpPr>
          <p:cNvPr id="21" name="Group 20">
            <a:extLst>
              <a:ext uri="{FF2B5EF4-FFF2-40B4-BE49-F238E27FC236}">
                <a16:creationId xmlns:a16="http://schemas.microsoft.com/office/drawing/2014/main" id="{443DEF2B-80F5-4FC4-B4E0-E06C203E7B3F}"/>
              </a:ext>
            </a:extLst>
          </p:cNvPr>
          <p:cNvGrpSpPr/>
          <p:nvPr/>
        </p:nvGrpSpPr>
        <p:grpSpPr>
          <a:xfrm>
            <a:off x="2085590" y="118736"/>
            <a:ext cx="4826446" cy="1148239"/>
            <a:chOff x="3854729" y="219308"/>
            <a:chExt cx="4495801" cy="1731599"/>
          </a:xfrm>
          <a:solidFill>
            <a:schemeClr val="bg1"/>
          </a:solidFill>
        </p:grpSpPr>
        <p:sp>
          <p:nvSpPr>
            <p:cNvPr id="22" name="Rounded Rectangular Callout 38">
              <a:extLst>
                <a:ext uri="{FF2B5EF4-FFF2-40B4-BE49-F238E27FC236}">
                  <a16:creationId xmlns:a16="http://schemas.microsoft.com/office/drawing/2014/main" id="{EF2B89A3-9879-4D7D-B4D8-190EB1A89A92}"/>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3" name="TextBox 22">
              <a:extLst>
                <a:ext uri="{FF2B5EF4-FFF2-40B4-BE49-F238E27FC236}">
                  <a16:creationId xmlns:a16="http://schemas.microsoft.com/office/drawing/2014/main" id="{E5EE2549-DBF1-42C5-8061-9DDF757F07C0}"/>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OH! Shall I go and get the video?</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885407" y="1896397"/>
            <a:ext cx="3656819" cy="1541709"/>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5596"/>
                <a:gd name="adj2" fmla="val -2066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8"/>
              <a:ext cx="4664927" cy="1274837"/>
            </a:xfrm>
            <a:prstGeom prst="rect">
              <a:avLst/>
            </a:prstGeom>
            <a:noFill/>
          </p:spPr>
          <p:txBody>
            <a:bodyPr wrap="square" rtlCol="0">
              <a:spAutoFit/>
            </a:bodyPr>
            <a:lstStyle/>
            <a:p>
              <a:pPr algn="ctr"/>
              <a:r>
                <a:rPr lang="en-GB" sz="3000" b="1" dirty="0">
                  <a:latin typeface="Comic Sans MS" panose="030F0702030302020204" pitchFamily="66" charset="0"/>
                </a:rPr>
                <a:t>Lepers were people with skin problems.</a:t>
              </a:r>
            </a:p>
          </p:txBody>
        </p:sp>
      </p:grpSp>
      <p:grpSp>
        <p:nvGrpSpPr>
          <p:cNvPr id="33" name="Group 32">
            <a:extLst>
              <a:ext uri="{FF2B5EF4-FFF2-40B4-BE49-F238E27FC236}">
                <a16:creationId xmlns:a16="http://schemas.microsoft.com/office/drawing/2014/main" id="{D94E188A-87BC-4904-9E63-40498CA072E1}"/>
              </a:ext>
            </a:extLst>
          </p:cNvPr>
          <p:cNvGrpSpPr/>
          <p:nvPr/>
        </p:nvGrpSpPr>
        <p:grpSpPr>
          <a:xfrm>
            <a:off x="2085591" y="122592"/>
            <a:ext cx="4826446" cy="1148239"/>
            <a:chOff x="3854729" y="219308"/>
            <a:chExt cx="4495801" cy="1731599"/>
          </a:xfrm>
          <a:solidFill>
            <a:schemeClr val="bg1"/>
          </a:solidFill>
        </p:grpSpPr>
        <p:sp>
          <p:nvSpPr>
            <p:cNvPr id="35" name="TextBox 34">
              <a:extLst>
                <a:ext uri="{FF2B5EF4-FFF2-40B4-BE49-F238E27FC236}">
                  <a16:creationId xmlns:a16="http://schemas.microsoft.com/office/drawing/2014/main" id="{CB171793-0E04-4E89-A3C4-89D8CFC22382}"/>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It’s a bell! </a:t>
              </a:r>
            </a:p>
            <a:p>
              <a:pPr algn="ctr"/>
              <a:r>
                <a:rPr lang="en-GB" sz="3000" b="1" dirty="0">
                  <a:solidFill>
                    <a:srgbClr val="3215FF"/>
                  </a:solidFill>
                  <a:latin typeface="Comic Sans MS" panose="030F0702030302020204" pitchFamily="66" charset="0"/>
                </a:rPr>
                <a:t>What Miracle can it be?</a:t>
              </a:r>
            </a:p>
          </p:txBody>
        </p:sp>
        <p:sp>
          <p:nvSpPr>
            <p:cNvPr id="34" name="Rounded Rectangular Callout 38">
              <a:extLst>
                <a:ext uri="{FF2B5EF4-FFF2-40B4-BE49-F238E27FC236}">
                  <a16:creationId xmlns:a16="http://schemas.microsoft.com/office/drawing/2014/main" id="{EF250E3C-F0F6-405A-8011-F93F3DA478D9}"/>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9667" y="910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6"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607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00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500"/>
                                        <p:tgtEl>
                                          <p:spTgt spid="16"/>
                                        </p:tgtEl>
                                      </p:cBhvr>
                                    </p:animEffect>
                                  </p:childTnLst>
                                </p:cTn>
                              </p:par>
                            </p:childTnLst>
                          </p:cTn>
                        </p:par>
                        <p:par>
                          <p:cTn id="8" fill="hold">
                            <p:stCondLst>
                              <p:cond delay="3500"/>
                            </p:stCondLst>
                            <p:childTnLst>
                              <p:par>
                                <p:cTn id="9" presetID="1" presetClass="exit" presetSubtype="0" fill="hold" nodeType="afterEffect">
                                  <p:stCondLst>
                                    <p:cond delay="3000"/>
                                  </p:stCondLst>
                                  <p:childTnLst>
                                    <p:set>
                                      <p:cBhvr>
                                        <p:cTn id="10" dur="1" fill="hold">
                                          <p:stCondLst>
                                            <p:cond delay="0"/>
                                          </p:stCondLst>
                                        </p:cTn>
                                        <p:tgtEl>
                                          <p:spTgt spid="33"/>
                                        </p:tgtEl>
                                        <p:attrNameLst>
                                          <p:attrName>style.visibility</p:attrName>
                                        </p:attrNameLst>
                                      </p:cBhvr>
                                      <p:to>
                                        <p:strVal val="hidden"/>
                                      </p:to>
                                    </p:set>
                                  </p:childTnLst>
                                </p:cTn>
                              </p:par>
                            </p:childTnLst>
                          </p:cTn>
                        </p:par>
                        <p:par>
                          <p:cTn id="11" fill="hold">
                            <p:stCondLst>
                              <p:cond delay="6500"/>
                            </p:stCondLst>
                            <p:childTnLst>
                              <p:par>
                                <p:cTn id="12" presetID="22" presetClass="entr" presetSubtype="2"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right)">
                                      <p:cBhvr>
                                        <p:cTn id="14" dur="1500"/>
                                        <p:tgtEl>
                                          <p:spTgt spid="19"/>
                                        </p:tgtEl>
                                      </p:cBhvr>
                                    </p:animEffect>
                                  </p:childTnLst>
                                </p:cTn>
                              </p:par>
                            </p:childTnLst>
                          </p:cTn>
                        </p:par>
                        <p:par>
                          <p:cTn id="15" fill="hold">
                            <p:stCondLst>
                              <p:cond delay="8000"/>
                            </p:stCondLst>
                            <p:childTnLst>
                              <p:par>
                                <p:cTn id="16" presetID="1" presetClass="exit" presetSubtype="0" fill="hold" nodeType="afterEffect">
                                  <p:stCondLst>
                                    <p:cond delay="1000"/>
                                  </p:stCondLst>
                                  <p:childTnLst>
                                    <p:set>
                                      <p:cBhvr>
                                        <p:cTn id="17" dur="1" fill="hold">
                                          <p:stCondLst>
                                            <p:cond delay="0"/>
                                          </p:stCondLst>
                                        </p:cTn>
                                        <p:tgtEl>
                                          <p:spTgt spid="16"/>
                                        </p:tgtEl>
                                        <p:attrNameLst>
                                          <p:attrName>style.visibility</p:attrName>
                                        </p:attrNameLst>
                                      </p:cBhvr>
                                      <p:to>
                                        <p:strVal val="hidden"/>
                                      </p:to>
                                    </p:set>
                                  </p:childTnLst>
                                </p:cTn>
                              </p:par>
                            </p:childTnLst>
                          </p:cTn>
                        </p:par>
                        <p:par>
                          <p:cTn id="18" fill="hold">
                            <p:stCondLst>
                              <p:cond delay="9000"/>
                            </p:stCondLst>
                            <p:childTnLst>
                              <p:par>
                                <p:cTn id="19" presetID="22" presetClass="entr" presetSubtype="8" fill="hold" nodeType="afterEffect">
                                  <p:stCondLst>
                                    <p:cond delay="200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1500"/>
                                        <p:tgtEl>
                                          <p:spTgt spid="24"/>
                                        </p:tgtEl>
                                      </p:cBhvr>
                                    </p:animEffect>
                                  </p:childTnLst>
                                </p:cTn>
                              </p:par>
                            </p:childTnLst>
                          </p:cTn>
                        </p:par>
                        <p:par>
                          <p:cTn id="22" fill="hold">
                            <p:stCondLst>
                              <p:cond delay="12500"/>
                            </p:stCondLst>
                            <p:childTnLst>
                              <p:par>
                                <p:cTn id="23" presetID="1" presetClass="exit" presetSubtype="0" fill="hold" nodeType="afterEffect">
                                  <p:stCondLst>
                                    <p:cond delay="3000"/>
                                  </p:stCondLst>
                                  <p:childTnLst>
                                    <p:set>
                                      <p:cBhvr>
                                        <p:cTn id="24" dur="1" fill="hold">
                                          <p:stCondLst>
                                            <p:cond delay="9"/>
                                          </p:stCondLst>
                                        </p:cTn>
                                        <p:tgtEl>
                                          <p:spTgt spid="19"/>
                                        </p:tgtEl>
                                        <p:attrNameLst>
                                          <p:attrName>style.visibility</p:attrName>
                                        </p:attrNameLst>
                                      </p:cBhvr>
                                      <p:to>
                                        <p:strVal val="hidden"/>
                                      </p:to>
                                    </p:set>
                                  </p:childTnLst>
                                </p:cTn>
                              </p:par>
                            </p:childTnLst>
                          </p:cTn>
                        </p:par>
                        <p:par>
                          <p:cTn id="25" fill="hold">
                            <p:stCondLst>
                              <p:cond delay="15510"/>
                            </p:stCondLst>
                            <p:childTnLst>
                              <p:par>
                                <p:cTn id="26" presetID="22" presetClass="entr" presetSubtype="2"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right)">
                                      <p:cBhvr>
                                        <p:cTn id="28" dur="1500"/>
                                        <p:tgtEl>
                                          <p:spTgt spid="21"/>
                                        </p:tgtEl>
                                      </p:cBhvr>
                                    </p:animEffect>
                                  </p:childTnLst>
                                </p:cTn>
                              </p:par>
                            </p:childTnLst>
                          </p:cTn>
                        </p:par>
                        <p:par>
                          <p:cTn id="29" fill="hold">
                            <p:stCondLst>
                              <p:cond delay="17010"/>
                            </p:stCondLst>
                            <p:childTnLst>
                              <p:par>
                                <p:cTn id="30" presetID="1" presetClass="exit" presetSubtype="0" fill="hold" nodeType="afterEffect">
                                  <p:stCondLst>
                                    <p:cond delay="0"/>
                                  </p:stCondLst>
                                  <p:childTnLst>
                                    <p:set>
                                      <p:cBhvr>
                                        <p:cTn id="31" dur="1" fill="hold">
                                          <p:stCondLst>
                                            <p:cond delay="1499"/>
                                          </p:stCondLst>
                                        </p:cTn>
                                        <p:tgtEl>
                                          <p:spTgt spid="24"/>
                                        </p:tgtEl>
                                        <p:attrNameLst>
                                          <p:attrName>style.visibility</p:attrName>
                                        </p:attrNameLst>
                                      </p:cBhvr>
                                      <p:to>
                                        <p:strVal val="hidden"/>
                                      </p:to>
                                    </p:set>
                                  </p:childTnLst>
                                </p:cTn>
                              </p:par>
                            </p:childTnLst>
                          </p:cTn>
                        </p:par>
                        <p:par>
                          <p:cTn id="32" fill="hold">
                            <p:stCondLst>
                              <p:cond delay="18510"/>
                            </p:stCondLst>
                            <p:childTnLst>
                              <p:par>
                                <p:cTn id="33" presetID="22" presetClass="entr" presetSubtype="8"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1500"/>
                                        <p:tgtEl>
                                          <p:spTgt spid="28"/>
                                        </p:tgtEl>
                                      </p:cBhvr>
                                    </p:animEffect>
                                  </p:childTnLst>
                                </p:cTn>
                              </p:par>
                            </p:childTnLst>
                          </p:cTn>
                        </p:par>
                        <p:par>
                          <p:cTn id="36" fill="hold">
                            <p:stCondLst>
                              <p:cond delay="20010"/>
                            </p:stCondLst>
                            <p:childTnLst>
                              <p:par>
                                <p:cTn id="37" presetID="42" presetClass="path" presetSubtype="0" accel="50000" decel="50000" fill="hold" grpId="0" nodeType="afterEffect">
                                  <p:stCondLst>
                                    <p:cond delay="0"/>
                                  </p:stCondLst>
                                  <p:childTnLst>
                                    <p:animMotion origin="layout" path="M 0 1.11111E-6 L 1 -0.00139 " pathEditMode="relative" rAng="0" ptsTypes="AA">
                                      <p:cBhvr>
                                        <p:cTn id="3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3" name="Picture 2">
            <a:hlinkClick r:id="rId6"/>
            <a:extLst>
              <a:ext uri="{FF2B5EF4-FFF2-40B4-BE49-F238E27FC236}">
                <a16:creationId xmlns:a16="http://schemas.microsoft.com/office/drawing/2014/main" id="{07EBF32F-9026-4B23-9CB4-7D55D3D174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736" y="1203542"/>
            <a:ext cx="1757664" cy="441817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52024" y="327850"/>
            <a:ext cx="4343400" cy="1371603"/>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101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Jesus </a:t>
              </a:r>
            </a:p>
            <a:p>
              <a:pPr algn="ctr"/>
              <a:r>
                <a:rPr lang="en-GB" sz="3000" b="1" dirty="0">
                  <a:latin typeface="Comic Sans MS" panose="030F0702030302020204" pitchFamily="66" charset="0"/>
                </a:rPr>
                <a:t>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392121" y="3308728"/>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67364"/>
                <a:gd name="adj2" fmla="val -648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going to Jerusalem.</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632254" y="358782"/>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happened on the way to Jerusalem?</a:t>
              </a:r>
            </a:p>
          </p:txBody>
        </p:sp>
      </p:grpSp>
      <p:grpSp>
        <p:nvGrpSpPr>
          <p:cNvPr id="41" name="Group 40">
            <a:extLst>
              <a:ext uri="{FF2B5EF4-FFF2-40B4-BE49-F238E27FC236}">
                <a16:creationId xmlns:a16="http://schemas.microsoft.com/office/drawing/2014/main" id="{576AA740-0F7F-4B12-AEE5-55F14F124731}"/>
              </a:ext>
            </a:extLst>
          </p:cNvPr>
          <p:cNvGrpSpPr/>
          <p:nvPr/>
        </p:nvGrpSpPr>
        <p:grpSpPr>
          <a:xfrm>
            <a:off x="3117307" y="2965545"/>
            <a:ext cx="3755355" cy="1796794"/>
            <a:chOff x="3854729" y="219308"/>
            <a:chExt cx="4666920" cy="2021213"/>
          </a:xfrm>
          <a:solidFill>
            <a:schemeClr val="bg1"/>
          </a:solidFill>
        </p:grpSpPr>
        <p:sp>
          <p:nvSpPr>
            <p:cNvPr id="42" name="Rounded Rectangular Callout 38">
              <a:extLst>
                <a:ext uri="{FF2B5EF4-FFF2-40B4-BE49-F238E27FC236}">
                  <a16:creationId xmlns:a16="http://schemas.microsoft.com/office/drawing/2014/main" id="{76D87236-261F-40E2-B6EC-E5E14319DBB4}"/>
                </a:ext>
              </a:extLst>
            </p:cNvPr>
            <p:cNvSpPr/>
            <p:nvPr/>
          </p:nvSpPr>
          <p:spPr>
            <a:xfrm>
              <a:off x="3854729" y="219308"/>
              <a:ext cx="4495800" cy="1731599"/>
            </a:xfrm>
            <a:prstGeom prst="wedgeRoundRectCallout">
              <a:avLst>
                <a:gd name="adj1" fmla="val -85862"/>
                <a:gd name="adj2" fmla="val -897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5828DBE4-C379-4BCB-85D4-F301B62379F5}"/>
                </a:ext>
              </a:extLst>
            </p:cNvPr>
            <p:cNvSpPr txBox="1"/>
            <p:nvPr/>
          </p:nvSpPr>
          <p:spPr>
            <a:xfrm>
              <a:off x="3856724" y="346443"/>
              <a:ext cx="4664925" cy="1894078"/>
            </a:xfrm>
            <a:prstGeom prst="rect">
              <a:avLst/>
            </a:prstGeom>
            <a:noFill/>
          </p:spPr>
          <p:txBody>
            <a:bodyPr wrap="square" rtlCol="0">
              <a:spAutoFit/>
            </a:bodyPr>
            <a:lstStyle/>
            <a:p>
              <a:pPr algn="ctr"/>
              <a:r>
                <a:rPr lang="en-GB" sz="3000" b="1" dirty="0">
                  <a:latin typeface="Comic Sans MS" panose="030F0702030302020204" pitchFamily="66" charset="0"/>
                </a:rPr>
                <a:t>He met some men who were very sick.</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grpSp>
        <p:nvGrpSpPr>
          <p:cNvPr id="29" name="Group 28">
            <a:extLst>
              <a:ext uri="{FF2B5EF4-FFF2-40B4-BE49-F238E27FC236}">
                <a16:creationId xmlns:a16="http://schemas.microsoft.com/office/drawing/2014/main" id="{D4A43F2A-E3A4-46CD-A38C-3BEE4B875ECA}"/>
              </a:ext>
            </a:extLst>
          </p:cNvPr>
          <p:cNvGrpSpPr/>
          <p:nvPr/>
        </p:nvGrpSpPr>
        <p:grpSpPr>
          <a:xfrm>
            <a:off x="2875898" y="2965545"/>
            <a:ext cx="4059366"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76851"/>
                <a:gd name="adj2" fmla="val -88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26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5"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5789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45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100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100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750"/>
                                        <p:tgtEl>
                                          <p:spTgt spid="38"/>
                                        </p:tgtEl>
                                      </p:cBhvr>
                                    </p:animEffect>
                                  </p:childTnLst>
                                </p:cTn>
                              </p:par>
                            </p:childTnLst>
                          </p:cTn>
                        </p:par>
                        <p:par>
                          <p:cTn id="22" fill="hold">
                            <p:stCondLst>
                              <p:cond delay="10750"/>
                            </p:stCondLst>
                            <p:childTnLst>
                              <p:par>
                                <p:cTn id="23" presetID="22" presetClass="entr" presetSubtype="8" fill="hold" nodeType="afterEffect">
                                  <p:stCondLst>
                                    <p:cond delay="400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750"/>
                                        <p:tgtEl>
                                          <p:spTgt spid="41"/>
                                        </p:tgtEl>
                                      </p:cBhvr>
                                    </p:animEffect>
                                  </p:childTnLst>
                                </p:cTn>
                              </p:par>
                            </p:childTnLst>
                          </p:cTn>
                        </p:par>
                        <p:par>
                          <p:cTn id="26" fill="hold">
                            <p:stCondLst>
                              <p:cond delay="15500"/>
                            </p:stCondLst>
                            <p:childTnLst>
                              <p:par>
                                <p:cTn id="27" presetID="1" presetClass="exit" presetSubtype="0" fill="hold" nodeType="afterEffect">
                                  <p:stCondLst>
                                    <p:cond delay="3500"/>
                                  </p:stCondLst>
                                  <p:childTnLst>
                                    <p:set>
                                      <p:cBhvr>
                                        <p:cTn id="28" dur="1" fill="hold">
                                          <p:stCondLst>
                                            <p:cond delay="0"/>
                                          </p:stCondLst>
                                        </p:cTn>
                                        <p:tgtEl>
                                          <p:spTgt spid="41"/>
                                        </p:tgtEl>
                                        <p:attrNameLst>
                                          <p:attrName>style.visibility</p:attrName>
                                        </p:attrNameLst>
                                      </p:cBhvr>
                                      <p:to>
                                        <p:strVal val="hidden"/>
                                      </p:to>
                                    </p:set>
                                  </p:childTnLst>
                                </p:cTn>
                              </p:par>
                            </p:childTnLst>
                          </p:cTn>
                        </p:par>
                        <p:par>
                          <p:cTn id="29" fill="hold">
                            <p:stCondLst>
                              <p:cond delay="19000"/>
                            </p:stCondLst>
                            <p:childTnLst>
                              <p:par>
                                <p:cTn id="30" presetID="22" presetClass="entr" presetSubtype="8" fill="hold" nodeType="afterEffect">
                                  <p:stCondLst>
                                    <p:cond delay="50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1500"/>
                                        <p:tgtEl>
                                          <p:spTgt spid="29"/>
                                        </p:tgtEl>
                                      </p:cBhvr>
                                    </p:animEffect>
                                  </p:childTnLst>
                                </p:cTn>
                              </p:par>
                            </p:childTnLst>
                          </p:cTn>
                        </p:par>
                        <p:par>
                          <p:cTn id="33" fill="hold">
                            <p:stCondLst>
                              <p:cond delay="21000"/>
                            </p:stCondLst>
                            <p:childTnLst>
                              <p:par>
                                <p:cTn id="34" presetID="42" presetClass="path" presetSubtype="0" accel="50000" decel="50000" fill="hold" grpId="0" nodeType="afterEffect">
                                  <p:stCondLst>
                                    <p:cond delay="0"/>
                                  </p:stCondLst>
                                  <p:childTnLst>
                                    <p:animMotion origin="layout" path="M 0 1.11111E-6 L 1 -0.00139 " pathEditMode="relative" rAng="0" ptsTypes="AA">
                                      <p:cBhvr>
                                        <p:cTn id="35"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7235</TotalTime>
  <Words>1133</Words>
  <Application>Microsoft Office PowerPoint</Application>
  <PresentationFormat>On-screen Show (4:3)</PresentationFormat>
  <Paragraphs>137</Paragraphs>
  <Slides>31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Colouring Activity</vt:lpstr>
      <vt:lpstr>Shaker Craft activity</vt:lpstr>
      <vt:lpstr>Wordsearch</vt:lpstr>
      <vt:lpstr>Word Ladder</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648</cp:revision>
  <cp:lastPrinted>2020-05-04T13:37:05Z</cp:lastPrinted>
  <dcterms:created xsi:type="dcterms:W3CDTF">2017-09-14T22:46:00Z</dcterms:created>
  <dcterms:modified xsi:type="dcterms:W3CDTF">2020-05-04T16:54:03Z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