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303" r:id="rId4"/>
    <p:sldId id="267" r:id="rId5"/>
    <p:sldId id="338" r:id="rId6"/>
    <p:sldId id="268" r:id="rId7"/>
    <p:sldId id="269" r:id="rId8"/>
    <p:sldId id="333" r:id="rId9"/>
    <p:sldId id="306" r:id="rId10"/>
    <p:sldId id="307" r:id="rId11"/>
    <p:sldId id="339" r:id="rId12"/>
    <p:sldId id="341" r:id="rId13"/>
    <p:sldId id="274" r:id="rId14"/>
    <p:sldId id="342" r:id="rId15"/>
    <p:sldId id="340" r:id="rId16"/>
    <p:sldId id="344" r:id="rId17"/>
    <p:sldId id="343" r:id="rId18"/>
    <p:sldId id="313" r:id="rId19"/>
    <p:sldId id="314" r:id="rId20"/>
    <p:sldId id="337" r:id="rId21"/>
    <p:sldId id="323" r:id="rId22"/>
    <p:sldId id="345" r:id="rId23"/>
    <p:sldId id="318" r:id="rId24"/>
    <p:sldId id="288" r:id="rId25"/>
    <p:sldId id="290" r:id="rId26"/>
    <p:sldId id="292" r:id="rId27"/>
    <p:sldId id="291" r:id="rId28"/>
    <p:sldId id="293" r:id="rId29"/>
    <p:sldId id="263" r:id="rId30"/>
    <p:sldId id="327" r:id="rId31"/>
    <p:sldId id="328" r:id="rId32"/>
    <p:sldId id="329" r:id="rId33"/>
    <p:sldId id="330" r:id="rId34"/>
    <p:sldId id="331" r:id="rId35"/>
    <p:sldId id="320" r:id="rId36"/>
    <p:sldId id="33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263410b705b923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FF"/>
    <a:srgbClr val="CC66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660"/>
  </p:normalViewPr>
  <p:slideViewPr>
    <p:cSldViewPr snapToGrid="0" showGuides="1">
      <p:cViewPr varScale="1">
        <p:scale>
          <a:sx n="57" d="100"/>
          <a:sy n="57" d="100"/>
        </p:scale>
        <p:origin x="90" y="1038"/>
      </p:cViewPr>
      <p:guideLst>
        <p:guide orient="horz" pos="35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30/09/2020</a:t>
            </a:fld>
            <a:endParaRPr lang="en-GB"/>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70.png"/><Relationship Id="rId5" Type="http://schemas.openxmlformats.org/officeDocument/2006/relationships/slide" Target="slide1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hyperlink" Target="https://jigex.com/L2BJ"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s://thewordsearch.com/puzzle/148244/" TargetMode="External"/><Relationship Id="rId5" Type="http://schemas.openxmlformats.org/officeDocument/2006/relationships/slide" Target="slide2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38.jp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0.png"/><Relationship Id="rId7"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slide" Target="slide33.xml"/><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slide" Target="slide29.xml"/><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image" Target="../media/image3.png"/><Relationship Id="rId16" Type="http://schemas.openxmlformats.org/officeDocument/2006/relationships/slide" Target="slide31.xml"/><Relationship Id="rId20"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5.png"/><Relationship Id="rId24" Type="http://schemas.openxmlformats.org/officeDocument/2006/relationships/slide" Target="slide36.xml"/><Relationship Id="rId5" Type="http://schemas.openxmlformats.org/officeDocument/2006/relationships/image" Target="../media/image1.png"/><Relationship Id="rId15" Type="http://schemas.openxmlformats.org/officeDocument/2006/relationships/image" Target="../media/image17.png"/><Relationship Id="rId23" Type="http://schemas.openxmlformats.org/officeDocument/2006/relationships/image" Target="../media/image21.png"/><Relationship Id="rId10" Type="http://schemas.openxmlformats.org/officeDocument/2006/relationships/slide" Target="slide32.xml"/><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slide" Target="slide3.xml"/><Relationship Id="rId14" Type="http://schemas.openxmlformats.org/officeDocument/2006/relationships/slide" Target="slide30.xml"/><Relationship Id="rId22"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0.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youtu.be/oNgvDK0f0M0?list=RDoNgvDK0f0M0" TargetMode="External"/><Relationship Id="rId3" Type="http://schemas.openxmlformats.org/officeDocument/2006/relationships/image" Target="../media/image24.png"/><Relationship Id="rId7" Type="http://schemas.openxmlformats.org/officeDocument/2006/relationships/hyperlink" Target="https://youtu.be/eBVbTG5bKfE?list=RDeBVbTG5bKfE"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youtu.be/zRvCUz6KFB4" TargetMode="External"/><Relationship Id="rId5" Type="http://schemas.openxmlformats.org/officeDocument/2006/relationships/slide" Target="slide6.xml"/><Relationship Id="rId10" Type="http://schemas.openxmlformats.org/officeDocument/2006/relationships/hyperlink" Target="https://youtu.be/7VM0m5ag2uQ" TargetMode="External"/><Relationship Id="rId4" Type="http://schemas.openxmlformats.org/officeDocument/2006/relationships/image" Target="../media/image2.png"/><Relationship Id="rId9" Type="http://schemas.openxmlformats.org/officeDocument/2006/relationships/hyperlink" Target="https://youtu.be/to3_4yR0C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youtu.be/aX28nAB4S7A" TargetMode="Externa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F24EC6C1-374C-4150-987B-70863DE45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5426" y="2386247"/>
            <a:ext cx="1909872" cy="3207234"/>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0578B8C4-4592-43AE-9C8B-52329308B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870" y="1720177"/>
            <a:ext cx="1921429" cy="3207234"/>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40545544-1F31-4900-94F8-BCB4CEFD9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8041" y="0"/>
            <a:ext cx="1883539" cy="3207234"/>
          </a:xfrm>
          <a:prstGeom prst="rect">
            <a:avLst/>
          </a:prstGeom>
        </p:spPr>
      </p:pic>
      <p:pic>
        <p:nvPicPr>
          <p:cNvPr id="22" name="Picture 21" descr="A picture containing toy&#10;&#10;Description automatically generated">
            <a:extLst>
              <a:ext uri="{FF2B5EF4-FFF2-40B4-BE49-F238E27FC236}">
                <a16:creationId xmlns:a16="http://schemas.microsoft.com/office/drawing/2014/main" id="{F90AD975-9BCD-40C3-BF5F-E2F53A8F5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299" y="776554"/>
            <a:ext cx="1918601" cy="3468758"/>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C03AD657-CA76-495B-BD36-85577F3BA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745" y="2201565"/>
            <a:ext cx="1921429" cy="3340695"/>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684135E8-4C83-40CD-8310-D5BC30B92D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9383" y="2280655"/>
            <a:ext cx="1938587" cy="3282545"/>
          </a:xfrm>
          <a:prstGeom prst="rect">
            <a:avLst/>
          </a:prstGeom>
        </p:spPr>
      </p:pic>
      <p:pic>
        <p:nvPicPr>
          <p:cNvPr id="31" name="Picture 30" descr="A close up of a toy&#10;&#10;Description automatically generated">
            <a:extLst>
              <a:ext uri="{FF2B5EF4-FFF2-40B4-BE49-F238E27FC236}">
                <a16:creationId xmlns:a16="http://schemas.microsoft.com/office/drawing/2014/main" id="{C6BBEFB4-1ABD-4F74-9504-095B2770B8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8621" y="2094442"/>
            <a:ext cx="1905121" cy="3468758"/>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CFEF71F9-4866-4BA3-BB0D-C0F206E6EB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1992" y="2295992"/>
            <a:ext cx="1934730" cy="3280839"/>
          </a:xfrm>
          <a:prstGeom prst="rect">
            <a:avLst/>
          </a:prstGeom>
        </p:spPr>
      </p:pic>
      <p:pic>
        <p:nvPicPr>
          <p:cNvPr id="35" name="Picture 34" descr="A picture containing toy&#10;&#10;Description automatically generated">
            <a:extLst>
              <a:ext uri="{FF2B5EF4-FFF2-40B4-BE49-F238E27FC236}">
                <a16:creationId xmlns:a16="http://schemas.microsoft.com/office/drawing/2014/main" id="{D6F5A18E-220A-449C-A8C9-039EC02FFC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90066" y="2319750"/>
            <a:ext cx="1909519" cy="3233325"/>
          </a:xfrm>
          <a:prstGeom prst="rect">
            <a:avLst/>
          </a:prstGeom>
        </p:spPr>
      </p:pic>
      <p:pic>
        <p:nvPicPr>
          <p:cNvPr id="33" name="Picture 32" descr="A picture containing clock&#10;&#10;Description automatically generated">
            <a:extLst>
              <a:ext uri="{FF2B5EF4-FFF2-40B4-BE49-F238E27FC236}">
                <a16:creationId xmlns:a16="http://schemas.microsoft.com/office/drawing/2014/main" id="{9D06EDAC-9C1A-4DF7-83C7-7E3A7CB583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786" y="2201565"/>
            <a:ext cx="1974762" cy="3351510"/>
          </a:xfrm>
          <a:prstGeom prst="rect">
            <a:avLst/>
          </a:prstGeom>
        </p:spPr>
      </p:pic>
      <p:pic>
        <p:nvPicPr>
          <p:cNvPr id="29" name="Picture 28">
            <a:extLst>
              <a:ext uri="{FF2B5EF4-FFF2-40B4-BE49-F238E27FC236}">
                <a16:creationId xmlns:a16="http://schemas.microsoft.com/office/drawing/2014/main" id="{F9B86B01-1FF2-4D27-8BBD-44445B80C5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1004" y="2261419"/>
            <a:ext cx="1883539" cy="3301781"/>
          </a:xfrm>
          <a:prstGeom prst="rect">
            <a:avLst/>
          </a:prstGeom>
        </p:spPr>
      </p:pic>
      <p:pic>
        <p:nvPicPr>
          <p:cNvPr id="15" name="Picture 14">
            <a:extLst>
              <a:ext uri="{FF2B5EF4-FFF2-40B4-BE49-F238E27FC236}">
                <a16:creationId xmlns:a16="http://schemas.microsoft.com/office/drawing/2014/main" id="{281753D2-6DB5-44A4-B10B-3C6E07ADD5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7517" y="1956945"/>
            <a:ext cx="1963374" cy="3184919"/>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8F08A7B4-917C-4151-9B9A-B29BE37827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12131" y="1025130"/>
            <a:ext cx="1926423" cy="3236211"/>
          </a:xfrm>
          <a:prstGeom prst="rect">
            <a:avLst/>
          </a:prstGeom>
        </p:spPr>
      </p:pic>
      <p:pic>
        <p:nvPicPr>
          <p:cNvPr id="4" name="Picture 3">
            <a:extLst>
              <a:ext uri="{FF2B5EF4-FFF2-40B4-BE49-F238E27FC236}">
                <a16:creationId xmlns:a16="http://schemas.microsoft.com/office/drawing/2014/main" id="{43927BE7-0143-4C6A-9F92-86C2B39CD39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4622" y="-2015316"/>
            <a:ext cx="1921428" cy="3262071"/>
          </a:xfrm>
          <a:prstGeom prst="rect">
            <a:avLst/>
          </a:prstGeom>
        </p:spPr>
      </p:pic>
      <p:grpSp>
        <p:nvGrpSpPr>
          <p:cNvPr id="10" name="Group 9">
            <a:extLst>
              <a:ext uri="{FF2B5EF4-FFF2-40B4-BE49-F238E27FC236}">
                <a16:creationId xmlns:a16="http://schemas.microsoft.com/office/drawing/2014/main" id="{0EB04D63-CA72-4527-BCEE-67722DC2D48A}"/>
              </a:ext>
            </a:extLst>
          </p:cNvPr>
          <p:cNvGrpSpPr/>
          <p:nvPr/>
        </p:nvGrpSpPr>
        <p:grpSpPr>
          <a:xfrm>
            <a:off x="3686629" y="159656"/>
            <a:ext cx="7460342" cy="2364603"/>
            <a:chOff x="3686629" y="159656"/>
            <a:chExt cx="7460342" cy="3077030"/>
          </a:xfrm>
        </p:grpSpPr>
        <p:sp>
          <p:nvSpPr>
            <p:cNvPr id="7" name="Speech Bubble: Oval 6">
              <a:extLst>
                <a:ext uri="{FF2B5EF4-FFF2-40B4-BE49-F238E27FC236}">
                  <a16:creationId xmlns:a16="http://schemas.microsoft.com/office/drawing/2014/main" id="{F9139578-6DBD-4F8D-9EE5-7B59105BB6AF}"/>
                </a:ext>
              </a:extLst>
            </p:cNvPr>
            <p:cNvSpPr/>
            <p:nvPr/>
          </p:nvSpPr>
          <p:spPr>
            <a:xfrm>
              <a:off x="3686629" y="159656"/>
              <a:ext cx="7460342" cy="3077030"/>
            </a:xfrm>
            <a:prstGeom prst="wedgeEllipseCallout">
              <a:avLst>
                <a:gd name="adj1" fmla="val 26401"/>
                <a:gd name="adj2" fmla="val 711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A0C6431-5FF4-49A7-AD39-71118F1975F1}"/>
                </a:ext>
              </a:extLst>
            </p:cNvPr>
            <p:cNvSpPr txBox="1"/>
            <p:nvPr/>
          </p:nvSpPr>
          <p:spPr>
            <a:xfrm>
              <a:off x="4057049" y="417295"/>
              <a:ext cx="6719501" cy="1371883"/>
            </a:xfrm>
            <a:prstGeom prst="rect">
              <a:avLst/>
            </a:prstGeom>
            <a:noFill/>
          </p:spPr>
          <p:txBody>
            <a:bodyPr wrap="square" rtlCol="0">
              <a:spAutoFit/>
            </a:bodyPr>
            <a:lstStyle/>
            <a:p>
              <a:pPr algn="ctr"/>
              <a:r>
                <a:rPr lang="en-US" sz="3200" dirty="0">
                  <a:latin typeface="Comic Sans MS" panose="030F0702030302020204" pitchFamily="66" charset="0"/>
                </a:rPr>
                <a:t>Good morning and welcome </a:t>
              </a:r>
            </a:p>
            <a:p>
              <a:pPr algn="ctr"/>
              <a:r>
                <a:rPr lang="en-US" sz="3200" dirty="0">
                  <a:latin typeface="Comic Sans MS" panose="030F0702030302020204" pitchFamily="66" charset="0"/>
                </a:rPr>
                <a:t>to Hillcliffe Junior Church Online. </a:t>
              </a:r>
              <a:endParaRPr lang="en-GB" sz="3200" dirty="0">
                <a:latin typeface="Comic Sans MS" panose="030F0702030302020204" pitchFamily="66" charset="0"/>
              </a:endParaRPr>
            </a:p>
          </p:txBody>
        </p:sp>
      </p:grpSp>
      <p:sp>
        <p:nvSpPr>
          <p:cNvPr id="9" name="TextBox 8">
            <a:extLst>
              <a:ext uri="{FF2B5EF4-FFF2-40B4-BE49-F238E27FC236}">
                <a16:creationId xmlns:a16="http://schemas.microsoft.com/office/drawing/2014/main" id="{0828EC82-7399-4C21-A7F7-58141F4C53EA}"/>
              </a:ext>
            </a:extLst>
          </p:cNvPr>
          <p:cNvSpPr txBox="1"/>
          <p:nvPr/>
        </p:nvSpPr>
        <p:spPr>
          <a:xfrm>
            <a:off x="3686627" y="1309029"/>
            <a:ext cx="7337687" cy="1077218"/>
          </a:xfrm>
          <a:prstGeom prst="rect">
            <a:avLst/>
          </a:prstGeom>
          <a:noFill/>
        </p:spPr>
        <p:txBody>
          <a:bodyPr wrap="square" rtlCol="0">
            <a:spAutoFit/>
          </a:bodyPr>
          <a:lstStyle/>
          <a:p>
            <a:pPr algn="ctr"/>
            <a:r>
              <a:rPr lang="en-US" sz="3200" dirty="0">
                <a:latin typeface="Comic Sans MS" panose="030F0702030302020204" pitchFamily="66" charset="0"/>
              </a:rPr>
              <a:t>We are going to begin this morning with prayer.</a:t>
            </a:r>
            <a:endParaRPr lang="en-GB" sz="3200" dirty="0">
              <a:latin typeface="Comic Sans MS" panose="030F0702030302020204" pitchFamily="66" charset="0"/>
            </a:endParaRPr>
          </a:p>
        </p:txBody>
      </p:sp>
      <p:sp>
        <p:nvSpPr>
          <p:cNvPr id="11" name="Rectangle 10">
            <a:hlinkClick r:id="rId16" action="ppaction://hlinksldjump"/>
            <a:extLst>
              <a:ext uri="{FF2B5EF4-FFF2-40B4-BE49-F238E27FC236}">
                <a16:creationId xmlns:a16="http://schemas.microsoft.com/office/drawing/2014/main" id="{EF4C7111-F380-4D9D-B36A-11738D41D1B8}"/>
              </a:ext>
            </a:extLst>
          </p:cNvPr>
          <p:cNvSpPr/>
          <p:nvPr/>
        </p:nvSpPr>
        <p:spPr>
          <a:xfrm>
            <a:off x="-92777"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799DE69B-4067-466A-B3B7-975C2E85726D}"/>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575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04167E-6 -1.48148E-6 L 0.9918 0.62917 " pathEditMode="relative" rAng="0" ptsTypes="AA">
                                      <p:cBhvr>
                                        <p:cTn id="6" dur="3000" fill="hold"/>
                                        <p:tgtEl>
                                          <p:spTgt spid="4"/>
                                        </p:tgtEl>
                                        <p:attrNameLst>
                                          <p:attrName>ppt_x</p:attrName>
                                          <p:attrName>ppt_y</p:attrName>
                                        </p:attrNameLst>
                                      </p:cBhvr>
                                      <p:rCtr x="49583" y="31458"/>
                                    </p:animMotion>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3000" fill="hold"/>
                                        <p:tgtEl>
                                          <p:spTgt spid="4"/>
                                        </p:tgtEl>
                                        <p:attrNameLst>
                                          <p:attrName>ppt_w</p:attrName>
                                        </p:attrNameLst>
                                      </p:cBhvr>
                                      <p:tavLst>
                                        <p:tav tm="0">
                                          <p:val>
                                            <p:fltVal val="0"/>
                                          </p:val>
                                        </p:tav>
                                        <p:tav tm="100000">
                                          <p:val>
                                            <p:strVal val="#ppt_w"/>
                                          </p:val>
                                        </p:tav>
                                      </p:tavLst>
                                    </p:anim>
                                    <p:anim calcmode="lin" valueType="num">
                                      <p:cBhvr>
                                        <p:cTn id="10" dur="3000" fill="hold"/>
                                        <p:tgtEl>
                                          <p:spTgt spid="4"/>
                                        </p:tgtEl>
                                        <p:attrNameLst>
                                          <p:attrName>ppt_h</p:attrName>
                                        </p:attrNameLst>
                                      </p:cBhvr>
                                      <p:tavLst>
                                        <p:tav tm="0">
                                          <p:val>
                                            <p:fltVal val="0"/>
                                          </p:val>
                                        </p:tav>
                                        <p:tav tm="100000">
                                          <p:val>
                                            <p:strVal val="#ppt_h"/>
                                          </p:val>
                                        </p:tav>
                                      </p:tavLst>
                                    </p:anim>
                                    <p:animEffect transition="in" filter="fade">
                                      <p:cBhvr>
                                        <p:cTn id="11" dur="3000"/>
                                        <p:tgtEl>
                                          <p:spTgt spid="4"/>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3000"/>
                            </p:stCondLst>
                            <p:childTnLst>
                              <p:par>
                                <p:cTn id="19" presetID="22" presetClass="entr" presetSubtype="4"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1750"/>
                                        <p:tgtEl>
                                          <p:spTgt spid="10"/>
                                        </p:tgtEl>
                                      </p:cBhvr>
                                    </p:animEffect>
                                  </p:childTnLst>
                                </p:cTn>
                              </p:par>
                            </p:childTnLst>
                          </p:cTn>
                        </p:par>
                        <p:par>
                          <p:cTn id="22" fill="hold">
                            <p:stCondLst>
                              <p:cond delay="5000"/>
                            </p:stCondLst>
                            <p:childTnLst>
                              <p:par>
                                <p:cTn id="23" presetID="63" presetClass="path" presetSubtype="0" accel="50000" decel="50000" fill="hold" nodeType="afterEffect">
                                  <p:stCondLst>
                                    <p:cond delay="0"/>
                                  </p:stCondLst>
                                  <p:childTnLst>
                                    <p:animMotion origin="layout" path="M 2.91667E-6 3.7037E-6 L -0.44818 0.3449 " pathEditMode="relative" rAng="0" ptsTypes="AA">
                                      <p:cBhvr>
                                        <p:cTn id="24" dur="1750" fill="hold"/>
                                        <p:tgtEl>
                                          <p:spTgt spid="17"/>
                                        </p:tgtEl>
                                        <p:attrNameLst>
                                          <p:attrName>ppt_x</p:attrName>
                                          <p:attrName>ppt_y</p:attrName>
                                        </p:attrNameLst>
                                      </p:cBhvr>
                                      <p:rCtr x="-22409" y="17245"/>
                                    </p:animMotion>
                                  </p:childTnLst>
                                </p:cTn>
                              </p:par>
                            </p:childTnLst>
                          </p:cTn>
                        </p:par>
                        <p:par>
                          <p:cTn id="25" fill="hold">
                            <p:stCondLst>
                              <p:cond delay="6750"/>
                            </p:stCondLst>
                            <p:childTnLst>
                              <p:par>
                                <p:cTn id="26" presetID="1"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6750"/>
                            </p:stCondLst>
                            <p:childTnLst>
                              <p:par>
                                <p:cTn id="29" presetID="1" presetClass="exit" presetSubtype="0" fill="hold" nodeType="after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par>
                          <p:cTn id="31" fill="hold">
                            <p:stCondLst>
                              <p:cond delay="6750"/>
                            </p:stCondLst>
                            <p:childTnLst>
                              <p:par>
                                <p:cTn id="32" presetID="35" presetClass="path" presetSubtype="0" accel="50000" decel="50000" fill="hold" nodeType="afterEffect">
                                  <p:stCondLst>
                                    <p:cond delay="0"/>
                                  </p:stCondLst>
                                  <p:childTnLst>
                                    <p:animMotion origin="layout" path="M 2.5E-6 -2.22222E-6 L -0.88724 0.08172 " pathEditMode="relative" rAng="0" ptsTypes="AA">
                                      <p:cBhvr>
                                        <p:cTn id="33" dur="2000" fill="hold"/>
                                        <p:tgtEl>
                                          <p:spTgt spid="19"/>
                                        </p:tgtEl>
                                        <p:attrNameLst>
                                          <p:attrName>ppt_x</p:attrName>
                                          <p:attrName>ppt_y</p:attrName>
                                        </p:attrNameLst>
                                      </p:cBhvr>
                                      <p:rCtr x="-44362" y="4074"/>
                                    </p:animMotion>
                                  </p:childTnLst>
                                </p:cTn>
                              </p:par>
                            </p:childTnLst>
                          </p:cTn>
                        </p:par>
                        <p:par>
                          <p:cTn id="34" fill="hold">
                            <p:stCondLst>
                              <p:cond delay="875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8750"/>
                            </p:stCondLst>
                            <p:childTnLst>
                              <p:par>
                                <p:cTn id="38" presetID="1" presetClass="exit" presetSubtype="0" fill="hold" nodeType="after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par>
                          <p:cTn id="40" fill="hold">
                            <p:stCondLst>
                              <p:cond delay="8750"/>
                            </p:stCondLst>
                            <p:childTnLst>
                              <p:par>
                                <p:cTn id="41" presetID="35" presetClass="path" presetSubtype="0" accel="50000" decel="50000" fill="hold" nodeType="afterEffect">
                                  <p:stCondLst>
                                    <p:cond delay="0"/>
                                  </p:stCondLst>
                                  <p:childTnLst>
                                    <p:animMotion origin="layout" path="M 4.79167E-6 3.33333E-6 L -0.31394 0.18518 " pathEditMode="relative" rAng="0" ptsTypes="AA">
                                      <p:cBhvr>
                                        <p:cTn id="42" dur="1750" fill="hold"/>
                                        <p:tgtEl>
                                          <p:spTgt spid="21"/>
                                        </p:tgtEl>
                                        <p:attrNameLst>
                                          <p:attrName>ppt_x</p:attrName>
                                          <p:attrName>ppt_y</p:attrName>
                                        </p:attrNameLst>
                                      </p:cBhvr>
                                      <p:rCtr x="-15703" y="9259"/>
                                    </p:animMotion>
                                  </p:childTnLst>
                                </p:cTn>
                              </p:par>
                            </p:childTnLst>
                          </p:cTn>
                        </p:par>
                        <p:par>
                          <p:cTn id="43" fill="hold">
                            <p:stCondLst>
                              <p:cond delay="10500"/>
                            </p:stCondLst>
                            <p:childTnLst>
                              <p:par>
                                <p:cTn id="44" presetID="1"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par>
                          <p:cTn id="46" fill="hold">
                            <p:stCondLst>
                              <p:cond delay="10500"/>
                            </p:stCondLst>
                            <p:childTnLst>
                              <p:par>
                                <p:cTn id="47" presetID="1" presetClass="exit" presetSubtype="0" fill="hold" nodeType="after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par>
                          <p:cTn id="49" fill="hold">
                            <p:stCondLst>
                              <p:cond delay="10500"/>
                            </p:stCondLst>
                            <p:childTnLst>
                              <p:par>
                                <p:cTn id="50" presetID="63" presetClass="path" presetSubtype="0" accel="50000" decel="50000" fill="hold" nodeType="afterEffect">
                                  <p:stCondLst>
                                    <p:cond delay="250"/>
                                  </p:stCondLst>
                                  <p:childTnLst>
                                    <p:animMotion origin="layout" path="M -3.125E-6 -2.59259E-6 L 0.2793 0.06158 " pathEditMode="relative" rAng="0" ptsTypes="AA">
                                      <p:cBhvr>
                                        <p:cTn id="51" dur="2000" fill="hold"/>
                                        <p:tgtEl>
                                          <p:spTgt spid="15"/>
                                        </p:tgtEl>
                                        <p:attrNameLst>
                                          <p:attrName>ppt_x</p:attrName>
                                          <p:attrName>ppt_y</p:attrName>
                                        </p:attrNameLst>
                                      </p:cBhvr>
                                      <p:rCtr x="13971" y="3079"/>
                                    </p:animMotion>
                                  </p:childTnLst>
                                </p:cTn>
                              </p:par>
                            </p:childTnLst>
                          </p:cTn>
                        </p:par>
                        <p:par>
                          <p:cTn id="52" fill="hold">
                            <p:stCondLst>
                              <p:cond delay="12750"/>
                            </p:stCondLst>
                            <p:childTnLst>
                              <p:par>
                                <p:cTn id="53" presetID="1"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par>
                          <p:cTn id="55" fill="hold">
                            <p:stCondLst>
                              <p:cond delay="12750"/>
                            </p:stCondLst>
                            <p:childTnLst>
                              <p:par>
                                <p:cTn id="56" presetID="1" presetClass="exit" presetSubtype="0" fill="hold" nodeType="afterEffect">
                                  <p:stCondLst>
                                    <p:cond delay="0"/>
                                  </p:stCondLst>
                                  <p:childTnLst>
                                    <p:set>
                                      <p:cBhvr>
                                        <p:cTn id="57" dur="1" fill="hold">
                                          <p:stCondLst>
                                            <p:cond delay="0"/>
                                          </p:stCondLst>
                                        </p:cTn>
                                        <p:tgtEl>
                                          <p:spTgt spid="15"/>
                                        </p:tgtEl>
                                        <p:attrNameLst>
                                          <p:attrName>style.visibility</p:attrName>
                                        </p:attrNameLst>
                                      </p:cBhvr>
                                      <p:to>
                                        <p:strVal val="hidden"/>
                                      </p:to>
                                    </p:set>
                                  </p:childTnLst>
                                </p:cTn>
                              </p:par>
                            </p:childTnLst>
                          </p:cTn>
                        </p:par>
                        <p:par>
                          <p:cTn id="58" fill="hold">
                            <p:stCondLst>
                              <p:cond delay="12750"/>
                            </p:stCondLst>
                            <p:childTnLst>
                              <p:par>
                                <p:cTn id="59" presetID="63" presetClass="path" presetSubtype="0" accel="50000" decel="50000" fill="hold" nodeType="afterEffect">
                                  <p:stCondLst>
                                    <p:cond delay="250"/>
                                  </p:stCondLst>
                                  <p:childTnLst>
                                    <p:animMotion origin="layout" path="M -3.54167E-6 -2.22222E-6 L 0.45912 0.19097 " pathEditMode="relative" rAng="0" ptsTypes="AA">
                                      <p:cBhvr>
                                        <p:cTn id="60" dur="1750" fill="hold"/>
                                        <p:tgtEl>
                                          <p:spTgt spid="22"/>
                                        </p:tgtEl>
                                        <p:attrNameLst>
                                          <p:attrName>ppt_x</p:attrName>
                                          <p:attrName>ppt_y</p:attrName>
                                        </p:attrNameLst>
                                      </p:cBhvr>
                                      <p:rCtr x="22956" y="9537"/>
                                    </p:animMotion>
                                  </p:childTnLst>
                                </p:cTn>
                              </p:par>
                            </p:childTnLst>
                          </p:cTn>
                        </p:par>
                        <p:par>
                          <p:cTn id="61" fill="hold">
                            <p:stCondLst>
                              <p:cond delay="14750"/>
                            </p:stCondLst>
                            <p:childTnLst>
                              <p:par>
                                <p:cTn id="62" presetID="1"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par>
                          <p:cTn id="64" fill="hold">
                            <p:stCondLst>
                              <p:cond delay="14750"/>
                            </p:stCondLst>
                            <p:childTnLst>
                              <p:par>
                                <p:cTn id="65" presetID="1" presetClass="exit" presetSubtype="0" fill="hold" nodeType="after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par>
                          <p:cTn id="67" fill="hold">
                            <p:stCondLst>
                              <p:cond delay="14750"/>
                            </p:stCondLst>
                            <p:childTnLst>
                              <p:par>
                                <p:cTn id="68" presetID="35" presetClass="path" presetSubtype="0" accel="50000" decel="50000" fill="hold" nodeType="afterEffect">
                                  <p:stCondLst>
                                    <p:cond delay="250"/>
                                  </p:stCondLst>
                                  <p:childTnLst>
                                    <p:animMotion origin="layout" path="M -0.00039 0.01621 L -0.625 -0.00393 " pathEditMode="relative" rAng="0" ptsTypes="AA">
                                      <p:cBhvr>
                                        <p:cTn id="69" dur="2000" fill="hold"/>
                                        <p:tgtEl>
                                          <p:spTgt spid="25"/>
                                        </p:tgtEl>
                                        <p:attrNameLst>
                                          <p:attrName>ppt_x</p:attrName>
                                          <p:attrName>ppt_y</p:attrName>
                                        </p:attrNameLst>
                                      </p:cBhvr>
                                      <p:rCtr x="-31237" y="-1019"/>
                                    </p:animMotion>
                                  </p:childTnLst>
                                </p:cTn>
                              </p:par>
                            </p:childTnLst>
                          </p:cTn>
                        </p:par>
                        <p:par>
                          <p:cTn id="70" fill="hold">
                            <p:stCondLst>
                              <p:cond delay="17000"/>
                            </p:stCondLst>
                            <p:childTnLst>
                              <p:par>
                                <p:cTn id="71" presetID="1"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par>
                          <p:cTn id="73" fill="hold">
                            <p:stCondLst>
                              <p:cond delay="17000"/>
                            </p:stCondLst>
                            <p:childTnLst>
                              <p:par>
                                <p:cTn id="74" presetID="1" presetClass="exit" presetSubtype="0" fill="hold" nodeType="after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par>
                          <p:cTn id="76" fill="hold">
                            <p:stCondLst>
                              <p:cond delay="17000"/>
                            </p:stCondLst>
                            <p:childTnLst>
                              <p:par>
                                <p:cTn id="77" presetID="22" presetClass="entr" presetSubtype="2"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1750"/>
                                        <p:tgtEl>
                                          <p:spTgt spid="9"/>
                                        </p:tgtEl>
                                      </p:cBhvr>
                                    </p:animEffect>
                                  </p:childTnLst>
                                </p:cTn>
                              </p:par>
                            </p:childTnLst>
                          </p:cTn>
                        </p:par>
                        <p:par>
                          <p:cTn id="80" fill="hold">
                            <p:stCondLst>
                              <p:cond delay="18750"/>
                            </p:stCondLst>
                            <p:childTnLst>
                              <p:par>
                                <p:cTn id="81" presetID="63" presetClass="path" presetSubtype="0" accel="50000" decel="50000" fill="hold" grpId="0" nodeType="afterEffect">
                                  <p:stCondLst>
                                    <p:cond delay="1000"/>
                                  </p:stCondLst>
                                  <p:childTnLst>
                                    <p:animMotion origin="layout" path="M 4.79167E-6 -4.07407E-6 L 0.9983 0.00024 " pathEditMode="relative" rAng="0" ptsTypes="AA">
                                      <p:cBhvr>
                                        <p:cTn id="82" dur="2000" fill="hold"/>
                                        <p:tgtEl>
                                          <p:spTgt spid="13"/>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89B637BE-7FCC-4EDB-B07A-623F23B99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91" y="2382354"/>
            <a:ext cx="1883539"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321620" y="2460527"/>
            <a:ext cx="6518160" cy="1335610"/>
            <a:chOff x="3686628" y="159657"/>
            <a:chExt cx="7460342" cy="1863841"/>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1863841"/>
            </a:xfrm>
            <a:prstGeom prst="wedgeEllipseCallout">
              <a:avLst>
                <a:gd name="adj1" fmla="val 63758"/>
                <a:gd name="adj2" fmla="val -32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189684" y="429178"/>
              <a:ext cx="6454229" cy="1503256"/>
            </a:xfrm>
            <a:prstGeom prst="rect">
              <a:avLst/>
            </a:prstGeom>
            <a:noFill/>
          </p:spPr>
          <p:txBody>
            <a:bodyPr wrap="square" rtlCol="0">
              <a:spAutoFit/>
            </a:bodyPr>
            <a:lstStyle/>
            <a:p>
              <a:pPr algn="ctr"/>
              <a:r>
                <a:rPr lang="en-GB" sz="3200" dirty="0">
                  <a:latin typeface="Comic Sans MS" panose="030F0702030302020204" pitchFamily="66" charset="0"/>
                </a:rPr>
                <a:t>Let’s read this part of the story.</a:t>
              </a:r>
              <a:endParaRPr lang="en-GB" sz="3200" dirty="0">
                <a:solidFill>
                  <a:srgbClr val="FF0000"/>
                </a:solidFill>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4" y="239990"/>
            <a:ext cx="5622283" cy="1647789"/>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2203"/>
                <a:gd name="adj2" fmla="val 1214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00411"/>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the Israelites disobey both the first and the second commandments.</a:t>
              </a:r>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939535" y="0"/>
            <a:ext cx="6223460" cy="2314653"/>
            <a:chOff x="3686628" y="159657"/>
            <a:chExt cx="7460342" cy="2741951"/>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2971"/>
                <a:gd name="adj2" fmla="val 84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4122099" y="300970"/>
              <a:ext cx="6878886" cy="2600638"/>
            </a:xfrm>
            <a:prstGeom prst="rect">
              <a:avLst/>
            </a:prstGeom>
            <a:noFill/>
          </p:spPr>
          <p:txBody>
            <a:bodyPr wrap="square" rtlCol="0">
              <a:spAutoFit/>
            </a:bodyPr>
            <a:lstStyle/>
            <a:p>
              <a:pPr algn="ctr"/>
              <a:r>
                <a:rPr lang="en-GB" sz="3200" dirty="0">
                  <a:latin typeface="Comic Sans MS" panose="030F0702030302020204" pitchFamily="66" charset="0"/>
                </a:rPr>
                <a:t>Moses had been gone </a:t>
              </a:r>
            </a:p>
            <a:p>
              <a:pPr algn="ctr"/>
              <a:r>
                <a:rPr lang="en-GB" sz="3200" dirty="0">
                  <a:latin typeface="Comic Sans MS" panose="030F0702030302020204" pitchFamily="66" charset="0"/>
                </a:rPr>
                <a:t>for just 40 days, before the Israelites started </a:t>
              </a:r>
            </a:p>
            <a:p>
              <a:pPr algn="ctr"/>
              <a:r>
                <a:rPr lang="en-GB" sz="3200" dirty="0">
                  <a:latin typeface="Comic Sans MS" panose="030F0702030302020204" pitchFamily="66" charset="0"/>
                </a:rPr>
                <a:t>doubting him.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154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500"/>
                                  </p:stCondLst>
                                  <p:childTnLst>
                                    <p:animMotion origin="layout" path="M -5E-6 0 L 0.34297 -0.00069 " pathEditMode="relative" rAng="0" ptsTypes="AA">
                                      <p:cBhvr>
                                        <p:cTn id="6" dur="2500" fill="hold"/>
                                        <p:tgtEl>
                                          <p:spTgt spid="9"/>
                                        </p:tgtEl>
                                        <p:attrNameLst>
                                          <p:attrName>ppt_x</p:attrName>
                                          <p:attrName>ppt_y</p:attrName>
                                        </p:attrNameLst>
                                      </p:cBhvr>
                                      <p:rCtr x="17148" y="-46"/>
                                    </p:animMotion>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3000"/>
                            </p:stCondLst>
                            <p:childTnLst>
                              <p:par>
                                <p:cTn id="14" presetID="22" presetClass="entr" presetSubtype="4" fill="hold"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750"/>
                                        <p:tgtEl>
                                          <p:spTgt spid="16"/>
                                        </p:tgtEl>
                                      </p:cBhvr>
                                    </p:animEffect>
                                  </p:childTnLst>
                                </p:cTn>
                              </p:par>
                            </p:childTnLst>
                          </p:cTn>
                        </p:par>
                        <p:par>
                          <p:cTn id="17" fill="hold">
                            <p:stCondLst>
                              <p:cond delay="5000"/>
                            </p:stCondLst>
                            <p:childTnLst>
                              <p:par>
                                <p:cTn id="18" presetID="22" presetClass="entr" presetSubtype="4" fill="hold" nodeType="afterEffect">
                                  <p:stCondLst>
                                    <p:cond delay="250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1750"/>
                                        <p:tgtEl>
                                          <p:spTgt spid="22"/>
                                        </p:tgtEl>
                                      </p:cBhvr>
                                    </p:animEffect>
                                  </p:childTnLst>
                                </p:cTn>
                              </p:par>
                            </p:childTnLst>
                          </p:cTn>
                        </p:par>
                        <p:par>
                          <p:cTn id="21" fill="hold">
                            <p:stCondLst>
                              <p:cond delay="9250"/>
                            </p:stCondLst>
                            <p:childTnLst>
                              <p:par>
                                <p:cTn id="22" presetID="22" presetClass="entr" presetSubtype="2" fill="hold" nodeType="afterEffect">
                                  <p:stCondLst>
                                    <p:cond delay="30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4000"/>
                            </p:stCondLst>
                            <p:childTnLst>
                              <p:par>
                                <p:cTn id="26" presetID="63" presetClass="path" presetSubtype="0" accel="50000" decel="50000" fill="hold" grpId="0" nodeType="afterEffect">
                                  <p:stCondLst>
                                    <p:cond delay="0"/>
                                  </p:stCondLst>
                                  <p:childTnLst>
                                    <p:animMotion origin="layout" path="M 4.79167E-6 -4.07407E-6 L 0.9983 0.00024 " pathEditMode="relative" rAng="0" ptsTypes="AA">
                                      <p:cBhvr>
                                        <p:cTn id="27"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F24FF5-84A8-4058-B6F3-65262E54D7CE}"/>
              </a:ext>
            </a:extLst>
          </p:cNvPr>
          <p:cNvSpPr/>
          <p:nvPr/>
        </p:nvSpPr>
        <p:spPr>
          <a:xfrm>
            <a:off x="298450" y="1093192"/>
            <a:ext cx="11049000" cy="5565306"/>
          </a:xfrm>
          <a:prstGeom prst="rect">
            <a:avLst/>
          </a:prstGeom>
        </p:spPr>
        <p:txBody>
          <a:bodyPr wrap="square">
            <a:spAutoFit/>
          </a:bodyPr>
          <a:lstStyle/>
          <a:p>
            <a:pPr>
              <a:lnSpc>
                <a:spcPts val="3300"/>
              </a:lnSpc>
            </a:pPr>
            <a:r>
              <a:rPr lang="en-US" sz="2400" dirty="0">
                <a:solidFill>
                  <a:srgbClr val="0000CC"/>
                </a:solidFill>
                <a:latin typeface="Comic Sans MS" panose="030F0702030302020204" pitchFamily="66" charset="0"/>
              </a:rPr>
              <a:t>The people saw that a long time had passed and Moses had not come down from the mountain. So they gathered around Aaron. They said to him, “Moses led us out of Egypt. But we don’t know what has happened </a:t>
            </a:r>
          </a:p>
          <a:p>
            <a:pPr>
              <a:lnSpc>
                <a:spcPts val="3300"/>
              </a:lnSpc>
            </a:pPr>
            <a:r>
              <a:rPr lang="en-US" sz="2400" dirty="0">
                <a:solidFill>
                  <a:srgbClr val="0000CC"/>
                </a:solidFill>
                <a:latin typeface="Comic Sans MS" panose="030F0702030302020204" pitchFamily="66" charset="0"/>
              </a:rPr>
              <a:t>to him. So make us gods who will lead us.”</a:t>
            </a:r>
          </a:p>
          <a:p>
            <a:pPr>
              <a:lnSpc>
                <a:spcPts val="3300"/>
              </a:lnSpc>
            </a:pPr>
            <a:r>
              <a:rPr lang="en-US" sz="2400" dirty="0">
                <a:latin typeface="Comic Sans MS" panose="030F0702030302020204" pitchFamily="66" charset="0"/>
              </a:rPr>
              <a:t>Aaron said to the people, “Take off the gold earrings that </a:t>
            </a:r>
          </a:p>
          <a:p>
            <a:pPr>
              <a:lnSpc>
                <a:spcPts val="3300"/>
              </a:lnSpc>
            </a:pPr>
            <a:r>
              <a:rPr lang="en-US" sz="2400" dirty="0">
                <a:latin typeface="Comic Sans MS" panose="030F0702030302020204" pitchFamily="66" charset="0"/>
              </a:rPr>
              <a:t>your wives, sons and daughters are wearing. Bring them to </a:t>
            </a:r>
          </a:p>
          <a:p>
            <a:pPr>
              <a:lnSpc>
                <a:spcPts val="3300"/>
              </a:lnSpc>
            </a:pPr>
            <a:r>
              <a:rPr lang="en-US" sz="2400" dirty="0">
                <a:latin typeface="Comic Sans MS" panose="030F0702030302020204" pitchFamily="66" charset="0"/>
              </a:rPr>
              <a:t>me.” So all the people took their gold earrings and brought them to </a:t>
            </a:r>
          </a:p>
          <a:p>
            <a:pPr>
              <a:lnSpc>
                <a:spcPts val="3300"/>
              </a:lnSpc>
            </a:pPr>
            <a:r>
              <a:rPr lang="en-US" sz="2400" dirty="0">
                <a:latin typeface="Comic Sans MS" panose="030F0702030302020204" pitchFamily="66" charset="0"/>
              </a:rPr>
              <a:t>Aaron. Aaron took the gold from the people. Then he melted it and </a:t>
            </a:r>
          </a:p>
          <a:p>
            <a:pPr>
              <a:lnSpc>
                <a:spcPts val="3300"/>
              </a:lnSpc>
            </a:pPr>
            <a:r>
              <a:rPr lang="en-US" sz="2400" dirty="0">
                <a:latin typeface="Comic Sans MS" panose="030F0702030302020204" pitchFamily="66" charset="0"/>
              </a:rPr>
              <a:t>made a statue of a calf. He finished it with a tool. </a:t>
            </a:r>
          </a:p>
          <a:p>
            <a:pPr>
              <a:lnSpc>
                <a:spcPts val="3300"/>
              </a:lnSpc>
            </a:pPr>
            <a:r>
              <a:rPr lang="en-US" sz="2400" dirty="0">
                <a:solidFill>
                  <a:srgbClr val="FF0000"/>
                </a:solidFill>
                <a:latin typeface="Comic Sans MS" panose="030F0702030302020204" pitchFamily="66" charset="0"/>
              </a:rPr>
              <a:t>Then the people said, “Israel! These are your gods who brought you</a:t>
            </a:r>
          </a:p>
          <a:p>
            <a:pPr>
              <a:lnSpc>
                <a:spcPts val="3300"/>
              </a:lnSpc>
            </a:pPr>
            <a:r>
              <a:rPr lang="en-US" sz="2400" dirty="0">
                <a:solidFill>
                  <a:srgbClr val="FF0000"/>
                </a:solidFill>
                <a:latin typeface="Comic Sans MS" panose="030F0702030302020204" pitchFamily="66" charset="0"/>
              </a:rPr>
              <a:t>out of the land of Egypt!” Aaron saw all this, and he built an altar </a:t>
            </a:r>
          </a:p>
          <a:p>
            <a:pPr>
              <a:lnSpc>
                <a:spcPts val="3300"/>
              </a:lnSpc>
            </a:pPr>
            <a:r>
              <a:rPr lang="en-US" sz="2400" dirty="0">
                <a:solidFill>
                  <a:srgbClr val="FF0000"/>
                </a:solidFill>
                <a:latin typeface="Comic Sans MS" panose="030F0702030302020204" pitchFamily="66" charset="0"/>
              </a:rPr>
              <a:t>before the calf. Then he made an announcement. He said, </a:t>
            </a:r>
          </a:p>
          <a:p>
            <a:pPr>
              <a:lnSpc>
                <a:spcPts val="3300"/>
              </a:lnSpc>
            </a:pPr>
            <a:r>
              <a:rPr lang="en-US" sz="2400" dirty="0">
                <a:solidFill>
                  <a:srgbClr val="FF0000"/>
                </a:solidFill>
                <a:latin typeface="Comic Sans MS" panose="030F0702030302020204" pitchFamily="66" charset="0"/>
              </a:rPr>
              <a:t>“Tomorrow there will be a special feast to honor the Lord.” </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644768"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35 verses 1 - 5</a:t>
            </a:r>
          </a:p>
        </p:txBody>
      </p:sp>
      <p:pic>
        <p:nvPicPr>
          <p:cNvPr id="9" name="Picture 8" descr="A close up of a logo&#10;&#10;Description automatically generated">
            <a:extLst>
              <a:ext uri="{FF2B5EF4-FFF2-40B4-BE49-F238E27FC236}">
                <a16:creationId xmlns:a16="http://schemas.microsoft.com/office/drawing/2014/main" id="{8C67A9E7-7991-4249-99DD-45BB90BD8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790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22045E-16 1.48148E-6 L -0.29687 -0.00463 " pathEditMode="relative" rAng="0" ptsTypes="AA">
                                      <p:cBhvr>
                                        <p:cTn id="6" dur="2000" fill="hold"/>
                                        <p:tgtEl>
                                          <p:spTgt spid="9"/>
                                        </p:tgtEl>
                                        <p:attrNameLst>
                                          <p:attrName>ppt_x</p:attrName>
                                          <p:attrName>ppt_y</p:attrName>
                                        </p:attrNameLst>
                                      </p:cBhvr>
                                      <p:rCtr x="-14844" y="-231"/>
                                    </p:animMotion>
                                  </p:childTnLst>
                                </p:cTn>
                              </p:par>
                            </p:childTnLst>
                          </p:cTn>
                        </p:par>
                        <p:par>
                          <p:cTn id="7" fill="hold">
                            <p:stCondLst>
                              <p:cond delay="225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250"/>
                            </p:stCondLst>
                            <p:childTnLst>
                              <p:par>
                                <p:cTn id="12" presetID="63" presetClass="path" presetSubtype="0" accel="50000" decel="50000" fill="hold" grpId="0" nodeType="afterEffect">
                                  <p:stCondLst>
                                    <p:cond delay="1000"/>
                                  </p:stCondLst>
                                  <p:childTnLst>
                                    <p:animMotion origin="layout" path="M 4.79167E-6 -4.07407E-6 L 0.9983 0.00024 " pathEditMode="relative" rAng="0" ptsTypes="AA">
                                      <p:cBhvr>
                                        <p:cTn id="13"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sp>
        <p:nvSpPr>
          <p:cNvPr id="19" name="TextBox 18">
            <a:extLst>
              <a:ext uri="{FF2B5EF4-FFF2-40B4-BE49-F238E27FC236}">
                <a16:creationId xmlns:a16="http://schemas.microsoft.com/office/drawing/2014/main" id="{48409AE9-9F37-44F9-AFC1-C31BA5174E6D}"/>
              </a:ext>
            </a:extLst>
          </p:cNvPr>
          <p:cNvSpPr txBox="1"/>
          <p:nvPr/>
        </p:nvSpPr>
        <p:spPr>
          <a:xfrm>
            <a:off x="214929" y="1191632"/>
            <a:ext cx="5778016"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They had forgotten what God had done for them.</a:t>
            </a:r>
          </a:p>
        </p:txBody>
      </p:sp>
      <p:grpSp>
        <p:nvGrpSpPr>
          <p:cNvPr id="25" name="Group 24">
            <a:extLst>
              <a:ext uri="{FF2B5EF4-FFF2-40B4-BE49-F238E27FC236}">
                <a16:creationId xmlns:a16="http://schemas.microsoft.com/office/drawing/2014/main" id="{41757046-41CD-438C-A9D0-F4D0BB661854}"/>
              </a:ext>
            </a:extLst>
          </p:cNvPr>
          <p:cNvGrpSpPr/>
          <p:nvPr/>
        </p:nvGrpSpPr>
        <p:grpSpPr>
          <a:xfrm>
            <a:off x="3097847" y="2767834"/>
            <a:ext cx="4649593" cy="1077219"/>
            <a:chOff x="5877918" y="203317"/>
            <a:chExt cx="4925690" cy="644506"/>
          </a:xfrm>
        </p:grpSpPr>
        <p:sp>
          <p:nvSpPr>
            <p:cNvPr id="26" name="TextBox 25">
              <a:extLst>
                <a:ext uri="{FF2B5EF4-FFF2-40B4-BE49-F238E27FC236}">
                  <a16:creationId xmlns:a16="http://schemas.microsoft.com/office/drawing/2014/main" id="{2171482D-F196-4965-BBB0-B27A0C7995EB}"/>
                </a:ext>
              </a:extLst>
            </p:cNvPr>
            <p:cNvSpPr txBox="1"/>
            <p:nvPr/>
          </p:nvSpPr>
          <p:spPr>
            <a:xfrm>
              <a:off x="5877918" y="203317"/>
              <a:ext cx="4925690" cy="64450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wonder what Moses </a:t>
              </a:r>
            </a:p>
            <a:p>
              <a:pPr algn="ctr"/>
              <a:r>
                <a:rPr lang="en-GB" sz="3200" dirty="0">
                  <a:solidFill>
                    <a:srgbClr val="FF0000"/>
                  </a:solidFill>
                  <a:latin typeface="Comic Sans MS" panose="030F0702030302020204" pitchFamily="66" charset="0"/>
                </a:rPr>
                <a:t>will do now? </a:t>
              </a:r>
            </a:p>
          </p:txBody>
        </p:sp>
        <p:sp>
          <p:nvSpPr>
            <p:cNvPr id="27" name="Speech Bubble: Rectangle with Corners Rounded 26">
              <a:extLst>
                <a:ext uri="{FF2B5EF4-FFF2-40B4-BE49-F238E27FC236}">
                  <a16:creationId xmlns:a16="http://schemas.microsoft.com/office/drawing/2014/main" id="{CAFB1D5A-FE40-4078-AABF-095AFA4E1CEB}"/>
                </a:ext>
              </a:extLst>
            </p:cNvPr>
            <p:cNvSpPr/>
            <p:nvPr/>
          </p:nvSpPr>
          <p:spPr>
            <a:xfrm>
              <a:off x="5899344" y="203317"/>
              <a:ext cx="4882839" cy="644506"/>
            </a:xfrm>
            <a:prstGeom prst="wedgeRoundRectCallout">
              <a:avLst>
                <a:gd name="adj1" fmla="val -79173"/>
                <a:gd name="adj2" fmla="val -188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2850794" y="4028536"/>
            <a:ext cx="5442817" cy="1335610"/>
            <a:chOff x="3686628" y="159657"/>
            <a:chExt cx="7460342" cy="1863841"/>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1863841"/>
            </a:xfrm>
            <a:prstGeom prst="wedgeEllipseCallout">
              <a:avLst>
                <a:gd name="adj1" fmla="val 76223"/>
                <a:gd name="adj2" fmla="val -1235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268142" y="308204"/>
              <a:ext cx="6454228" cy="1503255"/>
            </a:xfrm>
            <a:prstGeom prst="rect">
              <a:avLst/>
            </a:prstGeom>
            <a:noFill/>
          </p:spPr>
          <p:txBody>
            <a:bodyPr wrap="square" rtlCol="0">
              <a:spAutoFit/>
            </a:bodyPr>
            <a:lstStyle/>
            <a:p>
              <a:pPr algn="ctr"/>
              <a:r>
                <a:rPr lang="en-GB" sz="3200" dirty="0">
                  <a:latin typeface="Comic Sans MS" panose="030F0702030302020204" pitchFamily="66" charset="0"/>
                </a:rPr>
                <a:t>Let’s read the next  part of the story.</a:t>
              </a:r>
              <a:endParaRPr lang="en-GB" sz="3200" dirty="0">
                <a:solidFill>
                  <a:srgbClr val="FF0000"/>
                </a:solidFill>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92796" y="239990"/>
            <a:ext cx="5622283" cy="2182537"/>
            <a:chOff x="5877918" y="203317"/>
            <a:chExt cx="4925690" cy="945229"/>
          </a:xfrm>
        </p:grpSpPr>
        <p:sp>
          <p:nvSpPr>
            <p:cNvPr id="21" name="TextBox 20">
              <a:extLst>
                <a:ext uri="{FF2B5EF4-FFF2-40B4-BE49-F238E27FC236}">
                  <a16:creationId xmlns:a16="http://schemas.microsoft.com/office/drawing/2014/main" id="{DD1469A9-9B88-4A12-99AF-4FE2BDAB2224}"/>
                </a:ext>
              </a:extLst>
            </p:cNvPr>
            <p:cNvSpPr txBox="1"/>
            <p:nvPr/>
          </p:nvSpPr>
          <p:spPr>
            <a:xfrm>
              <a:off x="5877918" y="203317"/>
              <a:ext cx="4925690" cy="4665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Israelites asked Aaron to make a god for them.</a:t>
              </a:r>
            </a:p>
          </p:txBody>
        </p:sp>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4254"/>
                <a:gd name="adj2" fmla="val 816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939535" y="0"/>
            <a:ext cx="6223460" cy="2223046"/>
            <a:chOff x="3686628" y="159657"/>
            <a:chExt cx="7460342" cy="2633433"/>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2971"/>
                <a:gd name="adj2" fmla="val 84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4122099" y="300970"/>
              <a:ext cx="6878886" cy="2442779"/>
            </a:xfrm>
            <a:prstGeom prst="rect">
              <a:avLst/>
            </a:prstGeom>
            <a:noFill/>
          </p:spPr>
          <p:txBody>
            <a:bodyPr wrap="square" rtlCol="0">
              <a:spAutoFit/>
            </a:bodyPr>
            <a:lstStyle/>
            <a:p>
              <a:pPr algn="ctr"/>
              <a:r>
                <a:rPr lang="en-GB" sz="3200" dirty="0">
                  <a:latin typeface="Comic Sans MS" panose="030F0702030302020204" pitchFamily="66" charset="0"/>
                </a:rPr>
                <a:t>Aaron should have </a:t>
              </a:r>
            </a:p>
            <a:p>
              <a:pPr algn="ctr"/>
              <a:r>
                <a:rPr lang="en-GB" sz="3200" dirty="0">
                  <a:latin typeface="Comic Sans MS" panose="030F0702030302020204" pitchFamily="66" charset="0"/>
                </a:rPr>
                <a:t>known better but he wanted to please the Israelites </a:t>
              </a:r>
            </a:p>
            <a:p>
              <a:pPr algn="ctr"/>
              <a:r>
                <a:rPr lang="en-GB" sz="3200" dirty="0">
                  <a:latin typeface="Comic Sans MS" panose="030F0702030302020204" pitchFamily="66" charset="0"/>
                </a:rPr>
                <a:t>and not God.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101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750"/>
                                        <p:tgtEl>
                                          <p:spTgt spid="19"/>
                                        </p:tgtEl>
                                      </p:cBhvr>
                                    </p:animEffect>
                                  </p:childTnLst>
                                </p:cTn>
                              </p:par>
                            </p:childTnLst>
                          </p:cTn>
                        </p:par>
                        <p:par>
                          <p:cTn id="12" fill="hold">
                            <p:stCondLst>
                              <p:cond delay="6750"/>
                            </p:stCondLst>
                            <p:childTnLst>
                              <p:par>
                                <p:cTn id="13" presetID="22" presetClass="entr" presetSubtype="2" fill="hold" nodeType="afterEffect">
                                  <p:stCondLst>
                                    <p:cond delay="200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1750"/>
                                        <p:tgtEl>
                                          <p:spTgt spid="22"/>
                                        </p:tgtEl>
                                      </p:cBhvr>
                                    </p:animEffect>
                                  </p:childTnLst>
                                </p:cTn>
                              </p:par>
                            </p:childTnLst>
                          </p:cTn>
                        </p:par>
                        <p:par>
                          <p:cTn id="16" fill="hold">
                            <p:stCondLst>
                              <p:cond delay="10500"/>
                            </p:stCondLst>
                            <p:childTnLst>
                              <p:par>
                                <p:cTn id="17" presetID="22" presetClass="entr" presetSubtype="8" fill="hold" nodeType="afterEffect">
                                  <p:stCondLst>
                                    <p:cond delay="15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750"/>
                                        <p:tgtEl>
                                          <p:spTgt spid="25"/>
                                        </p:tgtEl>
                                      </p:cBhvr>
                                    </p:animEffect>
                                  </p:childTnLst>
                                </p:cTn>
                              </p:par>
                            </p:childTnLst>
                          </p:cTn>
                        </p:par>
                        <p:par>
                          <p:cTn id="20" fill="hold">
                            <p:stCondLst>
                              <p:cond delay="13750"/>
                            </p:stCondLst>
                            <p:childTnLst>
                              <p:par>
                                <p:cTn id="21" presetID="22" presetClass="entr" presetSubtype="2"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750"/>
                                        <p:tgtEl>
                                          <p:spTgt spid="10"/>
                                        </p:tgtEl>
                                      </p:cBhvr>
                                    </p:animEffect>
                                  </p:childTnLst>
                                </p:cTn>
                              </p:par>
                            </p:childTnLst>
                          </p:cTn>
                        </p:par>
                        <p:par>
                          <p:cTn id="24" fill="hold">
                            <p:stCondLst>
                              <p:cond delay="17500"/>
                            </p:stCondLst>
                            <p:childTnLst>
                              <p:par>
                                <p:cTn id="25" presetID="63" presetClass="path" presetSubtype="0" accel="50000" decel="50000" fill="hold" grpId="0" nodeType="afterEffect">
                                  <p:stCondLst>
                                    <p:cond delay="1000"/>
                                  </p:stCondLst>
                                  <p:childTnLst>
                                    <p:animMotion origin="layout" path="M 4.79167E-6 -4.07407E-6 L 0.9983 0.00024 " pathEditMode="relative" rAng="0" ptsTypes="AA">
                                      <p:cBhvr>
                                        <p:cTn id="2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1314DB6-E787-4FDD-9B3D-39C750321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298450" y="1093192"/>
            <a:ext cx="11049000" cy="5565306"/>
          </a:xfrm>
          <a:prstGeom prst="rect">
            <a:avLst/>
          </a:prstGeom>
        </p:spPr>
        <p:txBody>
          <a:bodyPr wrap="square">
            <a:spAutoFit/>
          </a:bodyPr>
          <a:lstStyle/>
          <a:p>
            <a:pPr>
              <a:lnSpc>
                <a:spcPts val="3300"/>
              </a:lnSpc>
            </a:pPr>
            <a:r>
              <a:rPr lang="en-US" sz="2400" dirty="0">
                <a:solidFill>
                  <a:srgbClr val="0000CC"/>
                </a:solidFill>
                <a:latin typeface="Comic Sans MS" panose="030F0702030302020204" pitchFamily="66" charset="0"/>
              </a:rPr>
              <a:t>The people got up early the next morning. They offered whole burnt offerings and fellowship offerings. First the people sat down to eat and drink. Then they got up and had wild parties.</a:t>
            </a:r>
          </a:p>
          <a:p>
            <a:pPr>
              <a:lnSpc>
                <a:spcPts val="3300"/>
              </a:lnSpc>
            </a:pPr>
            <a:r>
              <a:rPr lang="en-US" sz="2400" dirty="0">
                <a:solidFill>
                  <a:srgbClr val="0000CC"/>
                </a:solidFill>
                <a:latin typeface="Comic Sans MS" panose="030F0702030302020204" pitchFamily="66" charset="0"/>
              </a:rPr>
              <a:t>And the Lord said to Moses, “Go down from this mountain. </a:t>
            </a:r>
          </a:p>
          <a:p>
            <a:pPr>
              <a:lnSpc>
                <a:spcPts val="3300"/>
              </a:lnSpc>
            </a:pPr>
            <a:r>
              <a:rPr lang="en-US" sz="2400" dirty="0">
                <a:solidFill>
                  <a:srgbClr val="0000CC"/>
                </a:solidFill>
                <a:latin typeface="Comic Sans MS" panose="030F0702030302020204" pitchFamily="66" charset="0"/>
              </a:rPr>
              <a:t>Your people, the people you brought out of the land of </a:t>
            </a:r>
          </a:p>
          <a:p>
            <a:pPr>
              <a:lnSpc>
                <a:spcPts val="3300"/>
              </a:lnSpc>
            </a:pPr>
            <a:r>
              <a:rPr lang="en-US" sz="2400" dirty="0">
                <a:solidFill>
                  <a:srgbClr val="0000CC"/>
                </a:solidFill>
                <a:latin typeface="Comic Sans MS" panose="030F0702030302020204" pitchFamily="66" charset="0"/>
              </a:rPr>
              <a:t>Egypt, have done a terrible sin. </a:t>
            </a:r>
            <a:r>
              <a:rPr lang="en-US" sz="2400" dirty="0">
                <a:latin typeface="Comic Sans MS" panose="030F0702030302020204" pitchFamily="66" charset="0"/>
              </a:rPr>
              <a:t>They have quickly turned </a:t>
            </a:r>
          </a:p>
          <a:p>
            <a:pPr>
              <a:lnSpc>
                <a:spcPts val="3300"/>
              </a:lnSpc>
            </a:pPr>
            <a:r>
              <a:rPr lang="en-US" sz="2400" dirty="0">
                <a:latin typeface="Comic Sans MS" panose="030F0702030302020204" pitchFamily="66" charset="0"/>
              </a:rPr>
              <a:t>away from the things I commanded them to do. They have made for themselves a calf of melted gold. They have worshiped that calf and offered sacrifices to it. The people have said, ‘Israel, these are your</a:t>
            </a:r>
          </a:p>
          <a:p>
            <a:pPr>
              <a:lnSpc>
                <a:spcPts val="3300"/>
              </a:lnSpc>
            </a:pPr>
            <a:r>
              <a:rPr lang="en-US" sz="2400" dirty="0">
                <a:latin typeface="Comic Sans MS" panose="030F0702030302020204" pitchFamily="66" charset="0"/>
              </a:rPr>
              <a:t>gods who brought you out of Egypt.’”</a:t>
            </a:r>
          </a:p>
          <a:p>
            <a:pPr>
              <a:lnSpc>
                <a:spcPts val="3300"/>
              </a:lnSpc>
            </a:pPr>
            <a:r>
              <a:rPr lang="en-US" sz="2400" dirty="0">
                <a:solidFill>
                  <a:srgbClr val="FF0000"/>
                </a:solidFill>
                <a:latin typeface="Comic Sans MS" panose="030F0702030302020204" pitchFamily="66" charset="0"/>
              </a:rPr>
              <a:t>The Lord said to Moses, “I have seen these people. I know that they are very stubborn people. So now do not stop me. I am so </a:t>
            </a:r>
          </a:p>
          <a:p>
            <a:pPr>
              <a:lnSpc>
                <a:spcPts val="3300"/>
              </a:lnSpc>
            </a:pPr>
            <a:r>
              <a:rPr lang="en-US" sz="2400" dirty="0">
                <a:solidFill>
                  <a:srgbClr val="FF0000"/>
                </a:solidFill>
                <a:latin typeface="Comic Sans MS" panose="030F0702030302020204" pitchFamily="66" charset="0"/>
              </a:rPr>
              <a:t>angry with them that I am going to destroy them. </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072770"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35 verses 6 - 10 </a:t>
            </a:r>
          </a:p>
        </p:txBody>
      </p:sp>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F362157-6FF9-44F2-97A8-A54AF367B0FB}"/>
                  </a:ext>
                </a:extLst>
              </p:cNvPr>
              <p:cNvGraphicFramePr>
                <a:graphicFrameLocks noChangeAspect="1"/>
              </p:cNvGraphicFramePr>
              <p:nvPr>
                <p:extLst>
                  <p:ext uri="{D42A27DB-BD31-4B8C-83A1-F6EECF244321}">
                    <p14:modId xmlns:p14="http://schemas.microsoft.com/office/powerpoint/2010/main" val="1872099034"/>
                  </p:ext>
                </p:extLst>
              </p:nvPr>
            </p:nvGraphicFramePr>
            <p:xfrm>
              <a:off x="-4953000" y="3467100"/>
              <a:ext cx="3048000" cy="1714500"/>
            </p:xfrm>
            <a:graphic>
              <a:graphicData uri="http://schemas.microsoft.com/office/powerpoint/2016/slidezoom">
                <pslz:sldZm>
                  <pslz:sldZmObj sldId="340" cId="385851797">
                    <pslz:zmPr id="{EBC1F1CD-0813-409A-A022-04BE3222ABAD}"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hlinkClick r:id="rId5" action="ppaction://hlinksldjump"/>
                <a:extLst>
                  <a:ext uri="{FF2B5EF4-FFF2-40B4-BE49-F238E27FC236}">
                    <a16:creationId xmlns:a16="http://schemas.microsoft.com/office/drawing/2014/main" id="{4F362157-6FF9-44F2-97A8-A54AF367B0FB}"/>
                  </a:ext>
                </a:extLst>
              </p:cNvPr>
              <p:cNvPicPr>
                <a:picLocks noGrp="1" noRot="1" noChangeAspect="1" noMove="1" noResize="1" noEditPoints="1" noAdjustHandles="1" noChangeArrowheads="1" noChangeShapeType="1"/>
              </p:cNvPicPr>
              <p:nvPr/>
            </p:nvPicPr>
            <p:blipFill>
              <a:blip r:embed="rId6"/>
              <a:stretch>
                <a:fillRect/>
              </a:stretch>
            </p:blipFill>
            <p:spPr>
              <a:xfrm>
                <a:off x="-4953000" y="346710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766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sp>
        <p:nvSpPr>
          <p:cNvPr id="19" name="TextBox 18">
            <a:extLst>
              <a:ext uri="{FF2B5EF4-FFF2-40B4-BE49-F238E27FC236}">
                <a16:creationId xmlns:a16="http://schemas.microsoft.com/office/drawing/2014/main" id="{48409AE9-9F37-44F9-AFC1-C31BA5174E6D}"/>
              </a:ext>
            </a:extLst>
          </p:cNvPr>
          <p:cNvSpPr txBox="1"/>
          <p:nvPr/>
        </p:nvSpPr>
        <p:spPr>
          <a:xfrm>
            <a:off x="214928" y="1204807"/>
            <a:ext cx="5778016"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God said he was going to destroy the Israelites.</a:t>
            </a:r>
          </a:p>
        </p:txBody>
      </p:sp>
      <p:grpSp>
        <p:nvGrpSpPr>
          <p:cNvPr id="25" name="Group 24">
            <a:extLst>
              <a:ext uri="{FF2B5EF4-FFF2-40B4-BE49-F238E27FC236}">
                <a16:creationId xmlns:a16="http://schemas.microsoft.com/office/drawing/2014/main" id="{41757046-41CD-438C-A9D0-F4D0BB661854}"/>
              </a:ext>
            </a:extLst>
          </p:cNvPr>
          <p:cNvGrpSpPr/>
          <p:nvPr/>
        </p:nvGrpSpPr>
        <p:grpSpPr>
          <a:xfrm>
            <a:off x="3103937" y="2509310"/>
            <a:ext cx="5573372" cy="1569660"/>
            <a:chOff x="5877918" y="203317"/>
            <a:chExt cx="4925690" cy="939136"/>
          </a:xfrm>
        </p:grpSpPr>
        <p:sp>
          <p:nvSpPr>
            <p:cNvPr id="26" name="TextBox 25">
              <a:extLst>
                <a:ext uri="{FF2B5EF4-FFF2-40B4-BE49-F238E27FC236}">
                  <a16:creationId xmlns:a16="http://schemas.microsoft.com/office/drawing/2014/main" id="{2171482D-F196-4965-BBB0-B27A0C7995EB}"/>
                </a:ext>
              </a:extLst>
            </p:cNvPr>
            <p:cNvSpPr txBox="1"/>
            <p:nvPr/>
          </p:nvSpPr>
          <p:spPr>
            <a:xfrm>
              <a:off x="5877918" y="203317"/>
              <a:ext cx="4925690" cy="93913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But God forgives us when we say sorry and trust in Jesus’ dying for us. </a:t>
              </a:r>
            </a:p>
          </p:txBody>
        </p:sp>
        <p:sp>
          <p:nvSpPr>
            <p:cNvPr id="27" name="Speech Bubble: Rectangle with Corners Rounded 26">
              <a:extLst>
                <a:ext uri="{FF2B5EF4-FFF2-40B4-BE49-F238E27FC236}">
                  <a16:creationId xmlns:a16="http://schemas.microsoft.com/office/drawing/2014/main" id="{CAFB1D5A-FE40-4078-AABF-095AFA4E1CEB}"/>
                </a:ext>
              </a:extLst>
            </p:cNvPr>
            <p:cNvSpPr/>
            <p:nvPr/>
          </p:nvSpPr>
          <p:spPr>
            <a:xfrm>
              <a:off x="5899344" y="203317"/>
              <a:ext cx="4882839" cy="939136"/>
            </a:xfrm>
            <a:prstGeom prst="wedgeRoundRectCallout">
              <a:avLst>
                <a:gd name="adj1" fmla="val -73225"/>
                <a:gd name="adj2" fmla="val -1340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2891349" y="4317583"/>
            <a:ext cx="5442817" cy="1335610"/>
            <a:chOff x="3686628" y="159657"/>
            <a:chExt cx="7460342" cy="1863841"/>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1863841"/>
            </a:xfrm>
            <a:prstGeom prst="wedgeEllipseCallout">
              <a:avLst>
                <a:gd name="adj1" fmla="val 76223"/>
                <a:gd name="adj2" fmla="val -1445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268142" y="308204"/>
              <a:ext cx="6454228" cy="1503255"/>
            </a:xfrm>
            <a:prstGeom prst="rect">
              <a:avLst/>
            </a:prstGeom>
            <a:noFill/>
          </p:spPr>
          <p:txBody>
            <a:bodyPr wrap="square" rtlCol="0">
              <a:spAutoFit/>
            </a:bodyPr>
            <a:lstStyle/>
            <a:p>
              <a:pPr algn="ctr"/>
              <a:r>
                <a:rPr lang="en-GB" sz="3200" dirty="0">
                  <a:latin typeface="Comic Sans MS" panose="030F0702030302020204" pitchFamily="66" charset="0"/>
                </a:rPr>
                <a:t>Let’s read the next  part of the story.</a:t>
              </a:r>
              <a:endParaRPr lang="en-GB" sz="3200" dirty="0">
                <a:solidFill>
                  <a:srgbClr val="FF0000"/>
                </a:solidFill>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92795" y="174828"/>
            <a:ext cx="5622283" cy="2182537"/>
            <a:chOff x="5877918" y="203317"/>
            <a:chExt cx="4925690" cy="945229"/>
          </a:xfrm>
        </p:grpSpPr>
        <p:sp>
          <p:nvSpPr>
            <p:cNvPr id="21" name="TextBox 20">
              <a:extLst>
                <a:ext uri="{FF2B5EF4-FFF2-40B4-BE49-F238E27FC236}">
                  <a16:creationId xmlns:a16="http://schemas.microsoft.com/office/drawing/2014/main" id="{DD1469A9-9B88-4A12-99AF-4FE2BDAB2224}"/>
                </a:ext>
              </a:extLst>
            </p:cNvPr>
            <p:cNvSpPr txBox="1"/>
            <p:nvPr/>
          </p:nvSpPr>
          <p:spPr>
            <a:xfrm>
              <a:off x="5877918" y="203317"/>
              <a:ext cx="4925690" cy="4665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Israelites made God very angry.</a:t>
              </a:r>
            </a:p>
          </p:txBody>
        </p:sp>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4083"/>
                <a:gd name="adj2" fmla="val 838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939535" y="0"/>
            <a:ext cx="6223460" cy="2223046"/>
            <a:chOff x="3686628" y="159657"/>
            <a:chExt cx="7460342" cy="2633433"/>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2971"/>
                <a:gd name="adj2" fmla="val 848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4122099" y="300970"/>
              <a:ext cx="6878886" cy="2442779"/>
            </a:xfrm>
            <a:prstGeom prst="rect">
              <a:avLst/>
            </a:prstGeom>
            <a:noFill/>
          </p:spPr>
          <p:txBody>
            <a:bodyPr wrap="square" rtlCol="0">
              <a:spAutoFit/>
            </a:bodyPr>
            <a:lstStyle/>
            <a:p>
              <a:pPr algn="ctr"/>
              <a:r>
                <a:rPr lang="en-GB" sz="3200" dirty="0">
                  <a:latin typeface="Comic Sans MS" panose="030F0702030302020204" pitchFamily="66" charset="0"/>
                </a:rPr>
                <a:t>When we disobey </a:t>
              </a:r>
            </a:p>
            <a:p>
              <a:pPr algn="ctr"/>
              <a:r>
                <a:rPr lang="en-GB" sz="3200" dirty="0">
                  <a:latin typeface="Comic Sans MS" panose="030F0702030302020204" pitchFamily="66" charset="0"/>
                </a:rPr>
                <a:t>God and do things our way </a:t>
              </a:r>
            </a:p>
            <a:p>
              <a:pPr algn="ctr"/>
              <a:r>
                <a:rPr lang="en-GB" sz="3200" dirty="0">
                  <a:latin typeface="Comic Sans MS" panose="030F0702030302020204" pitchFamily="66" charset="0"/>
                </a:rPr>
                <a:t>that makes God very unhappy.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438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750"/>
                                        <p:tgtEl>
                                          <p:spTgt spid="19"/>
                                        </p:tgtEl>
                                      </p:cBhvr>
                                    </p:animEffect>
                                  </p:childTnLst>
                                </p:cTn>
                              </p:par>
                            </p:childTnLst>
                          </p:cTn>
                        </p:par>
                        <p:par>
                          <p:cTn id="12" fill="hold">
                            <p:stCondLst>
                              <p:cond delay="6750"/>
                            </p:stCondLst>
                            <p:childTnLst>
                              <p:par>
                                <p:cTn id="13" presetID="22" presetClass="entr" presetSubtype="2" fill="hold" nodeType="afterEffect">
                                  <p:stCondLst>
                                    <p:cond delay="200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1750"/>
                                        <p:tgtEl>
                                          <p:spTgt spid="22"/>
                                        </p:tgtEl>
                                      </p:cBhvr>
                                    </p:animEffect>
                                  </p:childTnLst>
                                </p:cTn>
                              </p:par>
                            </p:childTnLst>
                          </p:cTn>
                        </p:par>
                        <p:par>
                          <p:cTn id="16" fill="hold">
                            <p:stCondLst>
                              <p:cond delay="10500"/>
                            </p:stCondLst>
                            <p:childTnLst>
                              <p:par>
                                <p:cTn id="17" presetID="22" presetClass="entr" presetSubtype="8" fill="hold" nodeType="afterEffect">
                                  <p:stCondLst>
                                    <p:cond delay="15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750"/>
                                        <p:tgtEl>
                                          <p:spTgt spid="25"/>
                                        </p:tgtEl>
                                      </p:cBhvr>
                                    </p:animEffect>
                                  </p:childTnLst>
                                </p:cTn>
                              </p:par>
                            </p:childTnLst>
                          </p:cTn>
                        </p:par>
                        <p:par>
                          <p:cTn id="20" fill="hold">
                            <p:stCondLst>
                              <p:cond delay="13750"/>
                            </p:stCondLst>
                            <p:childTnLst>
                              <p:par>
                                <p:cTn id="21" presetID="22" presetClass="entr" presetSubtype="2"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750"/>
                                        <p:tgtEl>
                                          <p:spTgt spid="10"/>
                                        </p:tgtEl>
                                      </p:cBhvr>
                                    </p:animEffect>
                                  </p:childTnLst>
                                </p:cTn>
                              </p:par>
                            </p:childTnLst>
                          </p:cTn>
                        </p:par>
                        <p:par>
                          <p:cTn id="24" fill="hold">
                            <p:stCondLst>
                              <p:cond delay="17500"/>
                            </p:stCondLst>
                            <p:childTnLst>
                              <p:par>
                                <p:cTn id="25" presetID="63" presetClass="path" presetSubtype="0" accel="50000" decel="50000" fill="hold" grpId="0" nodeType="afterEffect">
                                  <p:stCondLst>
                                    <p:cond delay="1000"/>
                                  </p:stCondLst>
                                  <p:childTnLst>
                                    <p:animMotion origin="layout" path="M 4.79167E-6 -4.07407E-6 L 0.9983 0.00024 " pathEditMode="relative" rAng="0" ptsTypes="AA">
                                      <p:cBhvr>
                                        <p:cTn id="2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1314DB6-E787-4FDD-9B3D-39C750321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298450" y="1093192"/>
            <a:ext cx="11245850" cy="5565306"/>
          </a:xfrm>
          <a:prstGeom prst="rect">
            <a:avLst/>
          </a:prstGeom>
        </p:spPr>
        <p:txBody>
          <a:bodyPr wrap="square">
            <a:spAutoFit/>
          </a:bodyPr>
          <a:lstStyle/>
          <a:p>
            <a:pPr>
              <a:lnSpc>
                <a:spcPts val="3300"/>
              </a:lnSpc>
            </a:pPr>
            <a:r>
              <a:rPr lang="en-US" sz="2400" dirty="0">
                <a:solidFill>
                  <a:srgbClr val="0000CC"/>
                </a:solidFill>
                <a:latin typeface="Comic Sans MS" panose="030F0702030302020204" pitchFamily="66" charset="0"/>
              </a:rPr>
              <a:t>The Lord said, “Then I will make you and your descendants a great nation.” But Moses begged the Lord his God. Moses said, “Lord, don’t let your anger destroy your people. You brought these people out of Egypt with </a:t>
            </a:r>
          </a:p>
          <a:p>
            <a:pPr>
              <a:lnSpc>
                <a:spcPts val="3300"/>
              </a:lnSpc>
            </a:pPr>
            <a:r>
              <a:rPr lang="en-US" sz="2400" dirty="0">
                <a:solidFill>
                  <a:srgbClr val="0000CC"/>
                </a:solidFill>
                <a:latin typeface="Comic Sans MS" panose="030F0702030302020204" pitchFamily="66" charset="0"/>
              </a:rPr>
              <a:t>your great power and strength. </a:t>
            </a:r>
            <a:r>
              <a:rPr lang="en-US" sz="2400" dirty="0">
                <a:latin typeface="Comic Sans MS" panose="030F0702030302020204" pitchFamily="66" charset="0"/>
              </a:rPr>
              <a:t>Don’t let the people of </a:t>
            </a:r>
          </a:p>
          <a:p>
            <a:pPr>
              <a:lnSpc>
                <a:spcPts val="3300"/>
              </a:lnSpc>
            </a:pPr>
            <a:r>
              <a:rPr lang="en-US" sz="2400" dirty="0">
                <a:latin typeface="Comic Sans MS" panose="030F0702030302020204" pitchFamily="66" charset="0"/>
              </a:rPr>
              <a:t>Egypt say, ‘The Lord brought the Israelites out of Egypt. </a:t>
            </a:r>
          </a:p>
          <a:p>
            <a:pPr>
              <a:lnSpc>
                <a:spcPts val="3300"/>
              </a:lnSpc>
            </a:pPr>
            <a:r>
              <a:rPr lang="en-US" sz="2400" dirty="0">
                <a:latin typeface="Comic Sans MS" panose="030F0702030302020204" pitchFamily="66" charset="0"/>
              </a:rPr>
              <a:t>But he planned to kill them in the mountains and destroy </a:t>
            </a:r>
          </a:p>
          <a:p>
            <a:pPr>
              <a:lnSpc>
                <a:spcPts val="3300"/>
              </a:lnSpc>
            </a:pPr>
            <a:r>
              <a:rPr lang="en-US" sz="2400" dirty="0">
                <a:latin typeface="Comic Sans MS" panose="030F0702030302020204" pitchFamily="66" charset="0"/>
              </a:rPr>
              <a:t>them from the earth.’ So stop being angry. Don’t destroy your people. </a:t>
            </a:r>
            <a:r>
              <a:rPr lang="en-US" sz="2400" dirty="0">
                <a:solidFill>
                  <a:srgbClr val="FF0000"/>
                </a:solidFill>
                <a:latin typeface="Comic Sans MS" panose="030F0702030302020204" pitchFamily="66" charset="0"/>
              </a:rPr>
              <a:t>Remember the men who served you—Abraham, Isaac and </a:t>
            </a:r>
          </a:p>
          <a:p>
            <a:pPr>
              <a:lnSpc>
                <a:spcPts val="3300"/>
              </a:lnSpc>
            </a:pPr>
            <a:r>
              <a:rPr lang="en-US" sz="2400" dirty="0">
                <a:solidFill>
                  <a:srgbClr val="FF0000"/>
                </a:solidFill>
                <a:latin typeface="Comic Sans MS" panose="030F0702030302020204" pitchFamily="66" charset="0"/>
              </a:rPr>
              <a:t>Israel. You promised with an oath to them. You said, ‘I will make your descendants as many as the stars in the sky. I will give your </a:t>
            </a:r>
          </a:p>
          <a:p>
            <a:pPr>
              <a:lnSpc>
                <a:spcPts val="3300"/>
              </a:lnSpc>
            </a:pPr>
            <a:r>
              <a:rPr lang="en-US" sz="2400" dirty="0">
                <a:solidFill>
                  <a:srgbClr val="FF0000"/>
                </a:solidFill>
                <a:latin typeface="Comic Sans MS" panose="030F0702030302020204" pitchFamily="66" charset="0"/>
              </a:rPr>
              <a:t>descendants all this land that I have promised them. It will be theirs forever.’” So the Lord changed his mind. He did not destroy </a:t>
            </a:r>
          </a:p>
          <a:p>
            <a:pPr>
              <a:lnSpc>
                <a:spcPts val="3300"/>
              </a:lnSpc>
            </a:pPr>
            <a:r>
              <a:rPr lang="en-US" sz="2400" dirty="0">
                <a:solidFill>
                  <a:srgbClr val="FF0000"/>
                </a:solidFill>
                <a:latin typeface="Comic Sans MS" panose="030F0702030302020204" pitchFamily="66" charset="0"/>
              </a:rPr>
              <a:t>the people as he had said he might.</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7322838"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35 verses 11 - 14 </a:t>
            </a:r>
          </a:p>
        </p:txBody>
      </p:sp>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58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5" name="Group 24">
            <a:extLst>
              <a:ext uri="{FF2B5EF4-FFF2-40B4-BE49-F238E27FC236}">
                <a16:creationId xmlns:a16="http://schemas.microsoft.com/office/drawing/2014/main" id="{41757046-41CD-438C-A9D0-F4D0BB661854}"/>
              </a:ext>
            </a:extLst>
          </p:cNvPr>
          <p:cNvGrpSpPr/>
          <p:nvPr/>
        </p:nvGrpSpPr>
        <p:grpSpPr>
          <a:xfrm>
            <a:off x="3103937" y="2642953"/>
            <a:ext cx="5573372" cy="1167409"/>
            <a:chOff x="5877918" y="203317"/>
            <a:chExt cx="4925690" cy="939136"/>
          </a:xfrm>
        </p:grpSpPr>
        <p:sp>
          <p:nvSpPr>
            <p:cNvPr id="26" name="TextBox 25">
              <a:extLst>
                <a:ext uri="{FF2B5EF4-FFF2-40B4-BE49-F238E27FC236}">
                  <a16:creationId xmlns:a16="http://schemas.microsoft.com/office/drawing/2014/main" id="{2171482D-F196-4965-BBB0-B27A0C7995EB}"/>
                </a:ext>
              </a:extLst>
            </p:cNvPr>
            <p:cNvSpPr txBox="1"/>
            <p:nvPr/>
          </p:nvSpPr>
          <p:spPr>
            <a:xfrm>
              <a:off x="5877918" y="203317"/>
              <a:ext cx="4925690" cy="866581"/>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What did God do to the Israelites? </a:t>
              </a:r>
            </a:p>
          </p:txBody>
        </p:sp>
        <p:sp>
          <p:nvSpPr>
            <p:cNvPr id="27" name="Speech Bubble: Rectangle with Corners Rounded 26">
              <a:extLst>
                <a:ext uri="{FF2B5EF4-FFF2-40B4-BE49-F238E27FC236}">
                  <a16:creationId xmlns:a16="http://schemas.microsoft.com/office/drawing/2014/main" id="{CAFB1D5A-FE40-4078-AABF-095AFA4E1CEB}"/>
                </a:ext>
              </a:extLst>
            </p:cNvPr>
            <p:cNvSpPr/>
            <p:nvPr/>
          </p:nvSpPr>
          <p:spPr>
            <a:xfrm>
              <a:off x="5899344" y="203317"/>
              <a:ext cx="4882839" cy="939136"/>
            </a:xfrm>
            <a:prstGeom prst="wedgeRoundRectCallout">
              <a:avLst>
                <a:gd name="adj1" fmla="val -73225"/>
                <a:gd name="adj2" fmla="val -1340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2891349" y="4317583"/>
            <a:ext cx="5442817" cy="1335610"/>
            <a:chOff x="3686628" y="159657"/>
            <a:chExt cx="7460342" cy="1863841"/>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1863841"/>
            </a:xfrm>
            <a:prstGeom prst="wedgeEllipseCallout">
              <a:avLst>
                <a:gd name="adj1" fmla="val 76223"/>
                <a:gd name="adj2" fmla="val -1445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268142" y="308204"/>
              <a:ext cx="6454228" cy="1503255"/>
            </a:xfrm>
            <a:prstGeom prst="rect">
              <a:avLst/>
            </a:prstGeom>
            <a:noFill/>
          </p:spPr>
          <p:txBody>
            <a:bodyPr wrap="square" rtlCol="0">
              <a:spAutoFit/>
            </a:bodyPr>
            <a:lstStyle/>
            <a:p>
              <a:pPr algn="ctr"/>
              <a:r>
                <a:rPr lang="en-GB" sz="3200" dirty="0">
                  <a:latin typeface="Comic Sans MS" panose="030F0702030302020204" pitchFamily="66" charset="0"/>
                </a:rPr>
                <a:t>Let’s read the next  part of the story.</a:t>
              </a:r>
              <a:endParaRPr lang="en-GB" sz="3200" dirty="0">
                <a:solidFill>
                  <a:srgbClr val="FF0000"/>
                </a:solidFill>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92795" y="298786"/>
            <a:ext cx="5622283" cy="1672864"/>
            <a:chOff x="5877918" y="191196"/>
            <a:chExt cx="4925690" cy="957350"/>
          </a:xfrm>
        </p:grpSpPr>
        <p:sp>
          <p:nvSpPr>
            <p:cNvPr id="21" name="TextBox 20">
              <a:extLst>
                <a:ext uri="{FF2B5EF4-FFF2-40B4-BE49-F238E27FC236}">
                  <a16:creationId xmlns:a16="http://schemas.microsoft.com/office/drawing/2014/main" id="{DD1469A9-9B88-4A12-99AF-4FE2BDAB2224}"/>
                </a:ext>
              </a:extLst>
            </p:cNvPr>
            <p:cNvSpPr txBox="1"/>
            <p:nvPr/>
          </p:nvSpPr>
          <p:spPr>
            <a:xfrm>
              <a:off x="5877918" y="191196"/>
              <a:ext cx="4925690" cy="89828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Moses begged God to forgive the Israelites and to remember His promises.</a:t>
              </a:r>
            </a:p>
          </p:txBody>
        </p:sp>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4173"/>
                <a:gd name="adj2" fmla="val 1185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939535" y="-67882"/>
            <a:ext cx="6272372" cy="2577192"/>
            <a:chOff x="3686628" y="79243"/>
            <a:chExt cx="7518975" cy="2713847"/>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0828"/>
                <a:gd name="adj2" fmla="val 71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3780121" y="79243"/>
              <a:ext cx="7425482" cy="2442779"/>
            </a:xfrm>
            <a:prstGeom prst="rect">
              <a:avLst/>
            </a:prstGeom>
            <a:noFill/>
          </p:spPr>
          <p:txBody>
            <a:bodyPr wrap="square" rtlCol="0">
              <a:spAutoFit/>
            </a:bodyPr>
            <a:lstStyle/>
            <a:p>
              <a:pPr algn="ctr"/>
              <a:r>
                <a:rPr lang="en-GB" sz="3200" dirty="0">
                  <a:latin typeface="Comic Sans MS" panose="030F0702030302020204" pitchFamily="66" charset="0"/>
                </a:rPr>
                <a:t>Yes </a:t>
              </a:r>
            </a:p>
            <a:p>
              <a:pPr algn="ctr"/>
              <a:r>
                <a:rPr lang="en-GB" sz="3200" dirty="0">
                  <a:latin typeface="Comic Sans MS" panose="030F0702030302020204" pitchFamily="66" charset="0"/>
                </a:rPr>
                <a:t>God shows mercy to the Israelites, but they have spoilt their relationship with God</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44412" y="-67882"/>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954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750"/>
                                        <p:tgtEl>
                                          <p:spTgt spid="22"/>
                                        </p:tgtEl>
                                      </p:cBhvr>
                                    </p:animEffect>
                                  </p:childTnLst>
                                </p:cTn>
                              </p:par>
                            </p:childTnLst>
                          </p:cTn>
                        </p:par>
                        <p:par>
                          <p:cTn id="12" fill="hold">
                            <p:stCondLst>
                              <p:cond delay="5750"/>
                            </p:stCondLst>
                            <p:childTnLst>
                              <p:par>
                                <p:cTn id="13" presetID="22" presetClass="entr" presetSubtype="8" fill="hold" nodeType="afterEffect">
                                  <p:stCondLst>
                                    <p:cond delay="15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9000"/>
                            </p:stCondLst>
                            <p:childTnLst>
                              <p:par>
                                <p:cTn id="17" presetID="22" presetClass="entr" presetSubtype="2"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1750"/>
                                        <p:tgtEl>
                                          <p:spTgt spid="10"/>
                                        </p:tgtEl>
                                      </p:cBhvr>
                                    </p:animEffect>
                                  </p:childTnLst>
                                </p:cTn>
                              </p:par>
                            </p:childTnLst>
                          </p:cTn>
                        </p:par>
                        <p:par>
                          <p:cTn id="20" fill="hold">
                            <p:stCondLst>
                              <p:cond delay="127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1314DB6-E787-4FDD-9B3D-39C750321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214229" y="706287"/>
            <a:ext cx="11516560" cy="6222537"/>
          </a:xfrm>
          <a:prstGeom prst="rect">
            <a:avLst/>
          </a:prstGeom>
        </p:spPr>
        <p:txBody>
          <a:bodyPr wrap="square">
            <a:spAutoFit/>
          </a:bodyPr>
          <a:lstStyle/>
          <a:p>
            <a:pPr>
              <a:lnSpc>
                <a:spcPts val="3200"/>
              </a:lnSpc>
            </a:pPr>
            <a:r>
              <a:rPr lang="en-US" sz="2400" dirty="0">
                <a:solidFill>
                  <a:srgbClr val="0000CC"/>
                </a:solidFill>
                <a:latin typeface="Comic Sans MS" panose="030F0702030302020204" pitchFamily="66" charset="0"/>
              </a:rPr>
              <a:t>Then Moses went down the mountain. In his hands he had the two stone tablets with the agreement on them. The commands were written on both sides of each stone, front and back. God himself had made the stones. And God himself had written the commands on the stones.</a:t>
            </a:r>
          </a:p>
          <a:p>
            <a:pPr>
              <a:lnSpc>
                <a:spcPts val="3200"/>
              </a:lnSpc>
            </a:pPr>
            <a:r>
              <a:rPr lang="en-US" sz="2400" dirty="0">
                <a:latin typeface="Comic Sans MS" panose="030F0702030302020204" pitchFamily="66" charset="0"/>
              </a:rPr>
              <a:t>Then Joshua heard the noise of the people shouting.</a:t>
            </a:r>
          </a:p>
          <a:p>
            <a:pPr>
              <a:lnSpc>
                <a:spcPts val="3200"/>
              </a:lnSpc>
            </a:pPr>
            <a:r>
              <a:rPr lang="en-US" sz="2400" dirty="0">
                <a:latin typeface="Comic Sans MS" panose="030F0702030302020204" pitchFamily="66" charset="0"/>
              </a:rPr>
              <a:t>He said to Moses, “It sounds like war down in the camp.”</a:t>
            </a:r>
          </a:p>
          <a:p>
            <a:pPr>
              <a:lnSpc>
                <a:spcPts val="3200"/>
              </a:lnSpc>
            </a:pPr>
            <a:r>
              <a:rPr lang="en-US" sz="2400" dirty="0">
                <a:latin typeface="Comic Sans MS" panose="030F0702030302020204" pitchFamily="66" charset="0"/>
              </a:rPr>
              <a:t>Moses answered: “It is not an army’s shout of victory. It is </a:t>
            </a:r>
          </a:p>
          <a:p>
            <a:pPr>
              <a:lnSpc>
                <a:spcPts val="3200"/>
              </a:lnSpc>
            </a:pPr>
            <a:r>
              <a:rPr lang="en-US" sz="2400" dirty="0">
                <a:latin typeface="Comic Sans MS" panose="030F0702030302020204" pitchFamily="66" charset="0"/>
              </a:rPr>
              <a:t>not an army’s cry of defeat. It is the sound of singing that I hear.”</a:t>
            </a:r>
          </a:p>
          <a:p>
            <a:pPr>
              <a:lnSpc>
                <a:spcPts val="3200"/>
              </a:lnSpc>
            </a:pPr>
            <a:r>
              <a:rPr lang="en-US" sz="2400" dirty="0">
                <a:solidFill>
                  <a:srgbClr val="FF0000"/>
                </a:solidFill>
                <a:latin typeface="Comic Sans MS" panose="030F0702030302020204" pitchFamily="66" charset="0"/>
              </a:rPr>
              <a:t>When Moses came close to the camp, he saw the gold calf and the </a:t>
            </a:r>
          </a:p>
          <a:p>
            <a:pPr>
              <a:lnSpc>
                <a:spcPts val="3200"/>
              </a:lnSpc>
            </a:pPr>
            <a:r>
              <a:rPr lang="en-US" sz="2400" dirty="0">
                <a:solidFill>
                  <a:srgbClr val="FF0000"/>
                </a:solidFill>
                <a:latin typeface="Comic Sans MS" panose="030F0702030302020204" pitchFamily="66" charset="0"/>
              </a:rPr>
              <a:t>dancing. He became very angry. He threw down the stone tablets </a:t>
            </a:r>
          </a:p>
          <a:p>
            <a:pPr>
              <a:lnSpc>
                <a:spcPts val="3200"/>
              </a:lnSpc>
            </a:pPr>
            <a:r>
              <a:rPr lang="en-US" sz="2400" dirty="0">
                <a:solidFill>
                  <a:srgbClr val="FF0000"/>
                </a:solidFill>
                <a:latin typeface="Comic Sans MS" panose="030F0702030302020204" pitchFamily="66" charset="0"/>
              </a:rPr>
              <a:t>which he was carrying. He broke them at the bottom of the </a:t>
            </a:r>
          </a:p>
          <a:p>
            <a:pPr>
              <a:lnSpc>
                <a:spcPts val="3200"/>
              </a:lnSpc>
            </a:pPr>
            <a:r>
              <a:rPr lang="en-US" sz="2400" dirty="0">
                <a:solidFill>
                  <a:srgbClr val="FF0000"/>
                </a:solidFill>
                <a:latin typeface="Comic Sans MS" panose="030F0702030302020204" pitchFamily="66" charset="0"/>
              </a:rPr>
              <a:t>mountain. Then he took the calf that the people had made. He </a:t>
            </a:r>
          </a:p>
          <a:p>
            <a:pPr>
              <a:lnSpc>
                <a:spcPts val="3200"/>
              </a:lnSpc>
            </a:pPr>
            <a:r>
              <a:rPr lang="en-US" sz="2400" dirty="0">
                <a:solidFill>
                  <a:srgbClr val="FF0000"/>
                </a:solidFill>
                <a:latin typeface="Comic Sans MS" panose="030F0702030302020204" pitchFamily="66" charset="0"/>
              </a:rPr>
              <a:t>melted it in the fire. And he ground the gold until it became</a:t>
            </a:r>
          </a:p>
          <a:p>
            <a:pPr>
              <a:lnSpc>
                <a:spcPts val="3200"/>
              </a:lnSpc>
            </a:pPr>
            <a:r>
              <a:rPr lang="en-US" sz="2400" dirty="0">
                <a:solidFill>
                  <a:srgbClr val="FF0000"/>
                </a:solidFill>
                <a:latin typeface="Comic Sans MS" panose="030F0702030302020204" pitchFamily="66" charset="0"/>
              </a:rPr>
              <a:t>powder. He threw the powder into the water. And he forced </a:t>
            </a:r>
          </a:p>
          <a:p>
            <a:pPr>
              <a:lnSpc>
                <a:spcPts val="3200"/>
              </a:lnSpc>
            </a:pPr>
            <a:r>
              <a:rPr lang="en-US" sz="2400" dirty="0">
                <a:solidFill>
                  <a:srgbClr val="FF0000"/>
                </a:solidFill>
                <a:latin typeface="Comic Sans MS" panose="030F0702030302020204" pitchFamily="66" charset="0"/>
              </a:rPr>
              <a:t>the Israelites to drink that water.</a:t>
            </a:r>
          </a:p>
        </p:txBody>
      </p:sp>
      <p:sp>
        <p:nvSpPr>
          <p:cNvPr id="5" name="Rectangle 4">
            <a:extLst>
              <a:ext uri="{FF2B5EF4-FFF2-40B4-BE49-F238E27FC236}">
                <a16:creationId xmlns:a16="http://schemas.microsoft.com/office/drawing/2014/main" id="{9BD2C93E-58C9-4981-A6B1-3224755C8C9B}"/>
              </a:ext>
            </a:extLst>
          </p:cNvPr>
          <p:cNvSpPr/>
          <p:nvPr/>
        </p:nvSpPr>
        <p:spPr>
          <a:xfrm>
            <a:off x="2311090" y="189474"/>
            <a:ext cx="7322838"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35 verses 15 - 20 </a:t>
            </a:r>
          </a:p>
        </p:txBody>
      </p:sp>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2225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841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EF75EBE-1DE3-4A9D-A14B-41DD881262B8}"/>
              </a:ext>
            </a:extLst>
          </p:cNvPr>
          <p:cNvSpPr txBox="1"/>
          <p:nvPr/>
        </p:nvSpPr>
        <p:spPr>
          <a:xfrm>
            <a:off x="2326420" y="5377006"/>
            <a:ext cx="6690923" cy="1077218"/>
          </a:xfrm>
          <a:prstGeom prst="rect">
            <a:avLst/>
          </a:prstGeom>
          <a:noFill/>
        </p:spPr>
        <p:txBody>
          <a:bodyPr wrap="square">
            <a:spAutoFit/>
          </a:bodyPr>
          <a:lstStyle/>
          <a:p>
            <a:pPr algn="ctr"/>
            <a:r>
              <a:rPr lang="en-GB" sz="3200" dirty="0">
                <a:latin typeface="Comic Sans MS" panose="030F0702030302020204" pitchFamily="66" charset="0"/>
              </a:rPr>
              <a:t>Let’s think about what this story</a:t>
            </a:r>
          </a:p>
          <a:p>
            <a:pPr algn="ctr"/>
            <a:r>
              <a:rPr lang="en-GB" sz="3200" dirty="0">
                <a:latin typeface="Comic Sans MS" panose="030F0702030302020204" pitchFamily="66" charset="0"/>
              </a:rPr>
              <a:t>means for us. </a:t>
            </a:r>
          </a:p>
        </p:txBody>
      </p:sp>
      <p:sp>
        <p:nvSpPr>
          <p:cNvPr id="26" name="TextBox 25">
            <a:extLst>
              <a:ext uri="{FF2B5EF4-FFF2-40B4-BE49-F238E27FC236}">
                <a16:creationId xmlns:a16="http://schemas.microsoft.com/office/drawing/2014/main" id="{FC7D9AC1-9D0E-40A8-8075-8AF7C5609C6F}"/>
              </a:ext>
            </a:extLst>
          </p:cNvPr>
          <p:cNvSpPr txBox="1"/>
          <p:nvPr/>
        </p:nvSpPr>
        <p:spPr>
          <a:xfrm>
            <a:off x="3820725" y="2451727"/>
            <a:ext cx="4696079" cy="1077218"/>
          </a:xfrm>
          <a:prstGeom prst="rect">
            <a:avLst/>
          </a:prstGeom>
          <a:noFill/>
        </p:spPr>
        <p:txBody>
          <a:bodyPr wrap="square">
            <a:spAutoFit/>
          </a:bodyPr>
          <a:lstStyle/>
          <a:p>
            <a:pPr algn="ctr"/>
            <a:r>
              <a:rPr lang="en-GB" sz="3200" dirty="0">
                <a:latin typeface="Comic Sans MS" panose="030F0702030302020204" pitchFamily="66" charset="0"/>
              </a:rPr>
              <a:t>They had broken their promise to God.</a:t>
            </a:r>
          </a:p>
        </p:txBody>
      </p:sp>
      <p:sp>
        <p:nvSpPr>
          <p:cNvPr id="25" name="TextBox 24">
            <a:extLst>
              <a:ext uri="{FF2B5EF4-FFF2-40B4-BE49-F238E27FC236}">
                <a16:creationId xmlns:a16="http://schemas.microsoft.com/office/drawing/2014/main" id="{DA50347C-0BC4-4B2C-B191-B087D7D4F1D6}"/>
              </a:ext>
            </a:extLst>
          </p:cNvPr>
          <p:cNvSpPr txBox="1"/>
          <p:nvPr/>
        </p:nvSpPr>
        <p:spPr>
          <a:xfrm>
            <a:off x="2694287" y="620884"/>
            <a:ext cx="6991350" cy="584775"/>
          </a:xfrm>
          <a:prstGeom prst="rect">
            <a:avLst/>
          </a:prstGeom>
          <a:noFill/>
        </p:spPr>
        <p:txBody>
          <a:bodyPr wrap="square">
            <a:spAutoFit/>
          </a:bodyPr>
          <a:lstStyle/>
          <a:p>
            <a:r>
              <a:rPr lang="en-GB" sz="3200" dirty="0">
                <a:solidFill>
                  <a:srgbClr val="FF0000"/>
                </a:solidFill>
                <a:latin typeface="Comic Sans MS" panose="030F0702030302020204" pitchFamily="66" charset="0"/>
              </a:rPr>
              <a:t>Would that make God even angrier?</a:t>
            </a:r>
            <a:endParaRPr lang="en-GB" sz="3200" dirty="0"/>
          </a:p>
        </p:txBody>
      </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914941" y="1396232"/>
            <a:ext cx="6285918" cy="2205080"/>
            <a:chOff x="3503278" y="159657"/>
            <a:chExt cx="764369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503278" y="159657"/>
              <a:ext cx="7643692" cy="2633433"/>
            </a:xfrm>
            <a:prstGeom prst="wedgeEllipseCallout">
              <a:avLst>
                <a:gd name="adj1" fmla="val 57848"/>
                <a:gd name="adj2" fmla="val 241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3863601" y="233676"/>
              <a:ext cx="7212876" cy="1286476"/>
            </a:xfrm>
            <a:prstGeom prst="rect">
              <a:avLst/>
            </a:prstGeom>
            <a:noFill/>
          </p:spPr>
          <p:txBody>
            <a:bodyPr wrap="square" rtlCol="0">
              <a:spAutoFit/>
            </a:bodyPr>
            <a:lstStyle/>
            <a:p>
              <a:pPr algn="ctr"/>
              <a:r>
                <a:rPr lang="en-GB" sz="3200" dirty="0">
                  <a:latin typeface="Comic Sans MS" panose="030F0702030302020204" pitchFamily="66" charset="0"/>
                </a:rPr>
                <a:t>Moses was very angry </a:t>
              </a:r>
            </a:p>
            <a:p>
              <a:pPr algn="ctr"/>
              <a:r>
                <a:rPr lang="en-GB" sz="3200" dirty="0">
                  <a:latin typeface="Comic Sans MS" panose="030F0702030302020204" pitchFamily="66" charset="0"/>
                </a:rPr>
                <a:t>with the Israelites.</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412230" y="122203"/>
            <a:ext cx="11513070" cy="1146209"/>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39131"/>
                <a:gd name="adj2" fmla="val 20726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48223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Moses broke the stones showing the Ten Commandments.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13" name="Group 12">
            <a:extLst>
              <a:ext uri="{FF2B5EF4-FFF2-40B4-BE49-F238E27FC236}">
                <a16:creationId xmlns:a16="http://schemas.microsoft.com/office/drawing/2014/main" id="{C87CC050-188E-4A9D-A507-219543541EAC}"/>
              </a:ext>
            </a:extLst>
          </p:cNvPr>
          <p:cNvGrpSpPr/>
          <p:nvPr/>
        </p:nvGrpSpPr>
        <p:grpSpPr>
          <a:xfrm>
            <a:off x="1819664" y="3835581"/>
            <a:ext cx="7704437" cy="2725491"/>
            <a:chOff x="3333592" y="159657"/>
            <a:chExt cx="8166414" cy="2633433"/>
          </a:xfrm>
        </p:grpSpPr>
        <p:sp>
          <p:nvSpPr>
            <p:cNvPr id="14" name="Speech Bubble: Oval 13">
              <a:extLst>
                <a:ext uri="{FF2B5EF4-FFF2-40B4-BE49-F238E27FC236}">
                  <a16:creationId xmlns:a16="http://schemas.microsoft.com/office/drawing/2014/main" id="{F11F32BC-E259-405A-BABE-6CEB743A0819}"/>
                </a:ext>
              </a:extLst>
            </p:cNvPr>
            <p:cNvSpPr/>
            <p:nvPr/>
          </p:nvSpPr>
          <p:spPr>
            <a:xfrm>
              <a:off x="3686628" y="159657"/>
              <a:ext cx="7460342" cy="2633433"/>
            </a:xfrm>
            <a:prstGeom prst="wedgeEllipseCallout">
              <a:avLst>
                <a:gd name="adj1" fmla="val 57302"/>
                <a:gd name="adj2" fmla="val -785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BA7E011-2C31-48A1-900A-1EA4325A0F2A}"/>
                </a:ext>
              </a:extLst>
            </p:cNvPr>
            <p:cNvSpPr txBox="1"/>
            <p:nvPr/>
          </p:nvSpPr>
          <p:spPr>
            <a:xfrm>
              <a:off x="3333592" y="242242"/>
              <a:ext cx="8166414" cy="1516642"/>
            </a:xfrm>
            <a:prstGeom prst="rect">
              <a:avLst/>
            </a:prstGeom>
            <a:noFill/>
          </p:spPr>
          <p:txBody>
            <a:bodyPr wrap="square" rtlCol="0">
              <a:spAutoFit/>
            </a:bodyPr>
            <a:lstStyle/>
            <a:p>
              <a:pPr algn="ctr"/>
              <a:r>
                <a:rPr lang="en-GB" sz="3200" dirty="0">
                  <a:latin typeface="Comic Sans MS" panose="030F0702030302020204" pitchFamily="66" charset="0"/>
                </a:rPr>
                <a:t>Breaking the stones</a:t>
              </a:r>
            </a:p>
            <a:p>
              <a:pPr algn="ctr"/>
              <a:r>
                <a:rPr lang="en-GB" sz="3200" dirty="0">
                  <a:latin typeface="Comic Sans MS" panose="030F0702030302020204" pitchFamily="66" charset="0"/>
                </a:rPr>
                <a:t>showed that God’s agreement </a:t>
              </a:r>
            </a:p>
            <a:p>
              <a:pPr algn="ctr"/>
              <a:r>
                <a:rPr lang="en-GB" sz="3200" dirty="0">
                  <a:latin typeface="Comic Sans MS" panose="030F0702030302020204" pitchFamily="66" charset="0"/>
                </a:rPr>
                <a:t>had been broken. </a:t>
              </a:r>
            </a:p>
          </p:txBody>
        </p:sp>
      </p:grpSp>
    </p:spTree>
    <p:extLst>
      <p:ext uri="{BB962C8B-B14F-4D97-AF65-F5344CB8AC3E}">
        <p14:creationId xmlns:p14="http://schemas.microsoft.com/office/powerpoint/2010/main" val="16549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75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750"/>
                                        <p:tgtEl>
                                          <p:spTgt spid="25"/>
                                        </p:tgtEl>
                                      </p:cBhvr>
                                    </p:animEffect>
                                  </p:childTnLst>
                                </p:cTn>
                              </p:par>
                            </p:childTnLst>
                          </p:cTn>
                        </p:par>
                        <p:par>
                          <p:cTn id="12" fill="hold">
                            <p:stCondLst>
                              <p:cond delay="5750"/>
                            </p:stCondLst>
                            <p:childTnLst>
                              <p:par>
                                <p:cTn id="13" presetID="22" presetClass="entr" presetSubtype="2"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750"/>
                                        <p:tgtEl>
                                          <p:spTgt spid="10"/>
                                        </p:tgtEl>
                                      </p:cBhvr>
                                    </p:animEffect>
                                  </p:childTnLst>
                                </p:cTn>
                              </p:par>
                            </p:childTnLst>
                          </p:cTn>
                        </p:par>
                        <p:par>
                          <p:cTn id="16" fill="hold">
                            <p:stCondLst>
                              <p:cond delay="9000"/>
                            </p:stCondLst>
                            <p:childTnLst>
                              <p:par>
                                <p:cTn id="17" presetID="22" presetClass="entr" presetSubtype="2" fill="hold" nodeType="afterEffect">
                                  <p:stCondLst>
                                    <p:cond delay="150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right)">
                                      <p:cBhvr>
                                        <p:cTn id="19" dur="1750"/>
                                        <p:tgtEl>
                                          <p:spTgt spid="26">
                                            <p:txEl>
                                              <p:pRg st="0" end="0"/>
                                            </p:txEl>
                                          </p:spTgt>
                                        </p:tgtEl>
                                      </p:cBhvr>
                                    </p:animEffect>
                                  </p:childTnLst>
                                </p:cTn>
                              </p:par>
                            </p:childTnLst>
                          </p:cTn>
                        </p:par>
                        <p:par>
                          <p:cTn id="20" fill="hold">
                            <p:stCondLst>
                              <p:cond delay="12250"/>
                            </p:stCondLst>
                            <p:childTnLst>
                              <p:par>
                                <p:cTn id="21" presetID="22" presetClass="entr" presetSubtype="2" fill="hold" nodeType="afterEffect">
                                  <p:stCondLst>
                                    <p:cond delay="3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1750"/>
                                        <p:tgtEl>
                                          <p:spTgt spid="13"/>
                                        </p:tgtEl>
                                      </p:cBhvr>
                                    </p:animEffect>
                                  </p:childTnLst>
                                </p:cTn>
                              </p:par>
                            </p:childTnLst>
                          </p:cTn>
                        </p:par>
                        <p:par>
                          <p:cTn id="24" fill="hold">
                            <p:stCondLst>
                              <p:cond delay="17000"/>
                            </p:stCondLst>
                            <p:childTnLst>
                              <p:par>
                                <p:cTn id="25" presetID="22" presetClass="entr" presetSubtype="2" fill="hold" grpId="0" nodeType="afterEffect">
                                  <p:stCondLst>
                                    <p:cond delay="200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1750"/>
                                        <p:tgtEl>
                                          <p:spTgt spid="27"/>
                                        </p:tgtEl>
                                      </p:cBhvr>
                                    </p:animEffect>
                                  </p:childTnLst>
                                </p:cTn>
                              </p:par>
                            </p:childTnLst>
                          </p:cTn>
                        </p:par>
                        <p:par>
                          <p:cTn id="28" fill="hold">
                            <p:stCondLst>
                              <p:cond delay="20750"/>
                            </p:stCondLst>
                            <p:childTnLst>
                              <p:par>
                                <p:cTn id="29" presetID="63" presetClass="path" presetSubtype="0" accel="50000" decel="50000" fill="hold" grpId="0" nodeType="afterEffect">
                                  <p:stCondLst>
                                    <p:cond delay="1000"/>
                                  </p:stCondLst>
                                  <p:childTnLst>
                                    <p:animMotion origin="layout" path="M 4.79167E-6 -4.07407E-6 L 0.9983 0.00024 " pathEditMode="relative" rAng="0" ptsTypes="AA">
                                      <p:cBhvr>
                                        <p:cTn id="30"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C89F863-8B17-412E-914D-400192A4034F}"/>
              </a:ext>
            </a:extLst>
          </p:cNvPr>
          <p:cNvSpPr txBox="1"/>
          <p:nvPr/>
        </p:nvSpPr>
        <p:spPr>
          <a:xfrm>
            <a:off x="1935898" y="893737"/>
            <a:ext cx="8850673" cy="584775"/>
          </a:xfrm>
          <a:prstGeom prst="rect">
            <a:avLst/>
          </a:prstGeom>
          <a:noFill/>
        </p:spPr>
        <p:txBody>
          <a:bodyPr wrap="square">
            <a:spAutoFit/>
          </a:bodyPr>
          <a:lstStyle/>
          <a:p>
            <a:pPr algn="ctr"/>
            <a:r>
              <a:rPr lang="en-GB" sz="3200" dirty="0">
                <a:latin typeface="Comic Sans MS" panose="030F0702030302020204" pitchFamily="66" charset="0"/>
              </a:rPr>
              <a:t>He had chosen them to be his special people.</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9" name="Group 18">
            <a:extLst>
              <a:ext uri="{FF2B5EF4-FFF2-40B4-BE49-F238E27FC236}">
                <a16:creationId xmlns:a16="http://schemas.microsoft.com/office/drawing/2014/main" id="{A8CE9B07-4B2A-4C20-8F5A-DE9E150174AE}"/>
              </a:ext>
            </a:extLst>
          </p:cNvPr>
          <p:cNvGrpSpPr/>
          <p:nvPr/>
        </p:nvGrpSpPr>
        <p:grpSpPr>
          <a:xfrm>
            <a:off x="2286000" y="3295443"/>
            <a:ext cx="7429500" cy="1553978"/>
            <a:chOff x="3484434" y="182697"/>
            <a:chExt cx="7460342" cy="2633433"/>
          </a:xfrm>
        </p:grpSpPr>
        <p:sp>
          <p:nvSpPr>
            <p:cNvPr id="21" name="Speech Bubble: Oval 20">
              <a:extLst>
                <a:ext uri="{FF2B5EF4-FFF2-40B4-BE49-F238E27FC236}">
                  <a16:creationId xmlns:a16="http://schemas.microsoft.com/office/drawing/2014/main" id="{1900FC38-278C-4E15-A2B5-C4C8EA10F88C}"/>
                </a:ext>
              </a:extLst>
            </p:cNvPr>
            <p:cNvSpPr/>
            <p:nvPr/>
          </p:nvSpPr>
          <p:spPr>
            <a:xfrm>
              <a:off x="3484434" y="182697"/>
              <a:ext cx="7460342" cy="2633433"/>
            </a:xfrm>
            <a:prstGeom prst="wedgeEllipseCallout">
              <a:avLst>
                <a:gd name="adj1" fmla="val 50222"/>
                <a:gd name="adj2" fmla="val -641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A9BFD85-50FA-4433-AC98-B1934A341E69}"/>
                </a:ext>
              </a:extLst>
            </p:cNvPr>
            <p:cNvSpPr txBox="1"/>
            <p:nvPr/>
          </p:nvSpPr>
          <p:spPr>
            <a:xfrm>
              <a:off x="3649760" y="445702"/>
              <a:ext cx="6944328" cy="2188609"/>
            </a:xfrm>
            <a:prstGeom prst="rect">
              <a:avLst/>
            </a:prstGeom>
            <a:noFill/>
          </p:spPr>
          <p:txBody>
            <a:bodyPr wrap="square" rtlCol="0">
              <a:spAutoFit/>
            </a:bodyPr>
            <a:lstStyle/>
            <a:p>
              <a:pPr algn="ctr"/>
              <a:r>
                <a:rPr lang="en-GB" sz="3200" dirty="0">
                  <a:latin typeface="Comic Sans MS" panose="030F0702030302020204" pitchFamily="66" charset="0"/>
                </a:rPr>
                <a:t>When Jesus died for us we </a:t>
              </a:r>
            </a:p>
            <a:p>
              <a:pPr algn="ctr"/>
              <a:r>
                <a:rPr lang="en-GB" sz="3200" dirty="0">
                  <a:latin typeface="Comic Sans MS" panose="030F0702030302020204" pitchFamily="66" charset="0"/>
                </a:rPr>
                <a:t>were saved from the slavery of sin.</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624114" y="117757"/>
            <a:ext cx="11474243" cy="1592951"/>
            <a:chOff x="3686627"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7" y="159657"/>
              <a:ext cx="7460342" cy="2633433"/>
            </a:xfrm>
            <a:prstGeom prst="wedgeEllipseCallout">
              <a:avLst>
                <a:gd name="adj1" fmla="val 29406"/>
                <a:gd name="adj2" fmla="val 1362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074388" y="636544"/>
              <a:ext cx="6684819" cy="939883"/>
            </a:xfrm>
            <a:prstGeom prst="rect">
              <a:avLst/>
            </a:prstGeom>
            <a:noFill/>
          </p:spPr>
          <p:txBody>
            <a:bodyPr wrap="square" rtlCol="0">
              <a:spAutoFit/>
            </a:bodyPr>
            <a:lstStyle/>
            <a:p>
              <a:pPr algn="ctr"/>
              <a:r>
                <a:rPr lang="en-GB" sz="3200" dirty="0">
                  <a:latin typeface="Comic Sans MS" panose="030F0702030302020204" pitchFamily="66" charset="0"/>
                </a:rPr>
                <a:t>God had saved the Israelites from slavery in Egypt.</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3" name="Group 22">
            <a:extLst>
              <a:ext uri="{FF2B5EF4-FFF2-40B4-BE49-F238E27FC236}">
                <a16:creationId xmlns:a16="http://schemas.microsoft.com/office/drawing/2014/main" id="{AAD266B0-05EA-4D53-A7E1-1B70C49D1CD0}"/>
              </a:ext>
            </a:extLst>
          </p:cNvPr>
          <p:cNvGrpSpPr/>
          <p:nvPr/>
        </p:nvGrpSpPr>
        <p:grpSpPr>
          <a:xfrm>
            <a:off x="2628277" y="4904998"/>
            <a:ext cx="6560350" cy="860768"/>
            <a:chOff x="5860981" y="203317"/>
            <a:chExt cx="4925690" cy="945229"/>
          </a:xfrm>
        </p:grpSpPr>
        <p:sp>
          <p:nvSpPr>
            <p:cNvPr id="24" name="Speech Bubble: Rectangle with Corners Rounded 23">
              <a:extLst>
                <a:ext uri="{FF2B5EF4-FFF2-40B4-BE49-F238E27FC236}">
                  <a16:creationId xmlns:a16="http://schemas.microsoft.com/office/drawing/2014/main" id="{849E5F23-796F-4298-856D-EEBA4097DF38}"/>
                </a:ext>
              </a:extLst>
            </p:cNvPr>
            <p:cNvSpPr/>
            <p:nvPr/>
          </p:nvSpPr>
          <p:spPr>
            <a:xfrm>
              <a:off x="5899343" y="203317"/>
              <a:ext cx="4882839" cy="945229"/>
            </a:xfrm>
            <a:prstGeom prst="wedgeRoundRectCallout">
              <a:avLst>
                <a:gd name="adj1" fmla="val -63663"/>
                <a:gd name="adj2" fmla="val -2592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E697549-2CCF-4FD3-BBF6-F664F4DA6F1D}"/>
                </a:ext>
              </a:extLst>
            </p:cNvPr>
            <p:cNvSpPr txBox="1"/>
            <p:nvPr/>
          </p:nvSpPr>
          <p:spPr>
            <a:xfrm>
              <a:off x="5860981" y="328207"/>
              <a:ext cx="4925690" cy="64215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But we don’t make idols?</a:t>
              </a:r>
            </a:p>
          </p:txBody>
        </p:sp>
      </p:grpSp>
      <p:grpSp>
        <p:nvGrpSpPr>
          <p:cNvPr id="27" name="Group 26">
            <a:extLst>
              <a:ext uri="{FF2B5EF4-FFF2-40B4-BE49-F238E27FC236}">
                <a16:creationId xmlns:a16="http://schemas.microsoft.com/office/drawing/2014/main" id="{3BEC78F2-8F27-4A3F-B4B1-EE19389E34D8}"/>
              </a:ext>
            </a:extLst>
          </p:cNvPr>
          <p:cNvGrpSpPr/>
          <p:nvPr/>
        </p:nvGrpSpPr>
        <p:grpSpPr>
          <a:xfrm>
            <a:off x="2286000" y="1540315"/>
            <a:ext cx="6877050" cy="1888686"/>
            <a:chOff x="3484434" y="182697"/>
            <a:chExt cx="7460342" cy="2633433"/>
          </a:xfrm>
        </p:grpSpPr>
        <p:sp>
          <p:nvSpPr>
            <p:cNvPr id="28" name="Speech Bubble: Oval 27">
              <a:extLst>
                <a:ext uri="{FF2B5EF4-FFF2-40B4-BE49-F238E27FC236}">
                  <a16:creationId xmlns:a16="http://schemas.microsoft.com/office/drawing/2014/main" id="{5AF8DA2C-C097-48B1-8162-845463525F04}"/>
                </a:ext>
              </a:extLst>
            </p:cNvPr>
            <p:cNvSpPr/>
            <p:nvPr/>
          </p:nvSpPr>
          <p:spPr>
            <a:xfrm>
              <a:off x="3484434" y="182697"/>
              <a:ext cx="7460342" cy="2633433"/>
            </a:xfrm>
            <a:prstGeom prst="wedgeEllipseCallout">
              <a:avLst>
                <a:gd name="adj1" fmla="val 58043"/>
                <a:gd name="adj2" fmla="val 306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3A2356A-BCFB-4289-AAF0-4DEFB6999FD2}"/>
                </a:ext>
              </a:extLst>
            </p:cNvPr>
            <p:cNvSpPr txBox="1"/>
            <p:nvPr/>
          </p:nvSpPr>
          <p:spPr>
            <a:xfrm>
              <a:off x="4221202" y="445702"/>
              <a:ext cx="5986807" cy="1881324"/>
            </a:xfrm>
            <a:prstGeom prst="rect">
              <a:avLst/>
            </a:prstGeom>
            <a:noFill/>
          </p:spPr>
          <p:txBody>
            <a:bodyPr wrap="square" rtlCol="0">
              <a:spAutoFit/>
            </a:bodyPr>
            <a:lstStyle/>
            <a:p>
              <a:pPr algn="ctr"/>
              <a:r>
                <a:rPr lang="en-GB" sz="3200" dirty="0">
                  <a:latin typeface="Comic Sans MS" panose="030F0702030302020204" pitchFamily="66" charset="0"/>
                </a:rPr>
                <a:t>But the Israelites chose not to follow God and made a golden calf idol.</a:t>
              </a:r>
            </a:p>
          </p:txBody>
        </p:sp>
      </p:grpSp>
    </p:spTree>
    <p:extLst>
      <p:ext uri="{BB962C8B-B14F-4D97-AF65-F5344CB8AC3E}">
        <p14:creationId xmlns:p14="http://schemas.microsoft.com/office/powerpoint/2010/main" val="14032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750"/>
                                        <p:tgtEl>
                                          <p:spTgt spid="10"/>
                                        </p:tgtEl>
                                      </p:cBhvr>
                                    </p:animEffect>
                                  </p:childTnLst>
                                </p:cTn>
                              </p:par>
                            </p:childTnLst>
                          </p:cTn>
                        </p:par>
                        <p:par>
                          <p:cTn id="8" fill="hold">
                            <p:stCondLst>
                              <p:cond delay="2000"/>
                            </p:stCondLst>
                            <p:childTnLst>
                              <p:par>
                                <p:cTn id="9" presetID="22" presetClass="entr" presetSubtype="2"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1750"/>
                                        <p:tgtEl>
                                          <p:spTgt spid="16"/>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1750"/>
                                        <p:tgtEl>
                                          <p:spTgt spid="27"/>
                                        </p:tgtEl>
                                      </p:cBhvr>
                                    </p:animEffect>
                                  </p:childTnLst>
                                </p:cTn>
                              </p:par>
                            </p:childTnLst>
                          </p:cTn>
                        </p:par>
                        <p:par>
                          <p:cTn id="16" fill="hold">
                            <p:stCondLst>
                              <p:cond delay="9500"/>
                            </p:stCondLst>
                            <p:childTnLst>
                              <p:par>
                                <p:cTn id="17" presetID="22" presetClass="entr" presetSubtype="2"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1750"/>
                                        <p:tgtEl>
                                          <p:spTgt spid="19"/>
                                        </p:tgtEl>
                                      </p:cBhvr>
                                    </p:animEffect>
                                  </p:childTnLst>
                                </p:cTn>
                              </p:par>
                            </p:childTnLst>
                          </p:cTn>
                        </p:par>
                        <p:par>
                          <p:cTn id="20" fill="hold">
                            <p:stCondLst>
                              <p:cond delay="13250"/>
                            </p:stCondLst>
                            <p:childTnLst>
                              <p:par>
                                <p:cTn id="21" presetID="22" presetClass="entr" presetSubtype="8" fill="hold"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750"/>
                                        <p:tgtEl>
                                          <p:spTgt spid="23"/>
                                        </p:tgtEl>
                                      </p:cBhvr>
                                    </p:animEffect>
                                  </p:childTnLst>
                                </p:cTn>
                              </p:par>
                            </p:childTnLst>
                          </p:cTn>
                        </p:par>
                        <p:par>
                          <p:cTn id="24" fill="hold">
                            <p:stCondLst>
                              <p:cond delay="17000"/>
                            </p:stCondLst>
                            <p:childTnLst>
                              <p:par>
                                <p:cTn id="25" presetID="63" presetClass="path" presetSubtype="0" accel="50000" decel="50000" fill="hold" grpId="0" nodeType="afterEffect">
                                  <p:stCondLst>
                                    <p:cond delay="500"/>
                                  </p:stCondLst>
                                  <p:childTnLst>
                                    <p:animMotion origin="layout" path="M 4.79167E-6 -4.07407E-6 L 0.9983 0.00024 " pathEditMode="relative" rAng="0" ptsTypes="AA">
                                      <p:cBhvr>
                                        <p:cTn id="2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06CCA93-3086-486F-A534-57A86ECEA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pic>
        <p:nvPicPr>
          <p:cNvPr id="42" name="Picture 41" descr="A drawing of a cartoon character&#10;&#10;Description automatically generated">
            <a:extLst>
              <a:ext uri="{FF2B5EF4-FFF2-40B4-BE49-F238E27FC236}">
                <a16:creationId xmlns:a16="http://schemas.microsoft.com/office/drawing/2014/main" id="{65541CE3-A3C8-4C07-BA72-B34863319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504" y="2323363"/>
            <a:ext cx="1921429" cy="3207234"/>
          </a:xfrm>
          <a:prstGeom prst="rect">
            <a:avLst/>
          </a:prstGeom>
        </p:spPr>
      </p:pic>
      <p:pic>
        <p:nvPicPr>
          <p:cNvPr id="41" name="Picture 40" descr="A picture containing toy&#10;&#10;Description automatically generated">
            <a:extLst>
              <a:ext uri="{FF2B5EF4-FFF2-40B4-BE49-F238E27FC236}">
                <a16:creationId xmlns:a16="http://schemas.microsoft.com/office/drawing/2014/main" id="{742F9D91-FB92-4D24-BAD1-D782015B6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141" y="2097246"/>
            <a:ext cx="1918601" cy="3468758"/>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AB8BA771-EABA-4088-AFF7-B514722EC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751" y="2368514"/>
            <a:ext cx="1909872" cy="3207234"/>
          </a:xfrm>
          <a:prstGeom prst="rect">
            <a:avLst/>
          </a:prstGeom>
        </p:spPr>
      </p:pic>
      <p:pic>
        <p:nvPicPr>
          <p:cNvPr id="38" name="Picture 37" descr="A picture containing toy&#10;&#10;Description automatically generated">
            <a:extLst>
              <a:ext uri="{FF2B5EF4-FFF2-40B4-BE49-F238E27FC236}">
                <a16:creationId xmlns:a16="http://schemas.microsoft.com/office/drawing/2014/main" id="{5CF013F9-30B4-4AA5-AC45-8FDD00784D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2517" y="2316864"/>
            <a:ext cx="1926423" cy="3236211"/>
          </a:xfrm>
          <a:prstGeom prst="rect">
            <a:avLst/>
          </a:prstGeom>
        </p:spPr>
      </p:pic>
      <p:pic>
        <p:nvPicPr>
          <p:cNvPr id="43" name="Picture 42" descr="A picture containing toy&#10;&#10;Description automatically generated">
            <a:extLst>
              <a:ext uri="{FF2B5EF4-FFF2-40B4-BE49-F238E27FC236}">
                <a16:creationId xmlns:a16="http://schemas.microsoft.com/office/drawing/2014/main" id="{A6558F32-4248-4D03-BD79-C7FFDC11C7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744" y="2341737"/>
            <a:ext cx="1883539" cy="3207234"/>
          </a:xfrm>
          <a:prstGeom prst="rect">
            <a:avLst/>
          </a:prstGeom>
        </p:spPr>
      </p:pic>
      <p:pic>
        <p:nvPicPr>
          <p:cNvPr id="14" name="Picture 13">
            <a:extLst>
              <a:ext uri="{FF2B5EF4-FFF2-40B4-BE49-F238E27FC236}">
                <a16:creationId xmlns:a16="http://schemas.microsoft.com/office/drawing/2014/main" id="{7BE44C28-EC03-4FE9-B905-A18BF2D13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sp>
        <p:nvSpPr>
          <p:cNvPr id="19" name="TextBox 18">
            <a:extLst>
              <a:ext uri="{FF2B5EF4-FFF2-40B4-BE49-F238E27FC236}">
                <a16:creationId xmlns:a16="http://schemas.microsoft.com/office/drawing/2014/main" id="{ED40116B-2C44-47A9-9621-DA2A28E024F0}"/>
              </a:ext>
            </a:extLst>
          </p:cNvPr>
          <p:cNvSpPr txBox="1"/>
          <p:nvPr/>
        </p:nvSpPr>
        <p:spPr>
          <a:xfrm>
            <a:off x="72152" y="971857"/>
            <a:ext cx="12126365" cy="584775"/>
          </a:xfrm>
          <a:prstGeom prst="rect">
            <a:avLst/>
          </a:prstGeom>
          <a:noFill/>
        </p:spPr>
        <p:txBody>
          <a:bodyPr wrap="square" rtlCol="0">
            <a:spAutoFit/>
          </a:bodyPr>
          <a:lstStyle/>
          <a:p>
            <a:pPr algn="ctr"/>
            <a:r>
              <a:rPr lang="en-US" sz="3200" spc="-150" dirty="0">
                <a:latin typeface="Comic Sans MS" panose="030F0702030302020204" pitchFamily="66" charset="0"/>
              </a:rPr>
              <a:t>Help us to tell our friends about how much you love us and them.</a:t>
            </a:r>
            <a:endParaRPr lang="en-GB" sz="3200" spc="-150" dirty="0">
              <a:latin typeface="Comic Sans MS" panose="030F0702030302020204" pitchFamily="66" charset="0"/>
            </a:endParaRPr>
          </a:p>
        </p:txBody>
      </p:sp>
      <p:sp>
        <p:nvSpPr>
          <p:cNvPr id="20" name="TextBox 19">
            <a:extLst>
              <a:ext uri="{FF2B5EF4-FFF2-40B4-BE49-F238E27FC236}">
                <a16:creationId xmlns:a16="http://schemas.microsoft.com/office/drawing/2014/main" id="{35F7A7D6-5930-4CF1-8531-DC0D5C6871E9}"/>
              </a:ext>
            </a:extLst>
          </p:cNvPr>
          <p:cNvSpPr txBox="1"/>
          <p:nvPr/>
        </p:nvSpPr>
        <p:spPr>
          <a:xfrm>
            <a:off x="280897" y="1449701"/>
            <a:ext cx="11708874" cy="584775"/>
          </a:xfrm>
          <a:prstGeom prst="rect">
            <a:avLst/>
          </a:prstGeom>
          <a:noFill/>
        </p:spPr>
        <p:txBody>
          <a:bodyPr wrap="square" rtlCol="0">
            <a:spAutoFit/>
          </a:bodyPr>
          <a:lstStyle/>
          <a:p>
            <a:pPr algn="ctr"/>
            <a:r>
              <a:rPr lang="en-US" sz="3200" dirty="0">
                <a:latin typeface="Comic Sans MS" panose="030F0702030302020204" pitchFamily="66" charset="0"/>
              </a:rPr>
              <a:t>Thank you that you forgive us when go wrong and say sorry. </a:t>
            </a:r>
            <a:endParaRPr lang="en-GB" sz="3200" dirty="0">
              <a:latin typeface="Comic Sans MS" panose="030F0702030302020204" pitchFamily="66" charset="0"/>
            </a:endParaRPr>
          </a:p>
        </p:txBody>
      </p:sp>
      <p:sp>
        <p:nvSpPr>
          <p:cNvPr id="21" name="TextBox 20">
            <a:extLst>
              <a:ext uri="{FF2B5EF4-FFF2-40B4-BE49-F238E27FC236}">
                <a16:creationId xmlns:a16="http://schemas.microsoft.com/office/drawing/2014/main" id="{F21F44E8-DCE7-4644-93A2-9346F591A223}"/>
              </a:ext>
            </a:extLst>
          </p:cNvPr>
          <p:cNvSpPr txBox="1"/>
          <p:nvPr/>
        </p:nvSpPr>
        <p:spPr>
          <a:xfrm>
            <a:off x="5153647" y="1871822"/>
            <a:ext cx="1963374" cy="584775"/>
          </a:xfrm>
          <a:prstGeom prst="rect">
            <a:avLst/>
          </a:prstGeom>
          <a:noFill/>
        </p:spPr>
        <p:txBody>
          <a:bodyPr wrap="square" rtlCol="0">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grpSp>
        <p:nvGrpSpPr>
          <p:cNvPr id="16" name="Group 15">
            <a:extLst>
              <a:ext uri="{FF2B5EF4-FFF2-40B4-BE49-F238E27FC236}">
                <a16:creationId xmlns:a16="http://schemas.microsoft.com/office/drawing/2014/main" id="{A38504BA-07B4-47D3-B471-22388AAAC25B}"/>
              </a:ext>
            </a:extLst>
          </p:cNvPr>
          <p:cNvGrpSpPr/>
          <p:nvPr/>
        </p:nvGrpSpPr>
        <p:grpSpPr>
          <a:xfrm>
            <a:off x="237085" y="72663"/>
            <a:ext cx="11902077" cy="2670537"/>
            <a:chOff x="3686629" y="159656"/>
            <a:chExt cx="7460342" cy="3077030"/>
          </a:xfrm>
        </p:grpSpPr>
        <p:sp>
          <p:nvSpPr>
            <p:cNvPr id="17" name="Speech Bubble: Oval 16">
              <a:extLst>
                <a:ext uri="{FF2B5EF4-FFF2-40B4-BE49-F238E27FC236}">
                  <a16:creationId xmlns:a16="http://schemas.microsoft.com/office/drawing/2014/main" id="{1F768573-0009-4F76-93B9-25A59F26ED86}"/>
                </a:ext>
              </a:extLst>
            </p:cNvPr>
            <p:cNvSpPr/>
            <p:nvPr/>
          </p:nvSpPr>
          <p:spPr>
            <a:xfrm>
              <a:off x="3686629" y="159656"/>
              <a:ext cx="7460342" cy="3077030"/>
            </a:xfrm>
            <a:prstGeom prst="wedgeEllipseCallout">
              <a:avLst>
                <a:gd name="adj1" fmla="val 27536"/>
                <a:gd name="adj2" fmla="val 617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1C2FCD0A-3C42-4D26-B9B9-5BF21C9B28F7}"/>
                </a:ext>
              </a:extLst>
            </p:cNvPr>
            <p:cNvSpPr txBox="1"/>
            <p:nvPr/>
          </p:nvSpPr>
          <p:spPr>
            <a:xfrm>
              <a:off x="4387509" y="219581"/>
              <a:ext cx="6198251" cy="1140709"/>
            </a:xfrm>
            <a:prstGeom prst="rect">
              <a:avLst/>
            </a:prstGeom>
            <a:noFill/>
          </p:spPr>
          <p:txBody>
            <a:bodyPr wrap="square" rtlCol="0">
              <a:spAutoFit/>
            </a:bodyPr>
            <a:lstStyle/>
            <a:p>
              <a:pPr algn="ctr">
                <a:lnSpc>
                  <a:spcPts val="3500"/>
                </a:lnSpc>
              </a:pPr>
              <a:r>
                <a:rPr lang="en-US" sz="3200" dirty="0">
                  <a:latin typeface="Comic Sans MS" panose="030F0702030302020204" pitchFamily="66" charset="0"/>
                </a:rPr>
                <a:t>Dear God, </a:t>
              </a:r>
            </a:p>
            <a:p>
              <a:pPr algn="ctr">
                <a:lnSpc>
                  <a:spcPts val="3500"/>
                </a:lnSpc>
              </a:pPr>
              <a:r>
                <a:rPr lang="en-US" sz="3200" dirty="0">
                  <a:latin typeface="Comic Sans MS" panose="030F0702030302020204" pitchFamily="66" charset="0"/>
                </a:rPr>
                <a:t>Thank you that you give us all the things we need.</a:t>
              </a:r>
              <a:endParaRPr lang="en-GB" sz="3200" dirty="0">
                <a:latin typeface="Comic Sans MS" panose="030F0702030302020204" pitchFamily="66" charset="0"/>
              </a:endParaRPr>
            </a:p>
          </p:txBody>
        </p:sp>
      </p:grpSp>
      <p:sp>
        <p:nvSpPr>
          <p:cNvPr id="27" name="Speech Bubble: Oval 26">
            <a:extLst>
              <a:ext uri="{FF2B5EF4-FFF2-40B4-BE49-F238E27FC236}">
                <a16:creationId xmlns:a16="http://schemas.microsoft.com/office/drawing/2014/main" id="{516A77E5-3B72-4376-9D5F-27319B4FB818}"/>
              </a:ext>
            </a:extLst>
          </p:cNvPr>
          <p:cNvSpPr/>
          <p:nvPr/>
        </p:nvSpPr>
        <p:spPr>
          <a:xfrm>
            <a:off x="257105" y="72662"/>
            <a:ext cx="11902077" cy="2670537"/>
          </a:xfrm>
          <a:prstGeom prst="wedgeEllipseCallout">
            <a:avLst>
              <a:gd name="adj1" fmla="val 41181"/>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peech Bubble: Oval 30">
            <a:extLst>
              <a:ext uri="{FF2B5EF4-FFF2-40B4-BE49-F238E27FC236}">
                <a16:creationId xmlns:a16="http://schemas.microsoft.com/office/drawing/2014/main" id="{E8F45786-E041-48B3-85DE-DC7F498661EC}"/>
              </a:ext>
            </a:extLst>
          </p:cNvPr>
          <p:cNvSpPr/>
          <p:nvPr/>
        </p:nvSpPr>
        <p:spPr>
          <a:xfrm>
            <a:off x="256041" y="63054"/>
            <a:ext cx="11902077" cy="2670537"/>
          </a:xfrm>
          <a:prstGeom prst="wedgeEllipseCallout">
            <a:avLst>
              <a:gd name="adj1" fmla="val -41568"/>
              <a:gd name="adj2" fmla="val 59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peech Bubble: Oval 31">
            <a:extLst>
              <a:ext uri="{FF2B5EF4-FFF2-40B4-BE49-F238E27FC236}">
                <a16:creationId xmlns:a16="http://schemas.microsoft.com/office/drawing/2014/main" id="{5935619A-41DB-4685-B2C3-A36C95FA3E6E}"/>
              </a:ext>
            </a:extLst>
          </p:cNvPr>
          <p:cNvSpPr/>
          <p:nvPr/>
        </p:nvSpPr>
        <p:spPr>
          <a:xfrm>
            <a:off x="237438" y="72662"/>
            <a:ext cx="11902077" cy="2670537"/>
          </a:xfrm>
          <a:prstGeom prst="wedgeEllipseCallout">
            <a:avLst>
              <a:gd name="adj1" fmla="val 981"/>
              <a:gd name="adj2" fmla="val 626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peech Bubble: Oval 32">
            <a:extLst>
              <a:ext uri="{FF2B5EF4-FFF2-40B4-BE49-F238E27FC236}">
                <a16:creationId xmlns:a16="http://schemas.microsoft.com/office/drawing/2014/main" id="{67DDCCD9-9D68-4355-8A1E-BD523761E4E1}"/>
              </a:ext>
            </a:extLst>
          </p:cNvPr>
          <p:cNvSpPr/>
          <p:nvPr/>
        </p:nvSpPr>
        <p:spPr>
          <a:xfrm>
            <a:off x="217771" y="72662"/>
            <a:ext cx="11902077" cy="2670537"/>
          </a:xfrm>
          <a:prstGeom prst="wedgeEllipseCallout">
            <a:avLst>
              <a:gd name="adj1" fmla="val 14292"/>
              <a:gd name="adj2" fmla="val 615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Speech Bubble: Oval 33">
            <a:extLst>
              <a:ext uri="{FF2B5EF4-FFF2-40B4-BE49-F238E27FC236}">
                <a16:creationId xmlns:a16="http://schemas.microsoft.com/office/drawing/2014/main" id="{801E703C-D181-459D-A415-1F0C08E59509}"/>
              </a:ext>
            </a:extLst>
          </p:cNvPr>
          <p:cNvSpPr/>
          <p:nvPr/>
        </p:nvSpPr>
        <p:spPr>
          <a:xfrm>
            <a:off x="198104" y="72662"/>
            <a:ext cx="11902077" cy="2670537"/>
          </a:xfrm>
          <a:prstGeom prst="wedgeEllipseCallout">
            <a:avLst>
              <a:gd name="adj1" fmla="val -12277"/>
              <a:gd name="adj2" fmla="val 594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peech Bubble: Oval 34">
            <a:extLst>
              <a:ext uri="{FF2B5EF4-FFF2-40B4-BE49-F238E27FC236}">
                <a16:creationId xmlns:a16="http://schemas.microsoft.com/office/drawing/2014/main" id="{B8E568E1-EC60-44B5-A2A0-65EE2EDA9882}"/>
              </a:ext>
            </a:extLst>
          </p:cNvPr>
          <p:cNvSpPr/>
          <p:nvPr/>
        </p:nvSpPr>
        <p:spPr>
          <a:xfrm>
            <a:off x="217060" y="72662"/>
            <a:ext cx="11902077" cy="2670537"/>
          </a:xfrm>
          <a:prstGeom prst="wedgeEllipseCallout">
            <a:avLst>
              <a:gd name="adj1" fmla="val -27323"/>
              <a:gd name="adj2" fmla="val 59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131301"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750"/>
                                        <p:tgtEl>
                                          <p:spTgt spid="19"/>
                                        </p:tgtEl>
                                      </p:cBhvr>
                                    </p:animEffect>
                                  </p:childTnLst>
                                </p:cTn>
                              </p:par>
                            </p:childTnLst>
                          </p:cTn>
                        </p:par>
                        <p:par>
                          <p:cTn id="12" fill="hold">
                            <p:stCondLst>
                              <p:cond delay="6750"/>
                            </p:stCondLst>
                            <p:childTnLst>
                              <p:par>
                                <p:cTn id="13" presetID="22" presetClass="entr" presetSubtype="4" fill="hold" grpId="0" nodeType="afterEffect">
                                  <p:stCondLst>
                                    <p:cond delay="30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1750"/>
                                        <p:tgtEl>
                                          <p:spTgt spid="20"/>
                                        </p:tgtEl>
                                      </p:cBhvr>
                                    </p:animEffect>
                                  </p:childTnLst>
                                </p:cTn>
                              </p:par>
                            </p:childTnLst>
                          </p:cTn>
                        </p:par>
                        <p:par>
                          <p:cTn id="16" fill="hold">
                            <p:stCondLst>
                              <p:cond delay="11500"/>
                            </p:stCondLst>
                            <p:childTnLst>
                              <p:par>
                                <p:cTn id="17" presetID="22" presetClass="entr" presetSubtype="4" fill="hold" grpId="0" nodeType="after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1000"/>
                                        <p:tgtEl>
                                          <p:spTgt spid="31"/>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1000"/>
                                        <p:tgtEl>
                                          <p:spTgt spid="34"/>
                                        </p:tgtEl>
                                      </p:cBhvr>
                                    </p:animEffect>
                                  </p:childTnLst>
                                </p:cTn>
                              </p:par>
                              <p:par>
                                <p:cTn id="26" presetID="22" presetClass="entr" presetSubtype="4" fill="hold" grpId="0" nodeType="withEffect">
                                  <p:stCondLst>
                                    <p:cond delay="125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1000"/>
                                        <p:tgtEl>
                                          <p:spTgt spid="35"/>
                                        </p:tgtEl>
                                      </p:cBhvr>
                                    </p:animEffect>
                                  </p:childTnLst>
                                </p:cTn>
                              </p:par>
                              <p:par>
                                <p:cTn id="29" presetID="22" presetClass="entr" presetSubtype="4" fill="hold" grpId="0" nodeType="withEffect">
                                  <p:stCondLst>
                                    <p:cond delay="1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000"/>
                                        <p:tgtEl>
                                          <p:spTgt spid="33"/>
                                        </p:tgtEl>
                                      </p:cBhvr>
                                    </p:animEffect>
                                  </p:childTnLst>
                                </p:cTn>
                              </p:par>
                              <p:par>
                                <p:cTn id="32" presetID="22" presetClass="entr" presetSubtype="4" fill="hold" grpId="0" nodeType="withEffect">
                                  <p:stCondLst>
                                    <p:cond delay="125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1000"/>
                                        <p:tgtEl>
                                          <p:spTgt spid="32"/>
                                        </p:tgtEl>
                                      </p:cBhvr>
                                    </p:animEffect>
                                  </p:childTnLst>
                                </p:cTn>
                              </p:par>
                              <p:par>
                                <p:cTn id="35" presetID="22" presetClass="entr" presetSubtype="4" fill="hold" grpId="0" nodeType="withEffect">
                                  <p:stCondLst>
                                    <p:cond delay="125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1000"/>
                                        <p:tgtEl>
                                          <p:spTgt spid="27"/>
                                        </p:tgtEl>
                                      </p:cBhvr>
                                    </p:animEffect>
                                  </p:childTnLst>
                                </p:cTn>
                              </p:par>
                            </p:childTnLst>
                          </p:cTn>
                        </p:par>
                        <p:par>
                          <p:cTn id="38" fill="hold">
                            <p:stCondLst>
                              <p:cond delay="13750"/>
                            </p:stCondLst>
                            <p:childTnLst>
                              <p:par>
                                <p:cTn id="39" presetID="63" presetClass="path" presetSubtype="0" accel="50000" decel="50000" fill="hold" grpId="0" nodeType="afterEffect">
                                  <p:stCondLst>
                                    <p:cond delay="0"/>
                                  </p:stCondLst>
                                  <p:childTnLst>
                                    <p:animMotion origin="layout" path="M 4.79167E-6 -4.07407E-6 L 0.9983 0.00024 " pathEditMode="relative" rAng="0" ptsTypes="AA">
                                      <p:cBhvr>
                                        <p:cTn id="4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animBg="1"/>
      <p:bldP spid="31" grpId="0" animBg="1"/>
      <p:bldP spid="32" grpId="0" animBg="1"/>
      <p:bldP spid="33" grpId="0" animBg="1"/>
      <p:bldP spid="34" grpId="0" animBg="1"/>
      <p:bldP spid="35"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8C3A3D76-BA30-4DD8-A47A-03B53A47C6EC}"/>
              </a:ext>
            </a:extLst>
          </p:cNvPr>
          <p:cNvSpPr txBox="1"/>
          <p:nvPr/>
        </p:nvSpPr>
        <p:spPr>
          <a:xfrm>
            <a:off x="1352551" y="800688"/>
            <a:ext cx="9944100" cy="1077218"/>
          </a:xfrm>
          <a:prstGeom prst="rect">
            <a:avLst/>
          </a:prstGeom>
          <a:noFill/>
        </p:spPr>
        <p:txBody>
          <a:bodyPr wrap="square">
            <a:spAutoFit/>
          </a:bodyPr>
          <a:lstStyle/>
          <a:p>
            <a:pPr algn="ctr"/>
            <a:r>
              <a:rPr lang="en-GB" sz="3200" dirty="0">
                <a:latin typeface="Comic Sans MS" panose="030F0702030302020204" pitchFamily="66" charset="0"/>
              </a:rPr>
              <a:t>But idols are anything that is more important to us </a:t>
            </a:r>
          </a:p>
          <a:p>
            <a:pPr algn="ctr"/>
            <a:r>
              <a:rPr lang="en-GB" sz="3200" dirty="0">
                <a:latin typeface="Comic Sans MS" panose="030F0702030302020204" pitchFamily="66" charset="0"/>
              </a:rPr>
              <a:t>than God is.</a:t>
            </a:r>
          </a:p>
        </p:txBody>
      </p:sp>
      <p:sp>
        <p:nvSpPr>
          <p:cNvPr id="37" name="TextBox 36">
            <a:extLst>
              <a:ext uri="{FF2B5EF4-FFF2-40B4-BE49-F238E27FC236}">
                <a16:creationId xmlns:a16="http://schemas.microsoft.com/office/drawing/2014/main" id="{75CE99E8-7D25-40A8-9ADC-0FD0AE6A31F1}"/>
              </a:ext>
            </a:extLst>
          </p:cNvPr>
          <p:cNvSpPr txBox="1"/>
          <p:nvPr/>
        </p:nvSpPr>
        <p:spPr>
          <a:xfrm>
            <a:off x="1707931" y="5352551"/>
            <a:ext cx="6993573" cy="1077218"/>
          </a:xfrm>
          <a:prstGeom prst="rect">
            <a:avLst/>
          </a:prstGeom>
          <a:noFill/>
        </p:spPr>
        <p:txBody>
          <a:bodyPr wrap="square">
            <a:spAutoFit/>
          </a:bodyPr>
          <a:lstStyle/>
          <a:p>
            <a:r>
              <a:rPr lang="en-GB" sz="3200" dirty="0">
                <a:latin typeface="Comic Sans MS" panose="030F0702030302020204" pitchFamily="66" charset="0"/>
              </a:rPr>
              <a:t>                        but if we love them  </a:t>
            </a:r>
          </a:p>
          <a:p>
            <a:r>
              <a:rPr lang="en-GB" sz="3200" dirty="0">
                <a:latin typeface="Comic Sans MS" panose="030F0702030302020204" pitchFamily="66" charset="0"/>
              </a:rPr>
              <a:t>      more than God – they are idols! </a:t>
            </a:r>
            <a:endParaRPr lang="en-GB" sz="3200" dirty="0"/>
          </a:p>
        </p:txBody>
      </p:sp>
      <p:sp>
        <p:nvSpPr>
          <p:cNvPr id="36" name="TextBox 35">
            <a:extLst>
              <a:ext uri="{FF2B5EF4-FFF2-40B4-BE49-F238E27FC236}">
                <a16:creationId xmlns:a16="http://schemas.microsoft.com/office/drawing/2014/main" id="{9B0B1ACC-8284-4CE9-BF75-74077E455E83}"/>
              </a:ext>
            </a:extLst>
          </p:cNvPr>
          <p:cNvSpPr txBox="1"/>
          <p:nvPr/>
        </p:nvSpPr>
        <p:spPr>
          <a:xfrm>
            <a:off x="2818552" y="4219508"/>
            <a:ext cx="5920740" cy="503151"/>
          </a:xfrm>
          <a:prstGeom prst="rect">
            <a:avLst/>
          </a:prstGeom>
          <a:noFill/>
        </p:spPr>
        <p:txBody>
          <a:bodyPr wrap="square">
            <a:spAutoFit/>
          </a:bodyPr>
          <a:lstStyle/>
          <a:p>
            <a:pPr algn="ctr">
              <a:lnSpc>
                <a:spcPts val="3200"/>
              </a:lnSpc>
            </a:pPr>
            <a:r>
              <a:rPr lang="en-US" sz="3200" dirty="0">
                <a:solidFill>
                  <a:srgbClr val="FF0000"/>
                </a:solidFill>
                <a:latin typeface="Comic Sans MS" panose="030F0702030302020204" pitchFamily="66" charset="0"/>
              </a:rPr>
              <a:t>The things we have</a:t>
            </a:r>
          </a:p>
        </p:txBody>
      </p:sp>
      <p:sp>
        <p:nvSpPr>
          <p:cNvPr id="31" name="TextBox 30">
            <a:extLst>
              <a:ext uri="{FF2B5EF4-FFF2-40B4-BE49-F238E27FC236}">
                <a16:creationId xmlns:a16="http://schemas.microsoft.com/office/drawing/2014/main" id="{7CDE9E9C-6E77-48C9-BF61-3CC2EE008410}"/>
              </a:ext>
            </a:extLst>
          </p:cNvPr>
          <p:cNvSpPr txBox="1"/>
          <p:nvPr/>
        </p:nvSpPr>
        <p:spPr>
          <a:xfrm>
            <a:off x="2842707" y="3806435"/>
            <a:ext cx="5920740" cy="503151"/>
          </a:xfrm>
          <a:prstGeom prst="rect">
            <a:avLst/>
          </a:prstGeom>
          <a:noFill/>
        </p:spPr>
        <p:txBody>
          <a:bodyPr wrap="square">
            <a:spAutoFit/>
          </a:bodyPr>
          <a:lstStyle/>
          <a:p>
            <a:pPr algn="ctr">
              <a:lnSpc>
                <a:spcPts val="3200"/>
              </a:lnSpc>
            </a:pPr>
            <a:r>
              <a:rPr lang="en-US" sz="3200" dirty="0">
                <a:solidFill>
                  <a:srgbClr val="FF0000"/>
                </a:solidFill>
                <a:latin typeface="Comic Sans MS" panose="030F0702030302020204" pitchFamily="66" charset="0"/>
              </a:rPr>
              <a:t>Our friends</a:t>
            </a:r>
          </a:p>
        </p:txBody>
      </p:sp>
      <p:sp>
        <p:nvSpPr>
          <p:cNvPr id="28" name="TextBox 27">
            <a:extLst>
              <a:ext uri="{FF2B5EF4-FFF2-40B4-BE49-F238E27FC236}">
                <a16:creationId xmlns:a16="http://schemas.microsoft.com/office/drawing/2014/main" id="{B27C666F-612A-406B-ABA2-B81AEB21F2BE}"/>
              </a:ext>
            </a:extLst>
          </p:cNvPr>
          <p:cNvSpPr txBox="1"/>
          <p:nvPr/>
        </p:nvSpPr>
        <p:spPr>
          <a:xfrm>
            <a:off x="2866431" y="3369688"/>
            <a:ext cx="5920740" cy="503151"/>
          </a:xfrm>
          <a:prstGeom prst="rect">
            <a:avLst/>
          </a:prstGeom>
          <a:noFill/>
        </p:spPr>
        <p:txBody>
          <a:bodyPr wrap="square">
            <a:spAutoFit/>
          </a:bodyPr>
          <a:lstStyle/>
          <a:p>
            <a:pPr algn="ctr">
              <a:lnSpc>
                <a:spcPts val="3200"/>
              </a:lnSpc>
            </a:pPr>
            <a:r>
              <a:rPr lang="en-US" sz="3200" dirty="0">
                <a:solidFill>
                  <a:srgbClr val="FF0000"/>
                </a:solidFill>
                <a:latin typeface="Comic Sans MS" panose="030F0702030302020204" pitchFamily="66" charset="0"/>
              </a:rPr>
              <a:t>The clothes we wear </a:t>
            </a:r>
          </a:p>
        </p:txBody>
      </p:sp>
      <p:sp>
        <p:nvSpPr>
          <p:cNvPr id="22" name="TextBox 21">
            <a:extLst>
              <a:ext uri="{FF2B5EF4-FFF2-40B4-BE49-F238E27FC236}">
                <a16:creationId xmlns:a16="http://schemas.microsoft.com/office/drawing/2014/main" id="{06DB8E1F-2E5D-4908-A505-0EE48C854410}"/>
              </a:ext>
            </a:extLst>
          </p:cNvPr>
          <p:cNvSpPr txBox="1"/>
          <p:nvPr/>
        </p:nvSpPr>
        <p:spPr>
          <a:xfrm>
            <a:off x="2828253" y="2880898"/>
            <a:ext cx="5920740" cy="503151"/>
          </a:xfrm>
          <a:prstGeom prst="rect">
            <a:avLst/>
          </a:prstGeom>
          <a:noFill/>
        </p:spPr>
        <p:txBody>
          <a:bodyPr wrap="square">
            <a:spAutoFit/>
          </a:bodyPr>
          <a:lstStyle/>
          <a:p>
            <a:pPr algn="ctr">
              <a:lnSpc>
                <a:spcPts val="3200"/>
              </a:lnSpc>
            </a:pPr>
            <a:r>
              <a:rPr lang="en-US" sz="3200" dirty="0">
                <a:solidFill>
                  <a:srgbClr val="FF0000"/>
                </a:solidFill>
                <a:latin typeface="Comic Sans MS" panose="030F0702030302020204" pitchFamily="66" charset="0"/>
              </a:rPr>
              <a:t>Watching TV</a:t>
            </a:r>
          </a:p>
        </p:txBody>
      </p:sp>
      <p:sp>
        <p:nvSpPr>
          <p:cNvPr id="30" name="TextBox 29">
            <a:extLst>
              <a:ext uri="{FF2B5EF4-FFF2-40B4-BE49-F238E27FC236}">
                <a16:creationId xmlns:a16="http://schemas.microsoft.com/office/drawing/2014/main" id="{8E121C72-B713-4AF2-8D12-764FE39E230F}"/>
              </a:ext>
            </a:extLst>
          </p:cNvPr>
          <p:cNvSpPr txBox="1"/>
          <p:nvPr/>
        </p:nvSpPr>
        <p:spPr>
          <a:xfrm>
            <a:off x="2766372" y="2433037"/>
            <a:ext cx="5920740" cy="503151"/>
          </a:xfrm>
          <a:prstGeom prst="rect">
            <a:avLst/>
          </a:prstGeom>
          <a:noFill/>
        </p:spPr>
        <p:txBody>
          <a:bodyPr wrap="square">
            <a:spAutoFit/>
          </a:bodyPr>
          <a:lstStyle/>
          <a:p>
            <a:pPr algn="ctr">
              <a:lnSpc>
                <a:spcPts val="3200"/>
              </a:lnSpc>
            </a:pPr>
            <a:r>
              <a:rPr lang="en-US" sz="3200" dirty="0">
                <a:solidFill>
                  <a:srgbClr val="FF0000"/>
                </a:solidFill>
                <a:latin typeface="Comic Sans MS" panose="030F0702030302020204" pitchFamily="66" charset="0"/>
              </a:rPr>
              <a:t>Playing video games</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grpSp>
        <p:nvGrpSpPr>
          <p:cNvPr id="23" name="Group 22">
            <a:extLst>
              <a:ext uri="{FF2B5EF4-FFF2-40B4-BE49-F238E27FC236}">
                <a16:creationId xmlns:a16="http://schemas.microsoft.com/office/drawing/2014/main" id="{0520A4D7-D274-4C61-836D-FF1FAC6A4A5F}"/>
              </a:ext>
            </a:extLst>
          </p:cNvPr>
          <p:cNvGrpSpPr/>
          <p:nvPr/>
        </p:nvGrpSpPr>
        <p:grpSpPr>
          <a:xfrm>
            <a:off x="2912966" y="1848012"/>
            <a:ext cx="5786474" cy="2874587"/>
            <a:chOff x="5891595" y="203317"/>
            <a:chExt cx="4925690" cy="945229"/>
          </a:xfrm>
        </p:grpSpPr>
        <p:sp>
          <p:nvSpPr>
            <p:cNvPr id="24" name="Speech Bubble: Rectangle with Corners Rounded 23">
              <a:extLst>
                <a:ext uri="{FF2B5EF4-FFF2-40B4-BE49-F238E27FC236}">
                  <a16:creationId xmlns:a16="http://schemas.microsoft.com/office/drawing/2014/main" id="{6DDA0469-81FD-494B-A80A-0667C512BBD0}"/>
                </a:ext>
              </a:extLst>
            </p:cNvPr>
            <p:cNvSpPr/>
            <p:nvPr/>
          </p:nvSpPr>
          <p:spPr>
            <a:xfrm>
              <a:off x="5899344" y="203317"/>
              <a:ext cx="4882839" cy="945229"/>
            </a:xfrm>
            <a:prstGeom prst="wedgeRoundRectCallout">
              <a:avLst>
                <a:gd name="adj1" fmla="val -69031"/>
                <a:gd name="adj2" fmla="val -66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B88894F-D6E0-4D28-8151-EEBF454F23D1}"/>
                </a:ext>
              </a:extLst>
            </p:cNvPr>
            <p:cNvSpPr txBox="1"/>
            <p:nvPr/>
          </p:nvSpPr>
          <p:spPr>
            <a:xfrm>
              <a:off x="5891595" y="239103"/>
              <a:ext cx="4925690" cy="239570"/>
            </a:xfrm>
            <a:prstGeom prst="rect">
              <a:avLst/>
            </a:prstGeom>
            <a:noFill/>
          </p:spPr>
          <p:txBody>
            <a:bodyPr wrap="square" rtlCol="0">
              <a:spAutoFit/>
            </a:bodyPr>
            <a:lstStyle/>
            <a:p>
              <a:pPr algn="ctr">
                <a:lnSpc>
                  <a:spcPts val="3200"/>
                </a:lnSpc>
              </a:pPr>
              <a:r>
                <a:rPr lang="en-US" sz="3200" dirty="0">
                  <a:solidFill>
                    <a:srgbClr val="FF0000"/>
                  </a:solidFill>
                  <a:latin typeface="Comic Sans MS" panose="030F0702030302020204" pitchFamily="66" charset="0"/>
                </a:rPr>
                <a:t>So that could be things like:</a:t>
              </a:r>
            </a:p>
          </p:txBody>
        </p:sp>
      </p:gr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32" name="Group 31">
            <a:extLst>
              <a:ext uri="{FF2B5EF4-FFF2-40B4-BE49-F238E27FC236}">
                <a16:creationId xmlns:a16="http://schemas.microsoft.com/office/drawing/2014/main" id="{8795C3B0-A1EA-488B-B4D2-6D3936D66E2F}"/>
              </a:ext>
            </a:extLst>
          </p:cNvPr>
          <p:cNvGrpSpPr/>
          <p:nvPr/>
        </p:nvGrpSpPr>
        <p:grpSpPr>
          <a:xfrm>
            <a:off x="1905000" y="4738027"/>
            <a:ext cx="7146533" cy="1985197"/>
            <a:chOff x="3686626" y="159657"/>
            <a:chExt cx="13166646" cy="2633434"/>
          </a:xfrm>
        </p:grpSpPr>
        <p:sp>
          <p:nvSpPr>
            <p:cNvPr id="33" name="Speech Bubble: Oval 32">
              <a:extLst>
                <a:ext uri="{FF2B5EF4-FFF2-40B4-BE49-F238E27FC236}">
                  <a16:creationId xmlns:a16="http://schemas.microsoft.com/office/drawing/2014/main" id="{31015413-7426-4EC0-BC6F-0790188BED29}"/>
                </a:ext>
              </a:extLst>
            </p:cNvPr>
            <p:cNvSpPr/>
            <p:nvPr/>
          </p:nvSpPr>
          <p:spPr>
            <a:xfrm>
              <a:off x="3686626" y="159657"/>
              <a:ext cx="13166646" cy="2633434"/>
            </a:xfrm>
            <a:prstGeom prst="wedgeEllipseCallout">
              <a:avLst>
                <a:gd name="adj1" fmla="val 59029"/>
                <a:gd name="adj2" fmla="val -1365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1A4BBAA-2FF6-440C-B901-8545AAE3FCF5}"/>
                </a:ext>
              </a:extLst>
            </p:cNvPr>
            <p:cNvSpPr txBox="1"/>
            <p:nvPr/>
          </p:nvSpPr>
          <p:spPr>
            <a:xfrm>
              <a:off x="3943069" y="309219"/>
              <a:ext cx="12884835" cy="1428968"/>
            </a:xfrm>
            <a:prstGeom prst="rect">
              <a:avLst/>
            </a:prstGeom>
            <a:noFill/>
          </p:spPr>
          <p:txBody>
            <a:bodyPr wrap="square" rtlCol="0">
              <a:spAutoFit/>
            </a:bodyPr>
            <a:lstStyle/>
            <a:p>
              <a:r>
                <a:rPr lang="en-GB" sz="3200" dirty="0">
                  <a:latin typeface="Comic Sans MS" panose="030F0702030302020204" pitchFamily="66" charset="0"/>
                </a:rPr>
                <a:t>            None of these things </a:t>
              </a:r>
            </a:p>
            <a:p>
              <a:r>
                <a:rPr lang="en-GB" sz="3200" dirty="0">
                  <a:latin typeface="Comic Sans MS" panose="030F0702030302020204" pitchFamily="66" charset="0"/>
                </a:rPr>
                <a:t>    are wrong, </a:t>
              </a:r>
            </a:p>
          </p:txBody>
        </p:sp>
      </p:grpSp>
      <p:grpSp>
        <p:nvGrpSpPr>
          <p:cNvPr id="25" name="Group 24">
            <a:extLst>
              <a:ext uri="{FF2B5EF4-FFF2-40B4-BE49-F238E27FC236}">
                <a16:creationId xmlns:a16="http://schemas.microsoft.com/office/drawing/2014/main" id="{28E6253D-1974-4E76-A613-20EA72F9BF53}"/>
              </a:ext>
            </a:extLst>
          </p:cNvPr>
          <p:cNvGrpSpPr/>
          <p:nvPr/>
        </p:nvGrpSpPr>
        <p:grpSpPr>
          <a:xfrm>
            <a:off x="457201" y="134776"/>
            <a:ext cx="11734800" cy="1615218"/>
            <a:chOff x="3686626" y="159657"/>
            <a:chExt cx="13166646" cy="2633434"/>
          </a:xfrm>
        </p:grpSpPr>
        <p:sp>
          <p:nvSpPr>
            <p:cNvPr id="26" name="Speech Bubble: Oval 25">
              <a:extLst>
                <a:ext uri="{FF2B5EF4-FFF2-40B4-BE49-F238E27FC236}">
                  <a16:creationId xmlns:a16="http://schemas.microsoft.com/office/drawing/2014/main" id="{5C259551-1CA4-42E3-903A-FCD56F8D83E6}"/>
                </a:ext>
              </a:extLst>
            </p:cNvPr>
            <p:cNvSpPr/>
            <p:nvPr/>
          </p:nvSpPr>
          <p:spPr>
            <a:xfrm>
              <a:off x="3686626" y="159657"/>
              <a:ext cx="13166646" cy="2633434"/>
            </a:xfrm>
            <a:prstGeom prst="wedgeEllipseCallout">
              <a:avLst>
                <a:gd name="adj1" fmla="val 28998"/>
                <a:gd name="adj2" fmla="val 1301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8BEC538-9A0E-47E3-992A-0D540D8CDEF3}"/>
                </a:ext>
              </a:extLst>
            </p:cNvPr>
            <p:cNvSpPr txBox="1"/>
            <p:nvPr/>
          </p:nvSpPr>
          <p:spPr>
            <a:xfrm>
              <a:off x="3827532" y="382459"/>
              <a:ext cx="12884833" cy="953411"/>
            </a:xfrm>
            <a:prstGeom prst="rect">
              <a:avLst/>
            </a:prstGeom>
            <a:noFill/>
          </p:spPr>
          <p:txBody>
            <a:bodyPr wrap="square" rtlCol="0">
              <a:spAutoFit/>
            </a:bodyPr>
            <a:lstStyle/>
            <a:p>
              <a:pPr algn="ctr"/>
              <a:r>
                <a:rPr lang="en-GB" sz="3200" dirty="0">
                  <a:latin typeface="Comic Sans MS" panose="030F0702030302020204" pitchFamily="66" charset="0"/>
                </a:rPr>
                <a:t>Some people still make idol statues to worship.</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63525"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670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750"/>
                                        <p:tgtEl>
                                          <p:spTgt spid="25"/>
                                        </p:tgtEl>
                                      </p:cBhvr>
                                    </p:animEffect>
                                  </p:childTnLst>
                                </p:cTn>
                              </p:par>
                            </p:childTnLst>
                          </p:cTn>
                        </p:par>
                        <p:par>
                          <p:cTn id="8" fill="hold">
                            <p:stCondLst>
                              <p:cond delay="2000"/>
                            </p:stCondLst>
                            <p:childTnLst>
                              <p:par>
                                <p:cTn id="9" presetID="22" presetClass="entr" presetSubtype="2" fill="hold" grpId="0" nodeType="afterEffect">
                                  <p:stCondLst>
                                    <p:cond delay="200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1750"/>
                                        <p:tgtEl>
                                          <p:spTgt spid="38"/>
                                        </p:tgtEl>
                                      </p:cBhvr>
                                    </p:animEffect>
                                  </p:childTnLst>
                                </p:cTn>
                              </p:par>
                            </p:childTnLst>
                          </p:cTn>
                        </p:par>
                        <p:par>
                          <p:cTn id="12" fill="hold">
                            <p:stCondLst>
                              <p:cond delay="5750"/>
                            </p:stCondLst>
                            <p:childTnLst>
                              <p:par>
                                <p:cTn id="13" presetID="22" presetClass="entr" presetSubtype="8" fill="hold" nodeType="afterEffect">
                                  <p:stCondLst>
                                    <p:cond delay="300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750"/>
                                        <p:tgtEl>
                                          <p:spTgt spid="23"/>
                                        </p:tgtEl>
                                      </p:cBhvr>
                                    </p:animEffect>
                                  </p:childTnLst>
                                </p:cTn>
                              </p:par>
                            </p:childTnLst>
                          </p:cTn>
                        </p:par>
                        <p:par>
                          <p:cTn id="16" fill="hold">
                            <p:stCondLst>
                              <p:cond delay="10500"/>
                            </p:stCondLst>
                            <p:childTnLst>
                              <p:par>
                                <p:cTn id="17" presetID="53" presetClass="entr" presetSubtype="16" fill="hold" grpId="0" nodeType="afterEffect">
                                  <p:stCondLst>
                                    <p:cond delay="10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750" fill="hold"/>
                                        <p:tgtEl>
                                          <p:spTgt spid="30"/>
                                        </p:tgtEl>
                                        <p:attrNameLst>
                                          <p:attrName>ppt_w</p:attrName>
                                        </p:attrNameLst>
                                      </p:cBhvr>
                                      <p:tavLst>
                                        <p:tav tm="0">
                                          <p:val>
                                            <p:fltVal val="0"/>
                                          </p:val>
                                        </p:tav>
                                        <p:tav tm="100000">
                                          <p:val>
                                            <p:strVal val="#ppt_w"/>
                                          </p:val>
                                        </p:tav>
                                      </p:tavLst>
                                    </p:anim>
                                    <p:anim calcmode="lin" valueType="num">
                                      <p:cBhvr>
                                        <p:cTn id="20" dur="750" fill="hold"/>
                                        <p:tgtEl>
                                          <p:spTgt spid="30"/>
                                        </p:tgtEl>
                                        <p:attrNameLst>
                                          <p:attrName>ppt_h</p:attrName>
                                        </p:attrNameLst>
                                      </p:cBhvr>
                                      <p:tavLst>
                                        <p:tav tm="0">
                                          <p:val>
                                            <p:fltVal val="0"/>
                                          </p:val>
                                        </p:tav>
                                        <p:tav tm="100000">
                                          <p:val>
                                            <p:strVal val="#ppt_h"/>
                                          </p:val>
                                        </p:tav>
                                      </p:tavLst>
                                    </p:anim>
                                    <p:animEffect transition="in" filter="fade">
                                      <p:cBhvr>
                                        <p:cTn id="21" dur="750"/>
                                        <p:tgtEl>
                                          <p:spTgt spid="30"/>
                                        </p:tgtEl>
                                      </p:cBhvr>
                                    </p:animEffect>
                                  </p:childTnLst>
                                </p:cTn>
                              </p:par>
                            </p:childTnLst>
                          </p:cTn>
                        </p:par>
                        <p:par>
                          <p:cTn id="22" fill="hold">
                            <p:stCondLst>
                              <p:cond delay="12250"/>
                            </p:stCondLst>
                            <p:childTnLst>
                              <p:par>
                                <p:cTn id="23" presetID="53" presetClass="entr" presetSubtype="16" fill="hold" grpId="0" nodeType="afterEffect">
                                  <p:stCondLst>
                                    <p:cond delay="10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fltVal val="0"/>
                                          </p:val>
                                        </p:tav>
                                        <p:tav tm="100000">
                                          <p:val>
                                            <p:strVal val="#ppt_w"/>
                                          </p:val>
                                        </p:tav>
                                      </p:tavLst>
                                    </p:anim>
                                    <p:anim calcmode="lin" valueType="num">
                                      <p:cBhvr>
                                        <p:cTn id="26" dur="750" fill="hold"/>
                                        <p:tgtEl>
                                          <p:spTgt spid="22"/>
                                        </p:tgtEl>
                                        <p:attrNameLst>
                                          <p:attrName>ppt_h</p:attrName>
                                        </p:attrNameLst>
                                      </p:cBhvr>
                                      <p:tavLst>
                                        <p:tav tm="0">
                                          <p:val>
                                            <p:fltVal val="0"/>
                                          </p:val>
                                        </p:tav>
                                        <p:tav tm="100000">
                                          <p:val>
                                            <p:strVal val="#ppt_h"/>
                                          </p:val>
                                        </p:tav>
                                      </p:tavLst>
                                    </p:anim>
                                    <p:animEffect transition="in" filter="fade">
                                      <p:cBhvr>
                                        <p:cTn id="27" dur="750"/>
                                        <p:tgtEl>
                                          <p:spTgt spid="22"/>
                                        </p:tgtEl>
                                      </p:cBhvr>
                                    </p:animEffect>
                                  </p:childTnLst>
                                </p:cTn>
                              </p:par>
                            </p:childTnLst>
                          </p:cTn>
                        </p:par>
                        <p:par>
                          <p:cTn id="28" fill="hold">
                            <p:stCondLst>
                              <p:cond delay="14000"/>
                            </p:stCondLst>
                            <p:childTnLst>
                              <p:par>
                                <p:cTn id="29" presetID="53" presetClass="entr" presetSubtype="16" fill="hold" grpId="0" nodeType="after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childTnLst>
                          </p:cTn>
                        </p:par>
                        <p:par>
                          <p:cTn id="34" fill="hold">
                            <p:stCondLst>
                              <p:cond delay="15750"/>
                            </p:stCondLst>
                            <p:childTnLst>
                              <p:par>
                                <p:cTn id="35" presetID="53" presetClass="entr" presetSubtype="16" fill="hold" grpId="0" nodeType="afterEffect">
                                  <p:stCondLst>
                                    <p:cond delay="10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750" fill="hold"/>
                                        <p:tgtEl>
                                          <p:spTgt spid="31"/>
                                        </p:tgtEl>
                                        <p:attrNameLst>
                                          <p:attrName>ppt_w</p:attrName>
                                        </p:attrNameLst>
                                      </p:cBhvr>
                                      <p:tavLst>
                                        <p:tav tm="0">
                                          <p:val>
                                            <p:fltVal val="0"/>
                                          </p:val>
                                        </p:tav>
                                        <p:tav tm="100000">
                                          <p:val>
                                            <p:strVal val="#ppt_w"/>
                                          </p:val>
                                        </p:tav>
                                      </p:tavLst>
                                    </p:anim>
                                    <p:anim calcmode="lin" valueType="num">
                                      <p:cBhvr>
                                        <p:cTn id="38" dur="750" fill="hold"/>
                                        <p:tgtEl>
                                          <p:spTgt spid="31"/>
                                        </p:tgtEl>
                                        <p:attrNameLst>
                                          <p:attrName>ppt_h</p:attrName>
                                        </p:attrNameLst>
                                      </p:cBhvr>
                                      <p:tavLst>
                                        <p:tav tm="0">
                                          <p:val>
                                            <p:fltVal val="0"/>
                                          </p:val>
                                        </p:tav>
                                        <p:tav tm="100000">
                                          <p:val>
                                            <p:strVal val="#ppt_h"/>
                                          </p:val>
                                        </p:tav>
                                      </p:tavLst>
                                    </p:anim>
                                    <p:animEffect transition="in" filter="fade">
                                      <p:cBhvr>
                                        <p:cTn id="39" dur="750"/>
                                        <p:tgtEl>
                                          <p:spTgt spid="31"/>
                                        </p:tgtEl>
                                      </p:cBhvr>
                                    </p:animEffect>
                                  </p:childTnLst>
                                </p:cTn>
                              </p:par>
                            </p:childTnLst>
                          </p:cTn>
                        </p:par>
                        <p:par>
                          <p:cTn id="40" fill="hold">
                            <p:stCondLst>
                              <p:cond delay="17500"/>
                            </p:stCondLst>
                            <p:childTnLst>
                              <p:par>
                                <p:cTn id="41" presetID="53" presetClass="entr" presetSubtype="16" fill="hold" grpId="0" nodeType="afterEffect">
                                  <p:stCondLst>
                                    <p:cond delay="10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750" fill="hold"/>
                                        <p:tgtEl>
                                          <p:spTgt spid="36"/>
                                        </p:tgtEl>
                                        <p:attrNameLst>
                                          <p:attrName>ppt_w</p:attrName>
                                        </p:attrNameLst>
                                      </p:cBhvr>
                                      <p:tavLst>
                                        <p:tav tm="0">
                                          <p:val>
                                            <p:fltVal val="0"/>
                                          </p:val>
                                        </p:tav>
                                        <p:tav tm="100000">
                                          <p:val>
                                            <p:strVal val="#ppt_w"/>
                                          </p:val>
                                        </p:tav>
                                      </p:tavLst>
                                    </p:anim>
                                    <p:anim calcmode="lin" valueType="num">
                                      <p:cBhvr>
                                        <p:cTn id="44" dur="750" fill="hold"/>
                                        <p:tgtEl>
                                          <p:spTgt spid="36"/>
                                        </p:tgtEl>
                                        <p:attrNameLst>
                                          <p:attrName>ppt_h</p:attrName>
                                        </p:attrNameLst>
                                      </p:cBhvr>
                                      <p:tavLst>
                                        <p:tav tm="0">
                                          <p:val>
                                            <p:fltVal val="0"/>
                                          </p:val>
                                        </p:tav>
                                        <p:tav tm="100000">
                                          <p:val>
                                            <p:strVal val="#ppt_h"/>
                                          </p:val>
                                        </p:tav>
                                      </p:tavLst>
                                    </p:anim>
                                    <p:animEffect transition="in" filter="fade">
                                      <p:cBhvr>
                                        <p:cTn id="45" dur="750"/>
                                        <p:tgtEl>
                                          <p:spTgt spid="36"/>
                                        </p:tgtEl>
                                      </p:cBhvr>
                                    </p:animEffect>
                                  </p:childTnLst>
                                </p:cTn>
                              </p:par>
                            </p:childTnLst>
                          </p:cTn>
                        </p:par>
                        <p:par>
                          <p:cTn id="46" fill="hold">
                            <p:stCondLst>
                              <p:cond delay="19250"/>
                            </p:stCondLst>
                            <p:childTnLst>
                              <p:par>
                                <p:cTn id="47" presetID="22" presetClass="entr" presetSubtype="2" fill="hold" nodeType="afterEffect">
                                  <p:stCondLst>
                                    <p:cond delay="200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1750"/>
                                        <p:tgtEl>
                                          <p:spTgt spid="32"/>
                                        </p:tgtEl>
                                      </p:cBhvr>
                                    </p:animEffect>
                                  </p:childTnLst>
                                </p:cTn>
                              </p:par>
                            </p:childTnLst>
                          </p:cTn>
                        </p:par>
                        <p:par>
                          <p:cTn id="50" fill="hold">
                            <p:stCondLst>
                              <p:cond delay="23000"/>
                            </p:stCondLst>
                            <p:childTnLst>
                              <p:par>
                                <p:cTn id="51" presetID="22" presetClass="entr" presetSubtype="1" fill="hold" grpId="0" nodeType="afterEffect">
                                  <p:stCondLst>
                                    <p:cond delay="1500"/>
                                  </p:stCondLst>
                                  <p:childTnLst>
                                    <p:set>
                                      <p:cBhvr>
                                        <p:cTn id="52" dur="1" fill="hold">
                                          <p:stCondLst>
                                            <p:cond delay="0"/>
                                          </p:stCondLst>
                                        </p:cTn>
                                        <p:tgtEl>
                                          <p:spTgt spid="37"/>
                                        </p:tgtEl>
                                        <p:attrNameLst>
                                          <p:attrName>style.visibility</p:attrName>
                                        </p:attrNameLst>
                                      </p:cBhvr>
                                      <p:to>
                                        <p:strVal val="visible"/>
                                      </p:to>
                                    </p:set>
                                    <p:animEffect transition="in" filter="wipe(up)">
                                      <p:cBhvr>
                                        <p:cTn id="53" dur="1750"/>
                                        <p:tgtEl>
                                          <p:spTgt spid="37"/>
                                        </p:tgtEl>
                                      </p:cBhvr>
                                    </p:animEffect>
                                  </p:childTnLst>
                                </p:cTn>
                              </p:par>
                            </p:childTnLst>
                          </p:cTn>
                        </p:par>
                        <p:par>
                          <p:cTn id="54" fill="hold">
                            <p:stCondLst>
                              <p:cond delay="26250"/>
                            </p:stCondLst>
                            <p:childTnLst>
                              <p:par>
                                <p:cTn id="55" presetID="63" presetClass="path" presetSubtype="0" accel="50000" decel="50000" fill="hold" grpId="0" nodeType="afterEffect">
                                  <p:stCondLst>
                                    <p:cond delay="1000"/>
                                  </p:stCondLst>
                                  <p:childTnLst>
                                    <p:animMotion origin="layout" path="M 4.79167E-6 -4.07407E-6 L 0.9983 0.00024 " pathEditMode="relative" rAng="0" ptsTypes="AA">
                                      <p:cBhvr>
                                        <p:cTn id="5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p:bldP spid="36" grpId="0"/>
      <p:bldP spid="31" grpId="0"/>
      <p:bldP spid="28" grpId="0"/>
      <p:bldP spid="22" grpId="0"/>
      <p:bldP spid="30"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FB21636-0E16-4CBE-9EEC-8DB6EE8ACD71}"/>
              </a:ext>
            </a:extLst>
          </p:cNvPr>
          <p:cNvSpPr txBox="1"/>
          <p:nvPr/>
        </p:nvSpPr>
        <p:spPr>
          <a:xfrm>
            <a:off x="1971213" y="5411492"/>
            <a:ext cx="8039100" cy="1077218"/>
          </a:xfrm>
          <a:prstGeom prst="rect">
            <a:avLst/>
          </a:prstGeom>
          <a:noFill/>
        </p:spPr>
        <p:txBody>
          <a:bodyPr wrap="square">
            <a:spAutoFit/>
          </a:bodyPr>
          <a:lstStyle/>
          <a:p>
            <a:pPr algn="ctr"/>
            <a:r>
              <a:rPr lang="en-GB" sz="3200" dirty="0">
                <a:latin typeface="Comic Sans MS" panose="030F0702030302020204" pitchFamily="66" charset="0"/>
              </a:rPr>
              <a:t>Help us to put you first </a:t>
            </a:r>
          </a:p>
          <a:p>
            <a:pPr algn="ctr"/>
            <a:r>
              <a:rPr lang="en-GB" sz="3200" dirty="0">
                <a:latin typeface="Comic Sans MS" panose="030F0702030302020204" pitchFamily="66" charset="0"/>
              </a:rPr>
              <a:t>in our lives.</a:t>
            </a:r>
          </a:p>
        </p:txBody>
      </p:sp>
      <p:sp>
        <p:nvSpPr>
          <p:cNvPr id="30" name="TextBox 29">
            <a:extLst>
              <a:ext uri="{FF2B5EF4-FFF2-40B4-BE49-F238E27FC236}">
                <a16:creationId xmlns:a16="http://schemas.microsoft.com/office/drawing/2014/main" id="{BEA2A129-04E0-48ED-8139-3AC21AAF4C73}"/>
              </a:ext>
            </a:extLst>
          </p:cNvPr>
          <p:cNvSpPr txBox="1"/>
          <p:nvPr/>
        </p:nvSpPr>
        <p:spPr>
          <a:xfrm>
            <a:off x="779952" y="796323"/>
            <a:ext cx="10605908" cy="483915"/>
          </a:xfrm>
          <a:prstGeom prst="rect">
            <a:avLst/>
          </a:prstGeom>
          <a:noFill/>
        </p:spPr>
        <p:txBody>
          <a:bodyPr wrap="square">
            <a:spAutoFit/>
          </a:bodyPr>
          <a:lstStyle/>
          <a:p>
            <a:pPr algn="ctr">
              <a:lnSpc>
                <a:spcPts val="3000"/>
              </a:lnSpc>
            </a:pPr>
            <a:r>
              <a:rPr lang="en-US" sz="3200" dirty="0">
                <a:solidFill>
                  <a:srgbClr val="FF0000"/>
                </a:solidFill>
                <a:latin typeface="Comic Sans MS" panose="030F0702030302020204" pitchFamily="66" charset="0"/>
              </a:rPr>
              <a:t>I think I have lots of things that are important to me.</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5" name="Group 24">
            <a:extLst>
              <a:ext uri="{FF2B5EF4-FFF2-40B4-BE49-F238E27FC236}">
                <a16:creationId xmlns:a16="http://schemas.microsoft.com/office/drawing/2014/main" id="{28E6253D-1974-4E76-A613-20EA72F9BF53}"/>
              </a:ext>
            </a:extLst>
          </p:cNvPr>
          <p:cNvGrpSpPr/>
          <p:nvPr/>
        </p:nvGrpSpPr>
        <p:grpSpPr>
          <a:xfrm>
            <a:off x="2728876" y="2767799"/>
            <a:ext cx="6274613" cy="1383546"/>
            <a:chOff x="3686626" y="159657"/>
            <a:chExt cx="13166646" cy="2633434"/>
          </a:xfrm>
        </p:grpSpPr>
        <p:sp>
          <p:nvSpPr>
            <p:cNvPr id="26" name="Speech Bubble: Oval 25">
              <a:extLst>
                <a:ext uri="{FF2B5EF4-FFF2-40B4-BE49-F238E27FC236}">
                  <a16:creationId xmlns:a16="http://schemas.microsoft.com/office/drawing/2014/main" id="{5C259551-1CA4-42E3-903A-FCD56F8D83E6}"/>
                </a:ext>
              </a:extLst>
            </p:cNvPr>
            <p:cNvSpPr/>
            <p:nvPr/>
          </p:nvSpPr>
          <p:spPr>
            <a:xfrm>
              <a:off x="3686626" y="159657"/>
              <a:ext cx="13166646" cy="2633434"/>
            </a:xfrm>
            <a:prstGeom prst="wedgeEllipseCallout">
              <a:avLst>
                <a:gd name="adj1" fmla="val 61535"/>
                <a:gd name="adj2" fmla="val -302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8BEC538-9A0E-47E3-992A-0D540D8CDEF3}"/>
                </a:ext>
              </a:extLst>
            </p:cNvPr>
            <p:cNvSpPr txBox="1"/>
            <p:nvPr/>
          </p:nvSpPr>
          <p:spPr>
            <a:xfrm>
              <a:off x="3968437" y="215782"/>
              <a:ext cx="12884835" cy="1005905"/>
            </a:xfrm>
            <a:prstGeom prst="rect">
              <a:avLst/>
            </a:prstGeom>
            <a:noFill/>
          </p:spPr>
          <p:txBody>
            <a:bodyPr wrap="square" rtlCol="0">
              <a:spAutoFit/>
            </a:bodyPr>
            <a:lstStyle/>
            <a:p>
              <a:pPr algn="ctr"/>
              <a:r>
                <a:rPr lang="en-GB" sz="3200" dirty="0">
                  <a:latin typeface="Comic Sans MS" panose="030F0702030302020204" pitchFamily="66" charset="0"/>
                </a:rPr>
                <a:t>Let’s do that now. </a:t>
              </a:r>
            </a:p>
            <a:p>
              <a:pPr algn="ctr"/>
              <a:r>
                <a:rPr lang="en-GB" sz="3200" dirty="0">
                  <a:latin typeface="Comic Sans MS" panose="030F0702030302020204" pitchFamily="66" charset="0"/>
                </a:rPr>
                <a:t>We can ask God to help us.</a:t>
              </a:r>
            </a:p>
          </p:txBody>
        </p:sp>
      </p:grpSp>
      <p:grpSp>
        <p:nvGrpSpPr>
          <p:cNvPr id="15" name="Group 14">
            <a:extLst>
              <a:ext uri="{FF2B5EF4-FFF2-40B4-BE49-F238E27FC236}">
                <a16:creationId xmlns:a16="http://schemas.microsoft.com/office/drawing/2014/main" id="{08992953-7AD5-4AF3-8BC8-B22D305D2E4E}"/>
              </a:ext>
            </a:extLst>
          </p:cNvPr>
          <p:cNvGrpSpPr/>
          <p:nvPr/>
        </p:nvGrpSpPr>
        <p:grpSpPr>
          <a:xfrm>
            <a:off x="1787106" y="1415586"/>
            <a:ext cx="7994446" cy="1465786"/>
            <a:chOff x="3686628" y="159657"/>
            <a:chExt cx="7460342" cy="3110889"/>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3110889"/>
            </a:xfrm>
            <a:prstGeom prst="wedgeEllipseCallout">
              <a:avLst>
                <a:gd name="adj1" fmla="val 49382"/>
                <a:gd name="adj2" fmla="val 614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858435" y="325172"/>
              <a:ext cx="7116727" cy="2286218"/>
            </a:xfrm>
            <a:prstGeom prst="rect">
              <a:avLst/>
            </a:prstGeom>
            <a:noFill/>
          </p:spPr>
          <p:txBody>
            <a:bodyPr wrap="square" rtlCol="0">
              <a:spAutoFit/>
            </a:bodyPr>
            <a:lstStyle/>
            <a:p>
              <a:pPr algn="ctr"/>
              <a:r>
                <a:rPr lang="en-GB" sz="3200" dirty="0">
                  <a:latin typeface="Comic Sans MS" panose="030F0702030302020204" pitchFamily="66" charset="0"/>
                </a:rPr>
                <a:t>You have to think if it is more important to you than following God.</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374981" y="264796"/>
            <a:ext cx="11397919" cy="1067338"/>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38493"/>
                <a:gd name="adj2" fmla="val 21746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78759"/>
              <a:ext cx="4925690" cy="428553"/>
            </a:xfrm>
            <a:prstGeom prst="rect">
              <a:avLst/>
            </a:prstGeom>
            <a:noFill/>
          </p:spPr>
          <p:txBody>
            <a:bodyPr wrap="square" rtlCol="0">
              <a:spAutoFit/>
            </a:bodyPr>
            <a:lstStyle/>
            <a:p>
              <a:pPr algn="ctr">
                <a:lnSpc>
                  <a:spcPts val="3000"/>
                </a:lnSpc>
              </a:pPr>
              <a:r>
                <a:rPr lang="en-US" sz="3200" dirty="0">
                  <a:solidFill>
                    <a:srgbClr val="FF0000"/>
                  </a:solidFill>
                  <a:latin typeface="Comic Sans MS" panose="030F0702030302020204" pitchFamily="66" charset="0"/>
                </a:rPr>
                <a:t>That’s quite hard.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97537"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31" name="Group 30">
            <a:extLst>
              <a:ext uri="{FF2B5EF4-FFF2-40B4-BE49-F238E27FC236}">
                <a16:creationId xmlns:a16="http://schemas.microsoft.com/office/drawing/2014/main" id="{B2F53744-13AA-4BBE-8163-0E66A2FB7527}"/>
              </a:ext>
            </a:extLst>
          </p:cNvPr>
          <p:cNvGrpSpPr/>
          <p:nvPr/>
        </p:nvGrpSpPr>
        <p:grpSpPr>
          <a:xfrm>
            <a:off x="2317803" y="3911820"/>
            <a:ext cx="7145321" cy="2557584"/>
            <a:chOff x="3686626" y="159657"/>
            <a:chExt cx="13228358" cy="2633434"/>
          </a:xfrm>
        </p:grpSpPr>
        <p:sp>
          <p:nvSpPr>
            <p:cNvPr id="32" name="Speech Bubble: Oval 31">
              <a:extLst>
                <a:ext uri="{FF2B5EF4-FFF2-40B4-BE49-F238E27FC236}">
                  <a16:creationId xmlns:a16="http://schemas.microsoft.com/office/drawing/2014/main" id="{7DC4D1A1-0E27-408E-A512-423FAB4812C4}"/>
                </a:ext>
              </a:extLst>
            </p:cNvPr>
            <p:cNvSpPr/>
            <p:nvPr/>
          </p:nvSpPr>
          <p:spPr>
            <a:xfrm>
              <a:off x="3686626" y="159657"/>
              <a:ext cx="13166646" cy="2633434"/>
            </a:xfrm>
            <a:prstGeom prst="wedgeEllipseCallout">
              <a:avLst>
                <a:gd name="adj1" fmla="val 54544"/>
                <a:gd name="adj2" fmla="val -840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2B212516-9306-4A56-BB01-BAC16FCEF834}"/>
                </a:ext>
              </a:extLst>
            </p:cNvPr>
            <p:cNvSpPr txBox="1"/>
            <p:nvPr/>
          </p:nvSpPr>
          <p:spPr>
            <a:xfrm>
              <a:off x="4030150" y="202543"/>
              <a:ext cx="12884834" cy="1616211"/>
            </a:xfrm>
            <a:prstGeom prst="rect">
              <a:avLst/>
            </a:prstGeom>
            <a:noFill/>
          </p:spPr>
          <p:txBody>
            <a:bodyPr wrap="square" rtlCol="0">
              <a:spAutoFit/>
            </a:bodyPr>
            <a:lstStyle/>
            <a:p>
              <a:pPr algn="ctr"/>
              <a:r>
                <a:rPr lang="en-GB" sz="3200" dirty="0">
                  <a:latin typeface="Comic Sans MS" panose="030F0702030302020204" pitchFamily="66" charset="0"/>
                </a:rPr>
                <a:t>Thank you God </a:t>
              </a:r>
            </a:p>
            <a:p>
              <a:pPr algn="ctr"/>
              <a:r>
                <a:rPr lang="en-GB" sz="3200" dirty="0">
                  <a:latin typeface="Comic Sans MS" panose="030F0702030302020204" pitchFamily="66" charset="0"/>
                </a:rPr>
                <a:t>that we are so important to you that Jesus died for us. </a:t>
              </a:r>
            </a:p>
          </p:txBody>
        </p:sp>
      </p:grpSp>
    </p:spTree>
    <p:extLst>
      <p:ext uri="{BB962C8B-B14F-4D97-AF65-F5344CB8AC3E}">
        <p14:creationId xmlns:p14="http://schemas.microsoft.com/office/powerpoint/2010/main" val="620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75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4750"/>
                            </p:stCondLst>
                            <p:childTnLst>
                              <p:par>
                                <p:cTn id="13" presetID="22" presetClass="entr" presetSubtype="2" fill="hold"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750"/>
                                        <p:tgtEl>
                                          <p:spTgt spid="15"/>
                                        </p:tgtEl>
                                      </p:cBhvr>
                                    </p:animEffect>
                                  </p:childTnLst>
                                </p:cTn>
                              </p:par>
                            </p:childTnLst>
                          </p:cTn>
                        </p:par>
                        <p:par>
                          <p:cTn id="16" fill="hold">
                            <p:stCondLst>
                              <p:cond delay="8500"/>
                            </p:stCondLst>
                            <p:childTnLst>
                              <p:par>
                                <p:cTn id="17" presetID="22" presetClass="entr" presetSubtype="2" fill="hold" nodeType="afterEffect">
                                  <p:stCondLst>
                                    <p:cond delay="200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1750"/>
                                        <p:tgtEl>
                                          <p:spTgt spid="25"/>
                                        </p:tgtEl>
                                      </p:cBhvr>
                                    </p:animEffect>
                                  </p:childTnLst>
                                </p:cTn>
                              </p:par>
                            </p:childTnLst>
                          </p:cTn>
                        </p:par>
                        <p:par>
                          <p:cTn id="20" fill="hold">
                            <p:stCondLst>
                              <p:cond delay="12250"/>
                            </p:stCondLst>
                            <p:childTnLst>
                              <p:par>
                                <p:cTn id="21" presetID="22" presetClass="entr" presetSubtype="2" fill="hold" nodeType="afterEffect">
                                  <p:stCondLst>
                                    <p:cond delay="400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1750"/>
                                        <p:tgtEl>
                                          <p:spTgt spid="31"/>
                                        </p:tgtEl>
                                      </p:cBhvr>
                                    </p:animEffect>
                                  </p:childTnLst>
                                </p:cTn>
                              </p:par>
                            </p:childTnLst>
                          </p:cTn>
                        </p:par>
                        <p:par>
                          <p:cTn id="24" fill="hold">
                            <p:stCondLst>
                              <p:cond delay="18000"/>
                            </p:stCondLst>
                            <p:childTnLst>
                              <p:par>
                                <p:cTn id="25" presetID="22" presetClass="entr" presetSubtype="1" fill="hold" grpId="0" nodeType="afterEffect">
                                  <p:stCondLst>
                                    <p:cond delay="200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1750"/>
                                        <p:tgtEl>
                                          <p:spTgt spid="34"/>
                                        </p:tgtEl>
                                      </p:cBhvr>
                                    </p:animEffect>
                                  </p:childTnLst>
                                </p:cTn>
                              </p:par>
                            </p:childTnLst>
                          </p:cTn>
                        </p:par>
                        <p:par>
                          <p:cTn id="28" fill="hold">
                            <p:stCondLst>
                              <p:cond delay="21750"/>
                            </p:stCondLst>
                            <p:childTnLst>
                              <p:par>
                                <p:cTn id="29" presetID="63" presetClass="path" presetSubtype="0" accel="50000" decel="50000" fill="hold" grpId="0" nodeType="afterEffect">
                                  <p:stCondLst>
                                    <p:cond delay="1000"/>
                                  </p:stCondLst>
                                  <p:childTnLst>
                                    <p:animMotion origin="layout" path="M 4.79167E-6 -4.07407E-6 L 0.9983 0.00024 " pathEditMode="relative" rAng="0" ptsTypes="AA">
                                      <p:cBhvr>
                                        <p:cTn id="30"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0"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5" name="Group 24">
            <a:extLst>
              <a:ext uri="{FF2B5EF4-FFF2-40B4-BE49-F238E27FC236}">
                <a16:creationId xmlns:a16="http://schemas.microsoft.com/office/drawing/2014/main" id="{28E6253D-1974-4E76-A613-20EA72F9BF53}"/>
              </a:ext>
            </a:extLst>
          </p:cNvPr>
          <p:cNvGrpSpPr/>
          <p:nvPr/>
        </p:nvGrpSpPr>
        <p:grpSpPr>
          <a:xfrm>
            <a:off x="2400300" y="2723956"/>
            <a:ext cx="6439482" cy="2945176"/>
            <a:chOff x="3686626" y="159657"/>
            <a:chExt cx="13166646" cy="2633434"/>
          </a:xfrm>
        </p:grpSpPr>
        <p:sp>
          <p:nvSpPr>
            <p:cNvPr id="26" name="Speech Bubble: Oval 25">
              <a:extLst>
                <a:ext uri="{FF2B5EF4-FFF2-40B4-BE49-F238E27FC236}">
                  <a16:creationId xmlns:a16="http://schemas.microsoft.com/office/drawing/2014/main" id="{5C259551-1CA4-42E3-903A-FCD56F8D83E6}"/>
                </a:ext>
              </a:extLst>
            </p:cNvPr>
            <p:cNvSpPr/>
            <p:nvPr/>
          </p:nvSpPr>
          <p:spPr>
            <a:xfrm>
              <a:off x="3686626" y="159657"/>
              <a:ext cx="13166646" cy="2633434"/>
            </a:xfrm>
            <a:prstGeom prst="wedgeEllipseCallout">
              <a:avLst>
                <a:gd name="adj1" fmla="val 63810"/>
                <a:gd name="adj2" fmla="val -378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8BEC538-9A0E-47E3-992A-0D540D8CDEF3}"/>
                </a:ext>
              </a:extLst>
            </p:cNvPr>
            <p:cNvSpPr txBox="1"/>
            <p:nvPr/>
          </p:nvSpPr>
          <p:spPr>
            <a:xfrm>
              <a:off x="4096806" y="246474"/>
              <a:ext cx="12528237" cy="2284151"/>
            </a:xfrm>
            <a:prstGeom prst="rect">
              <a:avLst/>
            </a:prstGeom>
            <a:noFill/>
          </p:spPr>
          <p:txBody>
            <a:bodyPr wrap="square" rtlCol="0">
              <a:spAutoFit/>
            </a:bodyPr>
            <a:lstStyle/>
            <a:p>
              <a:pPr algn="ctr"/>
              <a:r>
                <a:rPr lang="en-GB" sz="3200" dirty="0">
                  <a:latin typeface="Comic Sans MS" panose="030F0702030302020204" pitchFamily="66" charset="0"/>
                </a:rPr>
                <a:t>God is telling us in </a:t>
              </a:r>
            </a:p>
            <a:p>
              <a:pPr algn="ctr"/>
              <a:r>
                <a:rPr lang="en-GB" sz="3200" dirty="0">
                  <a:latin typeface="Comic Sans MS" panose="030F0702030302020204" pitchFamily="66" charset="0"/>
                </a:rPr>
                <a:t>these commandments that He is the one who has given us life and He should be respected and worshipped for that. </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1454989" y="206678"/>
            <a:ext cx="10127411" cy="1067338"/>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46791"/>
                <a:gd name="adj2" fmla="val 2228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78759"/>
              <a:ext cx="4925690" cy="769260"/>
            </a:xfrm>
            <a:prstGeom prst="rect">
              <a:avLst/>
            </a:prstGeom>
            <a:noFill/>
          </p:spPr>
          <p:txBody>
            <a:bodyPr wrap="square" rtlCol="0">
              <a:spAutoFit/>
            </a:bodyPr>
            <a:lstStyle/>
            <a:p>
              <a:pPr algn="ctr">
                <a:lnSpc>
                  <a:spcPts val="3000"/>
                </a:lnSpc>
              </a:pPr>
              <a:r>
                <a:rPr lang="en-US" sz="3200" dirty="0">
                  <a:solidFill>
                    <a:srgbClr val="FF0000"/>
                  </a:solidFill>
                  <a:latin typeface="Comic Sans MS" panose="030F0702030302020204" pitchFamily="66" charset="0"/>
                </a:rPr>
                <a:t>The first commandment is: </a:t>
              </a:r>
            </a:p>
            <a:p>
              <a:pPr algn="ctr">
                <a:lnSpc>
                  <a:spcPts val="3000"/>
                </a:lnSpc>
              </a:pPr>
              <a:r>
                <a:rPr lang="en-US" sz="3200" u="sng" dirty="0">
                  <a:solidFill>
                    <a:srgbClr val="FF0000"/>
                  </a:solidFill>
                  <a:latin typeface="Comic Sans MS" panose="030F0702030302020204" pitchFamily="66" charset="0"/>
                </a:rPr>
                <a:t>You must not have any other gods except me.</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3" name="Group 22">
            <a:extLst>
              <a:ext uri="{FF2B5EF4-FFF2-40B4-BE49-F238E27FC236}">
                <a16:creationId xmlns:a16="http://schemas.microsoft.com/office/drawing/2014/main" id="{837F8E89-B154-4745-A7BF-4CF7E8A49766}"/>
              </a:ext>
            </a:extLst>
          </p:cNvPr>
          <p:cNvGrpSpPr/>
          <p:nvPr/>
        </p:nvGrpSpPr>
        <p:grpSpPr>
          <a:xfrm>
            <a:off x="1462955" y="1348985"/>
            <a:ext cx="10127411" cy="1067338"/>
            <a:chOff x="5874044" y="203317"/>
            <a:chExt cx="4925690" cy="945229"/>
          </a:xfrm>
        </p:grpSpPr>
        <p:sp>
          <p:nvSpPr>
            <p:cNvPr id="24" name="Speech Bubble: Rectangle with Corners Rounded 23">
              <a:extLst>
                <a:ext uri="{FF2B5EF4-FFF2-40B4-BE49-F238E27FC236}">
                  <a16:creationId xmlns:a16="http://schemas.microsoft.com/office/drawing/2014/main" id="{43D06888-7509-4C8E-B522-C8C4AE035747}"/>
                </a:ext>
              </a:extLst>
            </p:cNvPr>
            <p:cNvSpPr/>
            <p:nvPr/>
          </p:nvSpPr>
          <p:spPr>
            <a:xfrm>
              <a:off x="5899344" y="203317"/>
              <a:ext cx="4882839" cy="945229"/>
            </a:xfrm>
            <a:prstGeom prst="wedgeRoundRectCallout">
              <a:avLst>
                <a:gd name="adj1" fmla="val -47360"/>
                <a:gd name="adj2" fmla="val 1139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21C9F51-B740-4449-86D4-B4B23BEF5CE1}"/>
                </a:ext>
              </a:extLst>
            </p:cNvPr>
            <p:cNvSpPr txBox="1"/>
            <p:nvPr/>
          </p:nvSpPr>
          <p:spPr>
            <a:xfrm>
              <a:off x="5874044" y="278759"/>
              <a:ext cx="4925690" cy="769260"/>
            </a:xfrm>
            <a:prstGeom prst="rect">
              <a:avLst/>
            </a:prstGeom>
            <a:noFill/>
          </p:spPr>
          <p:txBody>
            <a:bodyPr wrap="square" rtlCol="0">
              <a:spAutoFit/>
            </a:bodyPr>
            <a:lstStyle/>
            <a:p>
              <a:pPr algn="ctr">
                <a:lnSpc>
                  <a:spcPts val="3000"/>
                </a:lnSpc>
              </a:pPr>
              <a:r>
                <a:rPr lang="en-US" sz="3200" dirty="0">
                  <a:solidFill>
                    <a:srgbClr val="FF0000"/>
                  </a:solidFill>
                  <a:latin typeface="Comic Sans MS" panose="030F0702030302020204" pitchFamily="66" charset="0"/>
                </a:rPr>
                <a:t>The second commandment is: </a:t>
              </a:r>
            </a:p>
            <a:p>
              <a:pPr algn="ctr">
                <a:lnSpc>
                  <a:spcPts val="3000"/>
                </a:lnSpc>
              </a:pPr>
              <a:r>
                <a:rPr lang="en-US" sz="3200" u="sng" dirty="0">
                  <a:solidFill>
                    <a:srgbClr val="FF0000"/>
                  </a:solidFill>
                  <a:latin typeface="Comic Sans MS" panose="030F0702030302020204" pitchFamily="66" charset="0"/>
                </a:rPr>
                <a:t>You must not make for yourselves any idols.</a:t>
              </a:r>
            </a:p>
          </p:txBody>
        </p:sp>
      </p:grpSp>
    </p:spTree>
    <p:extLst>
      <p:ext uri="{BB962C8B-B14F-4D97-AF65-F5344CB8AC3E}">
        <p14:creationId xmlns:p14="http://schemas.microsoft.com/office/powerpoint/2010/main" val="38574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3250"/>
                            </p:stCondLst>
                            <p:childTnLst>
                              <p:par>
                                <p:cTn id="9" presetID="22" presetClass="entr" presetSubtype="2" fill="hold" nodeType="afterEffect">
                                  <p:stCondLst>
                                    <p:cond delay="300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1750"/>
                                        <p:tgtEl>
                                          <p:spTgt spid="25"/>
                                        </p:tgtEl>
                                      </p:cBhvr>
                                    </p:animEffect>
                                  </p:childTnLst>
                                </p:cTn>
                              </p:par>
                            </p:childTnLst>
                          </p:cTn>
                        </p:par>
                        <p:par>
                          <p:cTn id="12" fill="hold">
                            <p:stCondLst>
                              <p:cond delay="8000"/>
                            </p:stCondLst>
                            <p:childTnLst>
                              <p:par>
                                <p:cTn id="13" presetID="63" presetClass="path" presetSubtype="0" accel="50000" decel="50000" fill="hold" grpId="0" nodeType="afterEffect">
                                  <p:stCondLst>
                                    <p:cond delay="0"/>
                                  </p:stCondLst>
                                  <p:childTnLst>
                                    <p:animMotion origin="layout" path="M 4.79167E-6 -4.07407E-6 L 0.9983 0.00024 " pathEditMode="relative" rAng="0" ptsTypes="AA">
                                      <p:cBhvr>
                                        <p:cTn id="14" dur="2000" fill="hold"/>
                                        <p:tgtEl>
                                          <p:spTgt spid="20"/>
                                        </p:tgtEl>
                                        <p:attrNameLst>
                                          <p:attrName>ppt_x</p:attrName>
                                          <p:attrName>ppt_y</p:attrName>
                                        </p:attrNameLst>
                                      </p:cBhvr>
                                      <p:rCtr x="49909" y="0"/>
                                    </p:animMotion>
                                  </p:childTnLst>
                                </p:cTn>
                              </p:par>
                            </p:childTnLst>
                          </p:cTn>
                        </p:par>
                        <p:par>
                          <p:cTn id="15" fill="hold">
                            <p:stCondLst>
                              <p:cond delay="10000"/>
                            </p:stCondLst>
                            <p:childTnLst>
                              <p:par>
                                <p:cTn id="16" presetID="22" presetClass="entr" presetSubtype="4" fill="hold" nodeType="afterEffect">
                                  <p:stCondLst>
                                    <p:cond delay="150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3B323D7-CB21-41EF-B30D-9193AA9DD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353" y="2415781"/>
            <a:ext cx="1963374" cy="3184919"/>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C5E1B5D-713D-45DE-AA28-79073538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826" y="2382354"/>
            <a:ext cx="1909872"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31" name="Group 30">
            <a:extLst>
              <a:ext uri="{FF2B5EF4-FFF2-40B4-BE49-F238E27FC236}">
                <a16:creationId xmlns:a16="http://schemas.microsoft.com/office/drawing/2014/main" id="{CA6DAA3C-0D1F-4422-AAFC-DA6BF68FE848}"/>
              </a:ext>
            </a:extLst>
          </p:cNvPr>
          <p:cNvGrpSpPr/>
          <p:nvPr/>
        </p:nvGrpSpPr>
        <p:grpSpPr>
          <a:xfrm>
            <a:off x="3423531" y="4329753"/>
            <a:ext cx="4847308" cy="1778837"/>
            <a:chOff x="3686628" y="159658"/>
            <a:chExt cx="7460342" cy="2633432"/>
          </a:xfrm>
        </p:grpSpPr>
        <p:sp>
          <p:nvSpPr>
            <p:cNvPr id="32" name="Speech Bubble: Oval 31">
              <a:extLst>
                <a:ext uri="{FF2B5EF4-FFF2-40B4-BE49-F238E27FC236}">
                  <a16:creationId xmlns:a16="http://schemas.microsoft.com/office/drawing/2014/main" id="{5E89C5D0-D8FE-4C7B-B60C-A8CE616ACD11}"/>
                </a:ext>
              </a:extLst>
            </p:cNvPr>
            <p:cNvSpPr/>
            <p:nvPr/>
          </p:nvSpPr>
          <p:spPr>
            <a:xfrm>
              <a:off x="3686628" y="159658"/>
              <a:ext cx="7460342" cy="2633432"/>
            </a:xfrm>
            <a:prstGeom prst="wedgeEllipseCallout">
              <a:avLst>
                <a:gd name="adj1" fmla="val 78868"/>
                <a:gd name="adj2" fmla="val -1209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34BA09-2EB9-4549-9C74-1F36B1307399}"/>
                </a:ext>
              </a:extLst>
            </p:cNvPr>
            <p:cNvSpPr txBox="1"/>
            <p:nvPr/>
          </p:nvSpPr>
          <p:spPr>
            <a:xfrm>
              <a:off x="3724292" y="468399"/>
              <a:ext cx="7277621" cy="2323761"/>
            </a:xfrm>
            <a:prstGeom prst="rect">
              <a:avLst/>
            </a:prstGeom>
            <a:noFill/>
          </p:spPr>
          <p:txBody>
            <a:bodyPr wrap="square" rtlCol="0">
              <a:spAutoFit/>
            </a:bodyPr>
            <a:lstStyle/>
            <a:p>
              <a:pPr algn="ctr"/>
              <a:r>
                <a:rPr lang="en-GB" sz="3200" dirty="0">
                  <a:latin typeface="Comic Sans MS" panose="030F0702030302020204" pitchFamily="66" charset="0"/>
                </a:rPr>
                <a:t>Help us to love and trust you more everyday. </a:t>
              </a:r>
            </a:p>
          </p:txBody>
        </p:sp>
      </p:grpSp>
      <p:grpSp>
        <p:nvGrpSpPr>
          <p:cNvPr id="28" name="Group 27">
            <a:extLst>
              <a:ext uri="{FF2B5EF4-FFF2-40B4-BE49-F238E27FC236}">
                <a16:creationId xmlns:a16="http://schemas.microsoft.com/office/drawing/2014/main" id="{E4675CAA-0E9A-48F9-A87E-FAB9E20BCB27}"/>
              </a:ext>
            </a:extLst>
          </p:cNvPr>
          <p:cNvGrpSpPr/>
          <p:nvPr/>
        </p:nvGrpSpPr>
        <p:grpSpPr>
          <a:xfrm>
            <a:off x="2813026" y="1367846"/>
            <a:ext cx="5757152" cy="3025760"/>
            <a:chOff x="3753087" y="59268"/>
            <a:chExt cx="7460342" cy="2781813"/>
          </a:xfrm>
        </p:grpSpPr>
        <p:sp>
          <p:nvSpPr>
            <p:cNvPr id="29" name="Speech Bubble: Oval 28">
              <a:extLst>
                <a:ext uri="{FF2B5EF4-FFF2-40B4-BE49-F238E27FC236}">
                  <a16:creationId xmlns:a16="http://schemas.microsoft.com/office/drawing/2014/main" id="{AD75557D-8391-44BD-8975-1489FEF57EE1}"/>
                </a:ext>
              </a:extLst>
            </p:cNvPr>
            <p:cNvSpPr/>
            <p:nvPr/>
          </p:nvSpPr>
          <p:spPr>
            <a:xfrm>
              <a:off x="3753087" y="59268"/>
              <a:ext cx="7460342" cy="2633433"/>
            </a:xfrm>
            <a:prstGeom prst="wedgeEllipseCallout">
              <a:avLst>
                <a:gd name="adj1" fmla="val 69974"/>
                <a:gd name="adj2" fmla="val 98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04F2DC9-FF9F-4019-B964-71253B1BBE98}"/>
                </a:ext>
              </a:extLst>
            </p:cNvPr>
            <p:cNvSpPr txBox="1"/>
            <p:nvPr/>
          </p:nvSpPr>
          <p:spPr>
            <a:xfrm>
              <a:off x="4281610" y="403851"/>
              <a:ext cx="6654882" cy="2437230"/>
            </a:xfrm>
            <a:prstGeom prst="rect">
              <a:avLst/>
            </a:prstGeom>
            <a:noFill/>
          </p:spPr>
          <p:txBody>
            <a:bodyPr wrap="square" rtlCol="0">
              <a:spAutoFit/>
            </a:bodyPr>
            <a:lstStyle/>
            <a:p>
              <a:pPr algn="ctr"/>
              <a:r>
                <a:rPr lang="en-GB" sz="3200" dirty="0">
                  <a:latin typeface="Comic Sans MS" panose="030F0702030302020204" pitchFamily="66" charset="0"/>
                </a:rPr>
                <a:t>Help us to trust in your love and forgiveness that we have because Jesus died on the cross for us.</a:t>
              </a:r>
            </a:p>
          </p:txBody>
        </p:sp>
      </p:grpSp>
      <p:sp>
        <p:nvSpPr>
          <p:cNvPr id="19" name="Rectangle 18">
            <a:hlinkClick r:id="rId6" action="ppaction://hlinksldjump"/>
            <a:extLst>
              <a:ext uri="{FF2B5EF4-FFF2-40B4-BE49-F238E27FC236}">
                <a16:creationId xmlns:a16="http://schemas.microsoft.com/office/drawing/2014/main" id="{779D7879-F790-4297-9DD2-F63B5080E929}"/>
              </a:ext>
            </a:extLst>
          </p:cNvPr>
          <p:cNvSpPr/>
          <p:nvPr/>
        </p:nvSpPr>
        <p:spPr>
          <a:xfrm>
            <a:off x="-184443" y="6534991"/>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F391F67-4510-4D35-9FC1-C68DB9FBAC66}"/>
              </a:ext>
            </a:extLst>
          </p:cNvPr>
          <p:cNvGrpSpPr/>
          <p:nvPr/>
        </p:nvGrpSpPr>
        <p:grpSpPr>
          <a:xfrm>
            <a:off x="346993" y="81337"/>
            <a:ext cx="10930607" cy="1199939"/>
            <a:chOff x="3686628" y="156311"/>
            <a:chExt cx="7812004" cy="2636779"/>
          </a:xfrm>
        </p:grpSpPr>
        <p:sp>
          <p:nvSpPr>
            <p:cNvPr id="26" name="Speech Bubble: Oval 25">
              <a:extLst>
                <a:ext uri="{FF2B5EF4-FFF2-40B4-BE49-F238E27FC236}">
                  <a16:creationId xmlns:a16="http://schemas.microsoft.com/office/drawing/2014/main" id="{E46E9B0D-258B-4F56-B5E9-9115C0F86461}"/>
                </a:ext>
              </a:extLst>
            </p:cNvPr>
            <p:cNvSpPr/>
            <p:nvPr/>
          </p:nvSpPr>
          <p:spPr>
            <a:xfrm>
              <a:off x="3686628" y="159657"/>
              <a:ext cx="7812004" cy="2633433"/>
            </a:xfrm>
            <a:prstGeom prst="wedgeEllipseCallout">
              <a:avLst>
                <a:gd name="adj1" fmla="val 35327"/>
                <a:gd name="adj2" fmla="val 199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E1AFF84-9380-46A9-A902-1B39C711627D}"/>
                </a:ext>
              </a:extLst>
            </p:cNvPr>
            <p:cNvSpPr txBox="1"/>
            <p:nvPr/>
          </p:nvSpPr>
          <p:spPr>
            <a:xfrm>
              <a:off x="3686628" y="156311"/>
              <a:ext cx="7812004" cy="1698413"/>
            </a:xfrm>
            <a:prstGeom prst="rect">
              <a:avLst/>
            </a:prstGeom>
            <a:noFill/>
          </p:spPr>
          <p:txBody>
            <a:bodyPr wrap="square" rtlCol="0">
              <a:spAutoFit/>
            </a:bodyPr>
            <a:lstStyle/>
            <a:p>
              <a:pPr algn="ctr"/>
              <a:r>
                <a:rPr lang="en-GB" sz="3200" dirty="0">
                  <a:latin typeface="Comic Sans MS" panose="030F0702030302020204" pitchFamily="66" charset="0"/>
                </a:rPr>
                <a:t>Dear God, We are sorry when </a:t>
              </a:r>
            </a:p>
            <a:p>
              <a:pPr algn="ctr"/>
              <a:r>
                <a:rPr lang="en-GB" sz="3200" dirty="0">
                  <a:latin typeface="Comic Sans MS" panose="030F0702030302020204" pitchFamily="66" charset="0"/>
                </a:rPr>
                <a:t>things are more important to us than you are. </a:t>
              </a:r>
            </a:p>
          </p:txBody>
        </p:sp>
      </p:gr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714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750"/>
                                  </p:stCondLst>
                                  <p:childTnLst>
                                    <p:animMotion origin="layout" path="M -4.58333E-6 -7.40741E-7 L 0.27214 -0.00116 " pathEditMode="relative" rAng="0" ptsTypes="AA">
                                      <p:cBhvr>
                                        <p:cTn id="6" dur="2000" fill="hold"/>
                                        <p:tgtEl>
                                          <p:spTgt spid="38"/>
                                        </p:tgtEl>
                                        <p:attrNameLst>
                                          <p:attrName>ppt_x</p:attrName>
                                          <p:attrName>ppt_y</p:attrName>
                                        </p:attrNameLst>
                                      </p:cBhvr>
                                      <p:rCtr x="13607" y="-69"/>
                                    </p:animMotion>
                                  </p:childTnLst>
                                </p:cTn>
                              </p:par>
                              <p:par>
                                <p:cTn id="7" presetID="63" presetClass="path" presetSubtype="0" accel="50000" decel="50000" fill="hold" nodeType="withEffect">
                                  <p:stCondLst>
                                    <p:cond delay="750"/>
                                  </p:stCondLst>
                                  <p:childTnLst>
                                    <p:animMotion origin="layout" path="M -1.25E-6 0 L 0.31406 0.00023 " pathEditMode="relative" rAng="0" ptsTypes="AA">
                                      <p:cBhvr>
                                        <p:cTn id="8" dur="2000" fill="hold"/>
                                        <p:tgtEl>
                                          <p:spTgt spid="3"/>
                                        </p:tgtEl>
                                        <p:attrNameLst>
                                          <p:attrName>ppt_x</p:attrName>
                                          <p:attrName>ppt_y</p:attrName>
                                        </p:attrNameLst>
                                      </p:cBhvr>
                                      <p:rCtr x="15703" y="0"/>
                                    </p:animMotion>
                                  </p:childTnLst>
                                </p:cTn>
                              </p:par>
                            </p:childTnLst>
                          </p:cTn>
                        </p:par>
                        <p:par>
                          <p:cTn id="9" fill="hold">
                            <p:stCondLst>
                              <p:cond delay="2750"/>
                            </p:stCondLst>
                            <p:childTnLst>
                              <p:par>
                                <p:cTn id="10" presetID="22" presetClass="entr" presetSubtype="2" fill="hold" nodeType="afterEffect">
                                  <p:stCondLst>
                                    <p:cond delay="75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1750"/>
                                        <p:tgtEl>
                                          <p:spTgt spid="21"/>
                                        </p:tgtEl>
                                      </p:cBhvr>
                                    </p:animEffect>
                                  </p:childTnLst>
                                </p:cTn>
                              </p:par>
                            </p:childTnLst>
                          </p:cTn>
                        </p:par>
                        <p:par>
                          <p:cTn id="13" fill="hold">
                            <p:stCondLst>
                              <p:cond delay="5250"/>
                            </p:stCondLst>
                            <p:childTnLst>
                              <p:par>
                                <p:cTn id="14" presetID="22" presetClass="entr" presetSubtype="2" fill="hold" nodeType="afterEffect">
                                  <p:stCondLst>
                                    <p:cond delay="300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1750"/>
                                        <p:tgtEl>
                                          <p:spTgt spid="28"/>
                                        </p:tgtEl>
                                      </p:cBhvr>
                                    </p:animEffect>
                                  </p:childTnLst>
                                </p:cTn>
                              </p:par>
                            </p:childTnLst>
                          </p:cTn>
                        </p:par>
                        <p:par>
                          <p:cTn id="17" fill="hold">
                            <p:stCondLst>
                              <p:cond delay="10000"/>
                            </p:stCondLst>
                            <p:childTnLst>
                              <p:par>
                                <p:cTn id="18" presetID="22" presetClass="entr" presetSubtype="2" fill="hold" nodeType="afterEffect">
                                  <p:stCondLst>
                                    <p:cond delay="300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1750"/>
                                        <p:tgtEl>
                                          <p:spTgt spid="31"/>
                                        </p:tgtEl>
                                      </p:cBhvr>
                                    </p:animEffect>
                                  </p:childTnLst>
                                </p:cTn>
                              </p:par>
                            </p:childTnLst>
                          </p:cTn>
                        </p:par>
                        <p:par>
                          <p:cTn id="21" fill="hold">
                            <p:stCondLst>
                              <p:cond delay="14750"/>
                            </p:stCondLst>
                            <p:childTnLst>
                              <p:par>
                                <p:cTn id="22" presetID="63" presetClass="path" presetSubtype="0" accel="50000" decel="50000" fill="hold" grpId="0" nodeType="afterEffect">
                                  <p:stCondLst>
                                    <p:cond delay="1000"/>
                                  </p:stCondLst>
                                  <p:childTnLst>
                                    <p:animMotion origin="layout" path="M 4.79167E-6 -4.07407E-6 L 0.9983 0.00024 " pathEditMode="relative" rAng="0" ptsTypes="AA">
                                      <p:cBhvr>
                                        <p:cTn id="23"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379660"/>
              <a:ext cx="6115050" cy="1077218"/>
            </a:xfrm>
            <a:prstGeom prst="rect">
              <a:avLst/>
            </a:prstGeom>
            <a:noFill/>
          </p:spPr>
          <p:txBody>
            <a:bodyPr wrap="square">
              <a:spAutoFit/>
            </a:bodyPr>
            <a:lstStyle/>
            <a:p>
              <a:pPr algn="ctr"/>
              <a:r>
                <a:rPr lang="en-GB" sz="3200" dirty="0">
                  <a:latin typeface="Comic Sans MS" panose="030F0702030302020204" pitchFamily="66" charset="0"/>
                </a:rPr>
                <a:t>Try to remember </a:t>
              </a:r>
            </a:p>
            <a:p>
              <a:pPr algn="ctr"/>
              <a:r>
                <a:rPr lang="en-GB" sz="32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507944" y="1561026"/>
            <a:ext cx="7332866" cy="5156422"/>
            <a:chOff x="228600" y="1386238"/>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93176">
              <a:off x="1101135" y="1639494"/>
              <a:ext cx="5068955" cy="4275407"/>
            </a:xfrm>
            <a:prstGeom prst="rect">
              <a:avLst/>
            </a:prstGeom>
          </p:spPr>
          <p:txBody>
            <a:bodyPr wrap="square">
              <a:spAutoFit/>
            </a:bodyPr>
            <a:lstStyle/>
            <a:p>
              <a:pPr>
                <a:lnSpc>
                  <a:spcPct val="150000"/>
                </a:lnSpc>
              </a:pPr>
              <a:r>
                <a:rPr lang="en-US" sz="2800" dirty="0">
                  <a:solidFill>
                    <a:srgbClr val="FF0000"/>
                  </a:solidFill>
                  <a:latin typeface="Comic Sans MS" panose="030F0702030302020204" pitchFamily="66" charset="0"/>
                </a:rPr>
                <a:t>           </a:t>
              </a:r>
              <a:r>
                <a:rPr lang="en-US" sz="4000" dirty="0">
                  <a:latin typeface="Comic Sans MS" panose="030F0702030302020204" pitchFamily="66" charset="0"/>
                </a:rPr>
                <a:t>You must not    </a:t>
              </a:r>
            </a:p>
            <a:p>
              <a:pPr>
                <a:lnSpc>
                  <a:spcPct val="150000"/>
                </a:lnSpc>
              </a:pPr>
              <a:r>
                <a:rPr lang="en-US" sz="4000" dirty="0">
                  <a:latin typeface="Comic Sans MS" panose="030F0702030302020204" pitchFamily="66" charset="0"/>
                </a:rPr>
                <a:t>         make for </a:t>
              </a:r>
            </a:p>
            <a:p>
              <a:pPr>
                <a:lnSpc>
                  <a:spcPct val="150000"/>
                </a:lnSpc>
              </a:pPr>
              <a:r>
                <a:rPr lang="en-US" sz="4000" dirty="0">
                  <a:latin typeface="Comic Sans MS" panose="030F0702030302020204" pitchFamily="66" charset="0"/>
                </a:rPr>
                <a:t>        yourselves </a:t>
              </a:r>
            </a:p>
            <a:p>
              <a:pPr>
                <a:lnSpc>
                  <a:spcPct val="150000"/>
                </a:lnSpc>
              </a:pPr>
              <a:r>
                <a:rPr lang="en-US" sz="4000" dirty="0">
                  <a:latin typeface="Comic Sans MS" panose="030F0702030302020204" pitchFamily="66" charset="0"/>
                </a:rPr>
                <a:t>     any idols.</a:t>
              </a:r>
              <a:r>
                <a:rPr lang="en-US" sz="2800" b="1" dirty="0">
                  <a:latin typeface="Comic Sans MS" panose="030F0702030302020204" pitchFamily="66" charset="0"/>
                </a:rPr>
                <a:t>        </a:t>
              </a:r>
            </a:p>
            <a:p>
              <a:pPr>
                <a:lnSpc>
                  <a:spcPts val="3600"/>
                </a:lnSpc>
              </a:pPr>
              <a:r>
                <a:rPr lang="en-US" sz="2400" b="1" dirty="0">
                  <a:solidFill>
                    <a:srgbClr val="000000"/>
                  </a:solidFill>
                  <a:latin typeface="Comic Sans MS" panose="030F0702030302020204" pitchFamily="66" charset="0"/>
                </a:rPr>
                <a:t>                 </a:t>
              </a:r>
              <a:r>
                <a:rPr lang="en-US" sz="2800" b="1" dirty="0">
                  <a:solidFill>
                    <a:srgbClr val="FF0000"/>
                  </a:solidFill>
                  <a:latin typeface="Comic Sans MS" panose="030F0702030302020204" pitchFamily="66" charset="0"/>
                </a:rPr>
                <a:t>Exodus 20 v4</a:t>
              </a:r>
              <a:endParaRPr lang="en-GB" sz="2800" dirty="0">
                <a:latin typeface="Comic Sans MS" panose="030F0702030302020204" pitchFamily="66" charset="0"/>
              </a:endParaRPr>
            </a:p>
          </p:txBody>
        </p:sp>
      </p:grpSp>
      <p:sp>
        <p:nvSpPr>
          <p:cNvPr id="5" name="Rectangle 4">
            <a:hlinkClick r:id="rId4" action="ppaction://hlinksldjump"/>
            <a:extLst>
              <a:ext uri="{FF2B5EF4-FFF2-40B4-BE49-F238E27FC236}">
                <a16:creationId xmlns:a16="http://schemas.microsoft.com/office/drawing/2014/main" id="{3E7DD914-1E26-444B-96B4-B9C9286431C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4">
            <a:hlinkClick r:id="" action="ppaction://hlinkshowjump?jump=nextslide"/>
            <a:extLst>
              <a:ext uri="{FF2B5EF4-FFF2-40B4-BE49-F238E27FC236}">
                <a16:creationId xmlns:a16="http://schemas.microsoft.com/office/drawing/2014/main" id="{76942AA7-1374-4403-8A43-9DF8E4386AF0}"/>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250"/>
                            </p:stCondLst>
                            <p:childTnLst>
                              <p:par>
                                <p:cTn id="11" presetID="63" presetClass="path" presetSubtype="0" accel="50000" decel="50000" fill="hold" grpId="0" nodeType="afterEffect">
                                  <p:stCondLst>
                                    <p:cond delay="1000"/>
                                  </p:stCondLst>
                                  <p:childTnLst>
                                    <p:animMotion origin="layout" path="M 4.79167E-6 -4.07407E-6 L 0.9983 0.00024 " pathEditMode="relative" rAng="0" ptsTypes="AA">
                                      <p:cBhvr>
                                        <p:cTn id="12" dur="2000" fill="hold"/>
                                        <p:tgtEl>
                                          <p:spTgt spid="1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77872785-742C-4047-894E-11F0D5828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725" y="1223374"/>
            <a:ext cx="2399312" cy="3331370"/>
          </a:xfrm>
          <a:prstGeom prst="rect">
            <a:avLst/>
          </a:prstGeom>
        </p:spPr>
      </p:pic>
      <p:pic>
        <p:nvPicPr>
          <p:cNvPr id="14" name="Picture 13">
            <a:extLst>
              <a:ext uri="{FF2B5EF4-FFF2-40B4-BE49-F238E27FC236}">
                <a16:creationId xmlns:a16="http://schemas.microsoft.com/office/drawing/2014/main" id="{52B249D8-69CB-451E-920B-AA91D9221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580" y="1241408"/>
            <a:ext cx="2377609" cy="2802268"/>
          </a:xfrm>
          <a:prstGeom prst="rect">
            <a:avLst/>
          </a:prstGeom>
        </p:spPr>
      </p:pic>
      <p:sp>
        <p:nvSpPr>
          <p:cNvPr id="13" name="TextBox 12">
            <a:extLst>
              <a:ext uri="{FF2B5EF4-FFF2-40B4-BE49-F238E27FC236}">
                <a16:creationId xmlns:a16="http://schemas.microsoft.com/office/drawing/2014/main" id="{DB69ACB7-F7BC-411C-9C3E-E4FE4DA6D19E}"/>
              </a:ext>
            </a:extLst>
          </p:cNvPr>
          <p:cNvSpPr txBox="1"/>
          <p:nvPr/>
        </p:nvSpPr>
        <p:spPr>
          <a:xfrm>
            <a:off x="6932907" y="3974799"/>
            <a:ext cx="1446230" cy="369332"/>
          </a:xfrm>
          <a:prstGeom prst="rect">
            <a:avLst/>
          </a:prstGeom>
          <a:noFill/>
        </p:spPr>
        <p:txBody>
          <a:bodyPr wrap="none" rtlCol="0">
            <a:spAutoFit/>
          </a:bodyPr>
          <a:lstStyle/>
          <a:p>
            <a:r>
              <a:rPr lang="en-US" dirty="0">
                <a:latin typeface="Comic Sans MS" panose="030F0702030302020204" pitchFamily="66" charset="0"/>
              </a:rPr>
              <a:t>Click on link</a:t>
            </a:r>
            <a:endParaRPr lang="en-GB" dirty="0">
              <a:latin typeface="Comic Sans MS" panose="030F0702030302020204" pitchFamily="66" charset="0"/>
            </a:endParaRPr>
          </a:p>
        </p:txBody>
      </p:sp>
      <p:sp>
        <p:nvSpPr>
          <p:cNvPr id="24" name="TextBox 23">
            <a:extLst>
              <a:ext uri="{FF2B5EF4-FFF2-40B4-BE49-F238E27FC236}">
                <a16:creationId xmlns:a16="http://schemas.microsoft.com/office/drawing/2014/main" id="{40B87A1D-D58B-4997-B783-8991B07C54D9}"/>
              </a:ext>
            </a:extLst>
          </p:cNvPr>
          <p:cNvSpPr txBox="1"/>
          <p:nvPr/>
        </p:nvSpPr>
        <p:spPr>
          <a:xfrm>
            <a:off x="9269495" y="1356080"/>
            <a:ext cx="2681773" cy="923330"/>
          </a:xfrm>
          <a:prstGeom prst="rect">
            <a:avLst/>
          </a:prstGeom>
          <a:noFill/>
        </p:spPr>
        <p:txBody>
          <a:bodyPr wrap="square">
            <a:spAutoFit/>
          </a:bodyPr>
          <a:lstStyle/>
          <a:p>
            <a:pPr algn="ctr"/>
            <a:r>
              <a:rPr lang="en-US" sz="1800" dirty="0">
                <a:solidFill>
                  <a:srgbClr val="6600FF"/>
                </a:solidFill>
                <a:latin typeface="Comic Sans MS" panose="030F0702030302020204" pitchFamily="66" charset="0"/>
              </a:rPr>
              <a:t>Today’s Interactive Wordsearch can be solved online at:</a:t>
            </a:r>
            <a:endParaRPr lang="en-GB" dirty="0"/>
          </a:p>
        </p:txBody>
      </p:sp>
      <p:pic>
        <p:nvPicPr>
          <p:cNvPr id="19" name="Picture 18" descr="A picture containing toy&#10;&#10;Description automatically generated">
            <a:extLst>
              <a:ext uri="{FF2B5EF4-FFF2-40B4-BE49-F238E27FC236}">
                <a16:creationId xmlns:a16="http://schemas.microsoft.com/office/drawing/2014/main" id="{38B2F821-CCED-4D6B-92AE-80587AE8C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67" y="3304059"/>
            <a:ext cx="1934730" cy="3280839"/>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6244426"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44596CD1-7764-4353-B4C9-1825BB75BC5E}"/>
              </a:ext>
            </a:extLst>
          </p:cNvPr>
          <p:cNvSpPr/>
          <p:nvPr/>
        </p:nvSpPr>
        <p:spPr>
          <a:xfrm>
            <a:off x="3145610" y="118426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ADF44A9-76B9-440F-86DA-15BCC3C22565}"/>
              </a:ext>
            </a:extLst>
          </p:cNvPr>
          <p:cNvSpPr/>
          <p:nvPr/>
        </p:nvSpPr>
        <p:spPr>
          <a:xfrm>
            <a:off x="9192424"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2B4F384-0432-4E42-B671-B1533006AC93}"/>
              </a:ext>
            </a:extLst>
          </p:cNvPr>
          <p:cNvSpPr txBox="1"/>
          <p:nvPr/>
        </p:nvSpPr>
        <p:spPr>
          <a:xfrm>
            <a:off x="3063060" y="4765661"/>
            <a:ext cx="2938468" cy="923330"/>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Moses and the Golden Calf</a:t>
            </a:r>
          </a:p>
          <a:p>
            <a:pPr algn="ctr"/>
            <a:r>
              <a:rPr lang="en-US" sz="1800" b="1" dirty="0">
                <a:solidFill>
                  <a:srgbClr val="FF0000"/>
                </a:solidFill>
                <a:latin typeface="Comic Sans MS" panose="030F0702030302020204" pitchFamily="66" charset="0"/>
              </a:rPr>
              <a:t>Interactive Quiz</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6244426" y="4759814"/>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Jigsaw Puzzle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9192424" y="4759813"/>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Wordsearch Activity</a:t>
            </a:r>
            <a:endParaRPr lang="en-GB" sz="1800" b="1" dirty="0">
              <a:solidFill>
                <a:srgbClr val="FF0000"/>
              </a:solidFill>
              <a:latin typeface="Comic Sans MS" panose="030F0702030302020204" pitchFamily="66" charset="0"/>
            </a:endParaRPr>
          </a:p>
        </p:txBody>
      </p:sp>
      <p:grpSp>
        <p:nvGrpSpPr>
          <p:cNvPr id="20" name="Group 19">
            <a:extLst>
              <a:ext uri="{FF2B5EF4-FFF2-40B4-BE49-F238E27FC236}">
                <a16:creationId xmlns:a16="http://schemas.microsoft.com/office/drawing/2014/main" id="{6E2FB737-88EB-4B5E-8433-0D899B90647E}"/>
              </a:ext>
            </a:extLst>
          </p:cNvPr>
          <p:cNvGrpSpPr/>
          <p:nvPr/>
        </p:nvGrpSpPr>
        <p:grpSpPr>
          <a:xfrm>
            <a:off x="153267" y="319506"/>
            <a:ext cx="2881125" cy="2614193"/>
            <a:chOff x="7548076" y="4811712"/>
            <a:chExt cx="3222352" cy="1704297"/>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16393"/>
                <a:gd name="adj2" fmla="val 1091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3CE9B65A-5F5C-4AE3-AB51-AC6D3CEBE2CA}"/>
                </a:ext>
              </a:extLst>
            </p:cNvPr>
            <p:cNvSpPr txBox="1"/>
            <p:nvPr/>
          </p:nvSpPr>
          <p:spPr>
            <a:xfrm>
              <a:off x="7565913" y="4811712"/>
              <a:ext cx="3204515" cy="1704297"/>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is an interactive </a:t>
              </a:r>
              <a:r>
                <a:rPr lang="en-US" b="1" dirty="0" err="1">
                  <a:solidFill>
                    <a:srgbClr val="FF0000"/>
                  </a:solidFill>
                  <a:latin typeface="Comic Sans MS" panose="030F0702030302020204" pitchFamily="66" charset="0"/>
                </a:rPr>
                <a:t>powerpoints</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jigsaw and wordsearch can be played online by clicking the links. </a:t>
              </a:r>
              <a:endParaRPr lang="en-GB" b="1" dirty="0">
                <a:solidFill>
                  <a:srgbClr val="FF0000"/>
                </a:solidFill>
                <a:latin typeface="Comic Sans MS" panose="030F0702030302020204" pitchFamily="66" charset="0"/>
              </a:endParaRPr>
            </a:p>
          </p:txBody>
        </p:sp>
      </p:grpSp>
      <p:sp>
        <p:nvSpPr>
          <p:cNvPr id="6" name="Rectangle 5">
            <a:hlinkClick r:id="rId5" action="ppaction://hlinksldjump"/>
            <a:extLst>
              <a:ext uri="{FF2B5EF4-FFF2-40B4-BE49-F238E27FC236}">
                <a16:creationId xmlns:a16="http://schemas.microsoft.com/office/drawing/2014/main" id="{922E42E2-45B6-4E90-A72E-766FF1341AD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57E4E2-AEDC-43DD-A845-3F713BFD6465}"/>
              </a:ext>
            </a:extLst>
          </p:cNvPr>
          <p:cNvSpPr txBox="1"/>
          <p:nvPr/>
        </p:nvSpPr>
        <p:spPr>
          <a:xfrm>
            <a:off x="9254127" y="2857204"/>
            <a:ext cx="2480673" cy="1323439"/>
          </a:xfrm>
          <a:prstGeom prst="rect">
            <a:avLst/>
          </a:prstGeom>
          <a:noFill/>
        </p:spPr>
        <p:txBody>
          <a:bodyPr wrap="square">
            <a:spAutoFit/>
          </a:bodyPr>
          <a:lstStyle/>
          <a:p>
            <a:endParaRPr lang="en-US" sz="1600" b="1" u="sng" dirty="0">
              <a:solidFill>
                <a:srgbClr val="0000CC"/>
              </a:solidFill>
              <a:latin typeface="Comic Sans MS" panose="030F0702030302020204" pitchFamily="66" charset="0"/>
            </a:endParaRPr>
          </a:p>
          <a:p>
            <a:r>
              <a:rPr lang="en-US" sz="1600" u="sng" dirty="0">
                <a:solidFill>
                  <a:srgbClr val="0000CC"/>
                </a:solidFill>
                <a:latin typeface="Comic Sans MS" panose="030F0702030302020204" pitchFamily="66" charset="0"/>
                <a:hlinkClick r:id="rId6">
                  <a:extLst>
                    <a:ext uri="{A12FA001-AC4F-418D-AE19-62706E023703}">
                      <ahyp:hlinkClr xmlns:ahyp="http://schemas.microsoft.com/office/drawing/2018/hyperlinkcolor" val="tx"/>
                    </a:ext>
                  </a:extLst>
                </a:hlinkClick>
              </a:rPr>
              <a:t>https://thewordsearch.com/puzzle/1484228/</a:t>
            </a:r>
            <a:endParaRPr lang="en-US" sz="1600" b="1" u="sng" dirty="0">
              <a:solidFill>
                <a:srgbClr val="0000CC"/>
              </a:solidFill>
              <a:latin typeface="Comic Sans MS" panose="030F0702030302020204" pitchFamily="66" charset="0"/>
            </a:endParaRPr>
          </a:p>
          <a:p>
            <a:endParaRPr lang="en-US" sz="1600" b="1" u="sng" dirty="0">
              <a:solidFill>
                <a:srgbClr val="0000CC"/>
              </a:solidFill>
              <a:latin typeface="Comic Sans MS" panose="030F0702030302020204" pitchFamily="66" charset="0"/>
            </a:endParaRPr>
          </a:p>
          <a:p>
            <a:endParaRPr lang="en-GB" sz="1600" dirty="0"/>
          </a:p>
        </p:txBody>
      </p:sp>
      <p:sp>
        <p:nvSpPr>
          <p:cNvPr id="25" name="Arrow: Right 24">
            <a:hlinkClick r:id="" action="ppaction://hlinkshowjump?jump=nextslide"/>
            <a:extLst>
              <a:ext uri="{FF2B5EF4-FFF2-40B4-BE49-F238E27FC236}">
                <a16:creationId xmlns:a16="http://schemas.microsoft.com/office/drawing/2014/main" id="{E8325FAA-1944-4E6A-BFE5-0B078E5DE427}"/>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1" name="TextBox 20">
            <a:extLst>
              <a:ext uri="{FF2B5EF4-FFF2-40B4-BE49-F238E27FC236}">
                <a16:creationId xmlns:a16="http://schemas.microsoft.com/office/drawing/2014/main" id="{BE4916B5-7B70-4395-9ACF-8732B3CB0A9E}"/>
              </a:ext>
            </a:extLst>
          </p:cNvPr>
          <p:cNvSpPr txBox="1"/>
          <p:nvPr/>
        </p:nvSpPr>
        <p:spPr>
          <a:xfrm>
            <a:off x="6483580" y="4225542"/>
            <a:ext cx="2377609" cy="646331"/>
          </a:xfrm>
          <a:prstGeom prst="rect">
            <a:avLst/>
          </a:prstGeom>
          <a:noFill/>
        </p:spPr>
        <p:txBody>
          <a:bodyPr wrap="square">
            <a:spAutoFit/>
          </a:bodyPr>
          <a:lstStyle/>
          <a:p>
            <a:r>
              <a:rPr lang="en-GB" dirty="0">
                <a:solidFill>
                  <a:srgbClr val="0000CC"/>
                </a:solidFill>
                <a:hlinkClick r:id="rId7">
                  <a:extLst>
                    <a:ext uri="{A12FA001-AC4F-418D-AE19-62706E023703}">
                      <ahyp:hlinkClr xmlns:ahyp="http://schemas.microsoft.com/office/drawing/2018/hyperlinkcolor" val="tx"/>
                    </a:ext>
                  </a:extLst>
                </a:hlinkClick>
              </a:rPr>
              <a:t>https://jigex.com/L2BJ</a:t>
            </a:r>
            <a:endParaRPr lang="en-GB" dirty="0">
              <a:solidFill>
                <a:srgbClr val="0000CC"/>
              </a:solidFill>
            </a:endParaRPr>
          </a:p>
          <a:p>
            <a:endParaRPr lang="en-GB" dirty="0">
              <a:solidFill>
                <a:srgbClr val="0000CC"/>
              </a:solidFill>
            </a:endParaRPr>
          </a:p>
        </p:txBody>
      </p:sp>
    </p:spTree>
    <p:extLst>
      <p:ext uri="{BB962C8B-B14F-4D97-AF65-F5344CB8AC3E}">
        <p14:creationId xmlns:p14="http://schemas.microsoft.com/office/powerpoint/2010/main" val="2230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ame&#10;&#10;Description automatically generated">
            <a:extLst>
              <a:ext uri="{FF2B5EF4-FFF2-40B4-BE49-F238E27FC236}">
                <a16:creationId xmlns:a16="http://schemas.microsoft.com/office/drawing/2014/main" id="{0821ACBF-AD70-4892-935E-BDEA7B7B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613" y="1384937"/>
            <a:ext cx="2364709" cy="3183939"/>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81D5AAEC-3579-467F-85CE-A8D5C7D95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284" y="1329576"/>
            <a:ext cx="2219379" cy="3239300"/>
          </a:xfrm>
          <a:prstGeom prst="rect">
            <a:avLst/>
          </a:prstGeom>
        </p:spPr>
      </p:pic>
      <p:pic>
        <p:nvPicPr>
          <p:cNvPr id="11" name="Picture 10" descr="Diagram&#10;&#10;Description automatically generated">
            <a:extLst>
              <a:ext uri="{FF2B5EF4-FFF2-40B4-BE49-F238E27FC236}">
                <a16:creationId xmlns:a16="http://schemas.microsoft.com/office/drawing/2014/main" id="{9612C5D9-C1FB-42A7-8E2E-CB64B555F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956" y="2123730"/>
            <a:ext cx="2651026" cy="1765025"/>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sp>
        <p:nvSpPr>
          <p:cNvPr id="18" name="Rectangle 17">
            <a:extLst>
              <a:ext uri="{FF2B5EF4-FFF2-40B4-BE49-F238E27FC236}">
                <a16:creationId xmlns:a16="http://schemas.microsoft.com/office/drawing/2014/main" id="{F56FFD22-FA46-4F48-A465-4F55506E13CE}"/>
              </a:ext>
            </a:extLst>
          </p:cNvPr>
          <p:cNvSpPr/>
          <p:nvPr/>
        </p:nvSpPr>
        <p:spPr>
          <a:xfrm>
            <a:off x="3184231" y="1291743"/>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65165D2-4EEC-4522-A5A5-9DE96F5441D8}"/>
              </a:ext>
            </a:extLst>
          </p:cNvPr>
          <p:cNvSpPr txBox="1"/>
          <p:nvPr/>
        </p:nvSpPr>
        <p:spPr>
          <a:xfrm>
            <a:off x="3142956" y="489009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Reflection Activity</a:t>
            </a:r>
            <a:endParaRPr lang="en-GB" sz="1800" b="1" dirty="0">
              <a:solidFill>
                <a:srgbClr val="FF0000"/>
              </a:solidFill>
              <a:latin typeface="Comic Sans MS" panose="030F0702030302020204" pitchFamily="66" charset="0"/>
            </a:endParaRPr>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some activities for you, that will need printing.</a:t>
              </a:r>
              <a:endParaRPr lang="en-GB" sz="2000" b="1" dirty="0">
                <a:solidFill>
                  <a:srgbClr val="FF0000"/>
                </a:solidFill>
                <a:latin typeface="Comic Sans MS" panose="030F0702030302020204" pitchFamily="66" charset="0"/>
              </a:endParaRPr>
            </a:p>
          </p:txBody>
        </p:sp>
      </p:grpSp>
      <p:sp>
        <p:nvSpPr>
          <p:cNvPr id="3" name="Rectangle 2">
            <a:extLst>
              <a:ext uri="{FF2B5EF4-FFF2-40B4-BE49-F238E27FC236}">
                <a16:creationId xmlns:a16="http://schemas.microsoft.com/office/drawing/2014/main" id="{44596CD1-7764-4353-B4C9-1825BB75BC5E}"/>
              </a:ext>
            </a:extLst>
          </p:cNvPr>
          <p:cNvSpPr/>
          <p:nvPr/>
        </p:nvSpPr>
        <p:spPr>
          <a:xfrm>
            <a:off x="6175882" y="1270637"/>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6078618" y="4852037"/>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Spot the difference Activity</a:t>
            </a:r>
            <a:endParaRPr lang="en-GB" sz="1800" b="1" dirty="0">
              <a:solidFill>
                <a:srgbClr val="FF0000"/>
              </a:solidFill>
              <a:latin typeface="Comic Sans MS" panose="030F0702030302020204" pitchFamily="66" charset="0"/>
            </a:endParaRPr>
          </a:p>
        </p:txBody>
      </p:sp>
      <p:sp>
        <p:nvSpPr>
          <p:cNvPr id="6" name="Rectangle 5">
            <a:hlinkClick r:id="rId6" action="ppaction://hlinksldjump"/>
            <a:extLst>
              <a:ext uri="{FF2B5EF4-FFF2-40B4-BE49-F238E27FC236}">
                <a16:creationId xmlns:a16="http://schemas.microsoft.com/office/drawing/2014/main" id="{098D0050-DA8B-403C-A1F4-9DC5A86B35CB}"/>
              </a:ext>
            </a:extLst>
          </p:cNvPr>
          <p:cNvSpPr/>
          <p:nvPr/>
        </p:nvSpPr>
        <p:spPr>
          <a:xfrm>
            <a:off x="-201825"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DAAADE8-E1B0-44CF-BCE7-EE60E1ECF100}"/>
              </a:ext>
            </a:extLst>
          </p:cNvPr>
          <p:cNvSpPr/>
          <p:nvPr/>
        </p:nvSpPr>
        <p:spPr>
          <a:xfrm>
            <a:off x="9161311" y="124748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F689A16-BCE1-46C8-881B-8AD8020A1215}"/>
              </a:ext>
            </a:extLst>
          </p:cNvPr>
          <p:cNvSpPr txBox="1"/>
          <p:nvPr/>
        </p:nvSpPr>
        <p:spPr>
          <a:xfrm>
            <a:off x="9161311" y="482887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Wordsearch Activity</a:t>
            </a:r>
            <a:endParaRPr lang="en-GB" sz="1800" b="1" dirty="0">
              <a:solidFill>
                <a:srgbClr val="FF0000"/>
              </a:solidFill>
              <a:latin typeface="Comic Sans MS" panose="030F0702030302020204" pitchFamily="66" charset="0"/>
            </a:endParaRPr>
          </a:p>
        </p:txBody>
      </p:sp>
      <p:sp>
        <p:nvSpPr>
          <p:cNvPr id="47" name="Arrow: Right 46">
            <a:hlinkClick r:id="" action="ppaction://hlinkshowjump?jump=nextslide"/>
            <a:extLst>
              <a:ext uri="{FF2B5EF4-FFF2-40B4-BE49-F238E27FC236}">
                <a16:creationId xmlns:a16="http://schemas.microsoft.com/office/drawing/2014/main" id="{0D5A8C48-5626-4D1D-ADDC-AD9F1EC98C4B}"/>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25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4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D8249D2E-8F0E-49E5-B876-B0D7F7572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312" y="1584138"/>
            <a:ext cx="2629204" cy="2626869"/>
          </a:xfrm>
          <a:prstGeom prst="rect">
            <a:avLst/>
          </a:prstGeom>
        </p:spPr>
      </p:pic>
      <p:pic>
        <p:nvPicPr>
          <p:cNvPr id="12" name="Picture 11" descr="Diagram&#10;&#10;Description automatically generated">
            <a:extLst>
              <a:ext uri="{FF2B5EF4-FFF2-40B4-BE49-F238E27FC236}">
                <a16:creationId xmlns:a16="http://schemas.microsoft.com/office/drawing/2014/main" id="{47B2F263-8F20-49E6-8388-F327BBFF2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083" y="1825322"/>
            <a:ext cx="2730433" cy="2144503"/>
          </a:xfrm>
          <a:prstGeom prst="rect">
            <a:avLst/>
          </a:prstGeom>
        </p:spPr>
      </p:pic>
      <p:pic>
        <p:nvPicPr>
          <p:cNvPr id="14" name="Picture 13" descr="A close up of a logo&#10;&#10;Description automatically generated">
            <a:extLst>
              <a:ext uri="{FF2B5EF4-FFF2-40B4-BE49-F238E27FC236}">
                <a16:creationId xmlns:a16="http://schemas.microsoft.com/office/drawing/2014/main" id="{7269B919-686D-4994-A23C-966791B70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92" y="1377435"/>
            <a:ext cx="2284588" cy="3112530"/>
          </a:xfrm>
          <a:prstGeom prst="rect">
            <a:avLst/>
          </a:prstGeom>
        </p:spPr>
      </p:pic>
      <p:pic>
        <p:nvPicPr>
          <p:cNvPr id="11" name="Picture 10" descr="Diagram&#10;&#10;Description automatically generated">
            <a:extLst>
              <a:ext uri="{FF2B5EF4-FFF2-40B4-BE49-F238E27FC236}">
                <a16:creationId xmlns:a16="http://schemas.microsoft.com/office/drawing/2014/main" id="{95AA409C-C856-4890-87A3-CCC54F4F7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061" y="1345890"/>
            <a:ext cx="2592727" cy="3134868"/>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109536"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596CD1-7764-4353-B4C9-1825BB75BC5E}"/>
              </a:ext>
            </a:extLst>
          </p:cNvPr>
          <p:cNvSpPr/>
          <p:nvPr/>
        </p:nvSpPr>
        <p:spPr>
          <a:xfrm>
            <a:off x="312102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636587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A44CBCA-02F1-4F7A-90F2-64339D597774}"/>
              </a:ext>
            </a:extLst>
          </p:cNvPr>
          <p:cNvSpPr/>
          <p:nvPr/>
        </p:nvSpPr>
        <p:spPr>
          <a:xfrm>
            <a:off x="9377364"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38475" y="4800600"/>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Connect the dots / </a:t>
            </a:r>
            <a:r>
              <a:rPr lang="en-US" sz="1800" b="1" dirty="0" err="1">
                <a:solidFill>
                  <a:srgbClr val="FF0000"/>
                </a:solidFill>
                <a:latin typeface="Comic Sans MS" panose="030F0702030302020204" pitchFamily="66" charset="0"/>
              </a:rPr>
              <a:t>colouring</a:t>
            </a:r>
            <a:r>
              <a:rPr lang="en-US" sz="1800" b="1" dirty="0">
                <a:solidFill>
                  <a:srgbClr val="FF0000"/>
                </a:solidFill>
                <a:latin typeface="Comic Sans MS" panose="030F0702030302020204" pitchFamily="66" charset="0"/>
              </a:rPr>
              <a:t>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109536" y="4800599"/>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How many words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6365875"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Maze Puzzle Activity</a:t>
            </a:r>
            <a:endParaRPr lang="en-GB" sz="1800" b="1" dirty="0">
              <a:solidFill>
                <a:srgbClr val="FF0000"/>
              </a:solidFill>
              <a:latin typeface="Comic Sans MS" panose="030F0702030302020204" pitchFamily="66" charset="0"/>
            </a:endParaRPr>
          </a:p>
        </p:txBody>
      </p:sp>
      <p:sp>
        <p:nvSpPr>
          <p:cNvPr id="10" name="TextBox 9">
            <a:extLst>
              <a:ext uri="{FF2B5EF4-FFF2-40B4-BE49-F238E27FC236}">
                <a16:creationId xmlns:a16="http://schemas.microsoft.com/office/drawing/2014/main" id="{A135B8AF-9EB9-4653-AF35-A7610F6EE3B5}"/>
              </a:ext>
            </a:extLst>
          </p:cNvPr>
          <p:cNvSpPr txBox="1"/>
          <p:nvPr/>
        </p:nvSpPr>
        <p:spPr>
          <a:xfrm>
            <a:off x="9377364" y="4800598"/>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Ten Commandments craft Activity</a:t>
            </a:r>
            <a:endParaRPr lang="en-GB" sz="1800" b="1" dirty="0">
              <a:solidFill>
                <a:srgbClr val="FF0000"/>
              </a:solidFill>
              <a:latin typeface="Comic Sans MS" panose="030F0702030302020204" pitchFamily="66" charset="0"/>
            </a:endParaRPr>
          </a:p>
        </p:txBody>
      </p:sp>
      <p:sp>
        <p:nvSpPr>
          <p:cNvPr id="17" name="Rectangle 16">
            <a:hlinkClick r:id="rId6" action="ppaction://hlinksldjump"/>
            <a:extLst>
              <a:ext uri="{FF2B5EF4-FFF2-40B4-BE49-F238E27FC236}">
                <a16:creationId xmlns:a16="http://schemas.microsoft.com/office/drawing/2014/main" id="{2C3C3F1C-D102-47BC-A0E0-F1C1EB2BC1E7}"/>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A4D84E8F-B616-41B5-8D91-FDA1BCE73154}"/>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798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79167E-6 -4.07407E-6 L 0.9983 0.00024 " pathEditMode="relative" rAng="0" ptsTypes="AA">
                                      <p:cBhvr>
                                        <p:cTn id="6"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lamp, phone, table&#10;&#10;Description automatically generated">
            <a:extLst>
              <a:ext uri="{FF2B5EF4-FFF2-40B4-BE49-F238E27FC236}">
                <a16:creationId xmlns:a16="http://schemas.microsoft.com/office/drawing/2014/main" id="{9BDA5939-4BAB-4794-AF6D-3264D47C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62" y="2098748"/>
            <a:ext cx="1921429" cy="3473871"/>
          </a:xfrm>
          <a:prstGeom prst="rect">
            <a:avLst/>
          </a:prstGeom>
        </p:spPr>
      </p:pic>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49" y="2249981"/>
            <a:ext cx="1962265" cy="3322638"/>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C5033DBC-5C17-4A6E-A5BD-40277B4D4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817" y="2247789"/>
            <a:ext cx="1934730" cy="330479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283" y="2208213"/>
            <a:ext cx="1921429" cy="334437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605" y="2271747"/>
            <a:ext cx="1934730" cy="328083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035" y="2239980"/>
            <a:ext cx="1921429" cy="328084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8193" y="2239980"/>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1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D8135A-7D99-44B3-B3D4-940918708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pic>
        <p:nvPicPr>
          <p:cNvPr id="2" name="Picture 1">
            <a:extLst>
              <a:ext uri="{FF2B5EF4-FFF2-40B4-BE49-F238E27FC236}">
                <a16:creationId xmlns:a16="http://schemas.microsoft.com/office/drawing/2014/main" id="{55452FF4-53A1-428D-B26F-845EB53AB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5" name="Group 4">
            <a:extLst>
              <a:ext uri="{FF2B5EF4-FFF2-40B4-BE49-F238E27FC236}">
                <a16:creationId xmlns:a16="http://schemas.microsoft.com/office/drawing/2014/main" id="{ADBF69AC-F105-48FA-9C0B-4AC2B703BB42}"/>
              </a:ext>
            </a:extLst>
          </p:cNvPr>
          <p:cNvGrpSpPr/>
          <p:nvPr/>
        </p:nvGrpSpPr>
        <p:grpSpPr>
          <a:xfrm>
            <a:off x="1098899" y="249234"/>
            <a:ext cx="7722415" cy="1617201"/>
            <a:chOff x="1190014" y="39276"/>
            <a:chExt cx="7722415" cy="1617201"/>
          </a:xfrm>
        </p:grpSpPr>
        <p:sp>
          <p:nvSpPr>
            <p:cNvPr id="3" name="Speech Bubble: Rectangle with Corners Rounded 2">
              <a:extLst>
                <a:ext uri="{FF2B5EF4-FFF2-40B4-BE49-F238E27FC236}">
                  <a16:creationId xmlns:a16="http://schemas.microsoft.com/office/drawing/2014/main" id="{BE0C250B-92E1-4A7B-9A8A-8500FA72BB6E}"/>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sack of grain reminds us </a:t>
              </a:r>
            </a:p>
            <a:p>
              <a:pPr algn="ctr"/>
              <a:r>
                <a:rPr lang="en-GB" sz="3200" dirty="0">
                  <a:solidFill>
                    <a:srgbClr val="6600FF"/>
                  </a:solidFill>
                  <a:latin typeface="Comic Sans MS" panose="030F0702030302020204" pitchFamily="66" charset="0"/>
                </a:rPr>
                <a:t>of Joseph who was sold as a slave, but rescued Egypt from the famine. </a:t>
              </a:r>
            </a:p>
          </p:txBody>
        </p:sp>
      </p:grpSp>
      <p:pic>
        <p:nvPicPr>
          <p:cNvPr id="19" name="Picture 18">
            <a:hlinkClick r:id="" action="ppaction://noaction"/>
            <a:extLst>
              <a:ext uri="{FF2B5EF4-FFF2-40B4-BE49-F238E27FC236}">
                <a16:creationId xmlns:a16="http://schemas.microsoft.com/office/drawing/2014/main" id="{C8ABE2FA-0D6A-497B-A069-3EFD46AF5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730" y="1591763"/>
            <a:ext cx="1374895" cy="2303878"/>
          </a:xfrm>
          <a:prstGeom prst="rect">
            <a:avLst/>
          </a:prstGeom>
        </p:spPr>
      </p:pic>
      <p:grpSp>
        <p:nvGrpSpPr>
          <p:cNvPr id="14" name="Group 13">
            <a:extLst>
              <a:ext uri="{FF2B5EF4-FFF2-40B4-BE49-F238E27FC236}">
                <a16:creationId xmlns:a16="http://schemas.microsoft.com/office/drawing/2014/main" id="{45F53B12-41EA-4145-8CCE-EDF523D86ABD}"/>
              </a:ext>
            </a:extLst>
          </p:cNvPr>
          <p:cNvGrpSpPr/>
          <p:nvPr/>
        </p:nvGrpSpPr>
        <p:grpSpPr>
          <a:xfrm>
            <a:off x="2233448" y="3800061"/>
            <a:ext cx="7472855" cy="2932352"/>
            <a:chOff x="3686628" y="159656"/>
            <a:chExt cx="7460342" cy="3381515"/>
          </a:xfrm>
        </p:grpSpPr>
        <p:sp>
          <p:nvSpPr>
            <p:cNvPr id="22" name="Speech Bubble: Oval 21">
              <a:extLst>
                <a:ext uri="{FF2B5EF4-FFF2-40B4-BE49-F238E27FC236}">
                  <a16:creationId xmlns:a16="http://schemas.microsoft.com/office/drawing/2014/main" id="{59A49FFA-2E70-4657-90EF-5FB68436472A}"/>
                </a:ext>
              </a:extLst>
            </p:cNvPr>
            <p:cNvSpPr/>
            <p:nvPr/>
          </p:nvSpPr>
          <p:spPr>
            <a:xfrm>
              <a:off x="3686628" y="159656"/>
              <a:ext cx="7460342" cy="3077030"/>
            </a:xfrm>
            <a:prstGeom prst="wedgeEllipseCallout">
              <a:avLst>
                <a:gd name="adj1" fmla="val 45795"/>
                <a:gd name="adj2" fmla="val -78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5C51AA8-38CD-48D3-9ADD-E7EEB3054DE2}"/>
                </a:ext>
              </a:extLst>
            </p:cNvPr>
            <p:cNvSpPr txBox="1"/>
            <p:nvPr/>
          </p:nvSpPr>
          <p:spPr>
            <a:xfrm>
              <a:off x="4244431" y="715067"/>
              <a:ext cx="6017085" cy="2826104"/>
            </a:xfrm>
            <a:prstGeom prst="rect">
              <a:avLst/>
            </a:prstGeom>
            <a:noFill/>
          </p:spPr>
          <p:txBody>
            <a:bodyPr wrap="square" rtlCol="0">
              <a:spAutoFit/>
            </a:bodyPr>
            <a:lstStyle/>
            <a:p>
              <a:pPr algn="ctr"/>
              <a:r>
                <a:rPr lang="en-GB" sz="3200" spc="-150" dirty="0">
                  <a:latin typeface="Comic Sans MS" panose="030F0702030302020204" pitchFamily="66" charset="0"/>
                </a:rPr>
                <a:t>Joseph was part of Moses’ family. </a:t>
              </a:r>
            </a:p>
            <a:p>
              <a:pPr algn="ctr"/>
              <a:r>
                <a:rPr lang="en-GB" sz="3200" spc="-150" dirty="0">
                  <a:latin typeface="Comic Sans MS" panose="030F0702030302020204" pitchFamily="66" charset="0"/>
                </a:rPr>
                <a:t>It was God’s plan to take him to Egypt and that’s where </a:t>
              </a:r>
            </a:p>
            <a:p>
              <a:pPr algn="ctr"/>
              <a:r>
                <a:rPr lang="en-GB" sz="3200" spc="-150" dirty="0">
                  <a:latin typeface="Comic Sans MS" panose="030F0702030302020204" pitchFamily="66" charset="0"/>
                </a:rPr>
                <a:t>Moses was born.</a:t>
              </a:r>
            </a:p>
          </p:txBody>
        </p:sp>
      </p:grpSp>
      <p:sp>
        <p:nvSpPr>
          <p:cNvPr id="6" name="Rectangle 5">
            <a:hlinkClick r:id="rId5" action="ppaction://hlinksldjump"/>
            <a:extLst>
              <a:ext uri="{FF2B5EF4-FFF2-40B4-BE49-F238E27FC236}">
                <a16:creationId xmlns:a16="http://schemas.microsoft.com/office/drawing/2014/main" id="{B8F88A75-2FE3-4350-876C-DA94FE11C231}"/>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rId6" action="ppaction://hlinksldjump"/>
            <a:extLst>
              <a:ext uri="{FF2B5EF4-FFF2-40B4-BE49-F238E27FC236}">
                <a16:creationId xmlns:a16="http://schemas.microsoft.com/office/drawing/2014/main" id="{78720931-79E5-4429-BF31-72EBE1E307F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121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750"/>
                                        <p:tgtEl>
                                          <p:spTgt spid="5"/>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750"/>
                                        <p:tgtEl>
                                          <p:spTgt spid="14"/>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DA059794-5EDF-4512-9D24-131C1DA4A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744" y="2341737"/>
            <a:ext cx="1883539" cy="3207234"/>
          </a:xfrm>
          <a:prstGeom prst="rect">
            <a:avLst/>
          </a:prstGeom>
        </p:spPr>
      </p:pic>
      <p:pic>
        <p:nvPicPr>
          <p:cNvPr id="2" name="Picture 1" descr="A drawing of a cartoon character&#10;&#10;Description automatically generated">
            <a:extLst>
              <a:ext uri="{FF2B5EF4-FFF2-40B4-BE49-F238E27FC236}">
                <a16:creationId xmlns:a16="http://schemas.microsoft.com/office/drawing/2014/main" id="{3620BC5C-7A5A-44E1-9C24-269AF45CF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504" y="2323363"/>
            <a:ext cx="1921429" cy="3207234"/>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17D32807-A1DD-43F5-8AEB-7F346A1E3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141" y="2097246"/>
            <a:ext cx="1918601" cy="346875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26FF659B-DF79-4C3B-AB46-E82F5CE59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0751" y="2368514"/>
            <a:ext cx="1909872" cy="3207234"/>
          </a:xfrm>
          <a:prstGeom prst="rect">
            <a:avLst/>
          </a:prstGeom>
        </p:spPr>
      </p:pic>
      <p:pic>
        <p:nvPicPr>
          <p:cNvPr id="5" name="Picture 4">
            <a:extLst>
              <a:ext uri="{FF2B5EF4-FFF2-40B4-BE49-F238E27FC236}">
                <a16:creationId xmlns:a16="http://schemas.microsoft.com/office/drawing/2014/main" id="{2098157D-2957-4C15-A6EB-5EE61EDC9B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05EDF531-9D93-40F0-8555-9CD48F125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2517" y="2316864"/>
            <a:ext cx="1926423" cy="3236211"/>
          </a:xfrm>
          <a:prstGeom prst="rect">
            <a:avLst/>
          </a:prstGeom>
        </p:spPr>
      </p:pic>
      <p:pic>
        <p:nvPicPr>
          <p:cNvPr id="10" name="Picture 9">
            <a:extLst>
              <a:ext uri="{FF2B5EF4-FFF2-40B4-BE49-F238E27FC236}">
                <a16:creationId xmlns:a16="http://schemas.microsoft.com/office/drawing/2014/main" id="{92263403-733C-4BA5-AACE-61ABDE7010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sp>
        <p:nvSpPr>
          <p:cNvPr id="43" name="TextBox 42">
            <a:extLst>
              <a:ext uri="{FF2B5EF4-FFF2-40B4-BE49-F238E27FC236}">
                <a16:creationId xmlns:a16="http://schemas.microsoft.com/office/drawing/2014/main" id="{F56D08C0-2B71-4DF2-B3DE-498DE742D8AD}"/>
              </a:ext>
            </a:extLst>
          </p:cNvPr>
          <p:cNvSpPr txBox="1"/>
          <p:nvPr/>
        </p:nvSpPr>
        <p:spPr>
          <a:xfrm>
            <a:off x="4414607" y="775236"/>
            <a:ext cx="7641770"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Click on the clues if you want to see what we have covered.</a:t>
            </a:r>
            <a:endParaRPr lang="en-GB" sz="3200" dirty="0">
              <a:solidFill>
                <a:srgbClr val="FF0000"/>
              </a:solidFill>
              <a:latin typeface="Comic Sans MS" panose="030F0702030302020204" pitchFamily="66" charset="0"/>
            </a:endParaRPr>
          </a:p>
        </p:txBody>
      </p:sp>
      <p:grpSp>
        <p:nvGrpSpPr>
          <p:cNvPr id="40" name="Group 39">
            <a:extLst>
              <a:ext uri="{FF2B5EF4-FFF2-40B4-BE49-F238E27FC236}">
                <a16:creationId xmlns:a16="http://schemas.microsoft.com/office/drawing/2014/main" id="{75AC49F4-DDF8-413D-8159-6844BA17BC2C}"/>
              </a:ext>
            </a:extLst>
          </p:cNvPr>
          <p:cNvGrpSpPr/>
          <p:nvPr/>
        </p:nvGrpSpPr>
        <p:grpSpPr>
          <a:xfrm>
            <a:off x="4448848" y="225461"/>
            <a:ext cx="7706521" cy="1776901"/>
            <a:chOff x="5899344" y="203317"/>
            <a:chExt cx="4946376" cy="1425129"/>
          </a:xfrm>
        </p:grpSpPr>
        <p:sp>
          <p:nvSpPr>
            <p:cNvPr id="41" name="Speech Bubble: Rectangle with Corners Rounded 40">
              <a:extLst>
                <a:ext uri="{FF2B5EF4-FFF2-40B4-BE49-F238E27FC236}">
                  <a16:creationId xmlns:a16="http://schemas.microsoft.com/office/drawing/2014/main" id="{687272D3-24FC-404F-A959-0D0BE6DC17BC}"/>
                </a:ext>
              </a:extLst>
            </p:cNvPr>
            <p:cNvSpPr/>
            <p:nvPr/>
          </p:nvSpPr>
          <p:spPr>
            <a:xfrm>
              <a:off x="5899344" y="203317"/>
              <a:ext cx="4882839" cy="1425129"/>
            </a:xfrm>
            <a:prstGeom prst="wedgeRoundRectCallout">
              <a:avLst>
                <a:gd name="adj1" fmla="val 15097"/>
                <a:gd name="adj2" fmla="val 1081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E1935717-CA77-4AB8-BD65-467795C126E8}"/>
                </a:ext>
              </a:extLst>
            </p:cNvPr>
            <p:cNvSpPr txBox="1"/>
            <p:nvPr/>
          </p:nvSpPr>
          <p:spPr>
            <a:xfrm>
              <a:off x="5920030" y="221106"/>
              <a:ext cx="4925690" cy="6675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will help you with them.  </a:t>
              </a:r>
            </a:p>
          </p:txBody>
        </p:sp>
      </p:grpSp>
      <p:grpSp>
        <p:nvGrpSpPr>
          <p:cNvPr id="23" name="Group 22">
            <a:extLst>
              <a:ext uri="{FF2B5EF4-FFF2-40B4-BE49-F238E27FC236}">
                <a16:creationId xmlns:a16="http://schemas.microsoft.com/office/drawing/2014/main" id="{220A8AC6-1E48-4B1A-BCC1-15D14C4A1422}"/>
              </a:ext>
            </a:extLst>
          </p:cNvPr>
          <p:cNvGrpSpPr/>
          <p:nvPr/>
        </p:nvGrpSpPr>
        <p:grpSpPr>
          <a:xfrm>
            <a:off x="365243" y="180615"/>
            <a:ext cx="3992649" cy="1570040"/>
            <a:chOff x="5899344" y="203317"/>
            <a:chExt cx="4967062" cy="1425129"/>
          </a:xfrm>
        </p:grpSpPr>
        <p:sp>
          <p:nvSpPr>
            <p:cNvPr id="26" name="Speech Bubble: Rectangle with Corners Rounded 25">
              <a:extLst>
                <a:ext uri="{FF2B5EF4-FFF2-40B4-BE49-F238E27FC236}">
                  <a16:creationId xmlns:a16="http://schemas.microsoft.com/office/drawing/2014/main" id="{662658BF-E47A-4F66-8BC5-34A4628AE1D1}"/>
                </a:ext>
              </a:extLst>
            </p:cNvPr>
            <p:cNvSpPr/>
            <p:nvPr/>
          </p:nvSpPr>
          <p:spPr>
            <a:xfrm>
              <a:off x="5899344" y="203317"/>
              <a:ext cx="4882838" cy="1425129"/>
            </a:xfrm>
            <a:prstGeom prst="wedgeRoundRectCallout">
              <a:avLst>
                <a:gd name="adj1" fmla="val -27390"/>
                <a:gd name="adj2" fmla="val 1289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114F50C-1CB4-4010-AC64-2576B952FBD3}"/>
                </a:ext>
              </a:extLst>
            </p:cNvPr>
            <p:cNvSpPr txBox="1"/>
            <p:nvPr/>
          </p:nvSpPr>
          <p:spPr>
            <a:xfrm>
              <a:off x="5940716" y="203317"/>
              <a:ext cx="4925690" cy="1424784"/>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Can we look again at the clues for the other Moses’ talks?</a:t>
              </a:r>
              <a:endParaRPr lang="en-GB" sz="3200" dirty="0">
                <a:solidFill>
                  <a:srgbClr val="6600FF"/>
                </a:solidFill>
                <a:latin typeface="Comic Sans MS" panose="030F0702030302020204" pitchFamily="66" charset="0"/>
              </a:endParaRPr>
            </a:p>
          </p:txBody>
        </p:sp>
      </p:gr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184443" y="-156605"/>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hlinkClick r:id="rId10" action="ppaction://hlinksldjump"/>
            <a:extLst>
              <a:ext uri="{FF2B5EF4-FFF2-40B4-BE49-F238E27FC236}">
                <a16:creationId xmlns:a16="http://schemas.microsoft.com/office/drawing/2014/main" id="{C2FAA9E7-8DAC-4408-80D9-A5E491F293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2969" y="1751466"/>
            <a:ext cx="1856311" cy="15569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hlinkClick r:id="rId12" action="ppaction://hlinksldjump"/>
            <a:extLst>
              <a:ext uri="{FF2B5EF4-FFF2-40B4-BE49-F238E27FC236}">
                <a16:creationId xmlns:a16="http://schemas.microsoft.com/office/drawing/2014/main" id="{DF805E39-3923-47BF-80E0-9446BDCD73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80451" y="4014059"/>
            <a:ext cx="1054698" cy="1767332"/>
          </a:xfrm>
          <a:prstGeom prst="rect">
            <a:avLst/>
          </a:prstGeom>
        </p:spPr>
      </p:pic>
      <p:pic>
        <p:nvPicPr>
          <p:cNvPr id="34" name="Picture 33">
            <a:hlinkClick r:id="rId14" action="ppaction://hlinksldjump"/>
            <a:extLst>
              <a:ext uri="{FF2B5EF4-FFF2-40B4-BE49-F238E27FC236}">
                <a16:creationId xmlns:a16="http://schemas.microsoft.com/office/drawing/2014/main" id="{55DE8CF2-CA94-4E10-AAA4-A543AA4FF9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29348" y="2215532"/>
            <a:ext cx="2008652" cy="1184879"/>
          </a:xfrm>
          <a:prstGeom prst="rect">
            <a:avLst/>
          </a:prstGeom>
        </p:spPr>
      </p:pic>
      <p:pic>
        <p:nvPicPr>
          <p:cNvPr id="35" name="Picture 34">
            <a:hlinkClick r:id="rId16" action="ppaction://hlinksldjump"/>
            <a:extLst>
              <a:ext uri="{FF2B5EF4-FFF2-40B4-BE49-F238E27FC236}">
                <a16:creationId xmlns:a16="http://schemas.microsoft.com/office/drawing/2014/main" id="{A4365310-1E37-45C8-8EB2-A35B62F86E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09147" y="3913592"/>
            <a:ext cx="1134286" cy="1671926"/>
          </a:xfrm>
          <a:prstGeom prst="rect">
            <a:avLst/>
          </a:prstGeom>
        </p:spPr>
      </p:pic>
      <p:pic>
        <p:nvPicPr>
          <p:cNvPr id="36" name="Picture 35">
            <a:hlinkClick r:id="rId18" action="ppaction://hlinksldjump"/>
            <a:extLst>
              <a:ext uri="{FF2B5EF4-FFF2-40B4-BE49-F238E27FC236}">
                <a16:creationId xmlns:a16="http://schemas.microsoft.com/office/drawing/2014/main" id="{79A4613C-F3DB-49A7-8767-BF7B79B1C689}"/>
              </a:ext>
            </a:extLst>
          </p:cNvPr>
          <p:cNvPicPr>
            <a:picLocks noChangeAspect="1"/>
          </p:cNvPicPr>
          <p:nvPr/>
        </p:nvPicPr>
        <p:blipFill>
          <a:blip r:embed="rId19"/>
          <a:stretch>
            <a:fillRect/>
          </a:stretch>
        </p:blipFill>
        <p:spPr>
          <a:xfrm flipH="1">
            <a:off x="7148117" y="4301597"/>
            <a:ext cx="1643102" cy="1640303"/>
          </a:xfrm>
          <a:prstGeom prst="rect">
            <a:avLst/>
          </a:prstGeom>
        </p:spPr>
      </p:pic>
      <p:pic>
        <p:nvPicPr>
          <p:cNvPr id="37" name="Picture 36">
            <a:hlinkClick r:id="rId20" action="ppaction://hlinksldjump"/>
            <a:extLst>
              <a:ext uri="{FF2B5EF4-FFF2-40B4-BE49-F238E27FC236}">
                <a16:creationId xmlns:a16="http://schemas.microsoft.com/office/drawing/2014/main" id="{2973B3DC-EECB-47E8-A413-74E7D0ABD989}"/>
              </a:ext>
            </a:extLst>
          </p:cNvPr>
          <p:cNvPicPr>
            <a:picLocks noChangeAspect="1"/>
          </p:cNvPicPr>
          <p:nvPr/>
        </p:nvPicPr>
        <p:blipFill>
          <a:blip r:embed="rId21"/>
          <a:stretch>
            <a:fillRect/>
          </a:stretch>
        </p:blipFill>
        <p:spPr>
          <a:xfrm flipH="1">
            <a:off x="5266925" y="1580298"/>
            <a:ext cx="1419805" cy="1911512"/>
          </a:xfrm>
          <a:prstGeom prst="rect">
            <a:avLst/>
          </a:prstGeom>
        </p:spPr>
      </p:pic>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8" name="Picture 7">
            <a:hlinkClick r:id="rId22" action="ppaction://hlinksldjump"/>
            <a:extLst>
              <a:ext uri="{FF2B5EF4-FFF2-40B4-BE49-F238E27FC236}">
                <a16:creationId xmlns:a16="http://schemas.microsoft.com/office/drawing/2014/main" id="{C60FCA28-574F-47AF-AB99-9D4445B75E3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69916" y="4012421"/>
            <a:ext cx="1682642" cy="1737511"/>
          </a:xfrm>
          <a:prstGeom prst="rect">
            <a:avLst/>
          </a:prstGeom>
        </p:spPr>
      </p:pic>
      <p:pic>
        <p:nvPicPr>
          <p:cNvPr id="18" name="Picture 17">
            <a:hlinkClick r:id="rId24" action="ppaction://hlinksldjump"/>
            <a:extLst>
              <a:ext uri="{FF2B5EF4-FFF2-40B4-BE49-F238E27FC236}">
                <a16:creationId xmlns:a16="http://schemas.microsoft.com/office/drawing/2014/main" id="{EC8F9745-FFDA-403D-B4CB-63E73D0588D7}"/>
              </a:ext>
            </a:extLst>
          </p:cNvPr>
          <p:cNvPicPr>
            <a:picLocks noChangeAspect="1"/>
          </p:cNvPicPr>
          <p:nvPr/>
        </p:nvPicPr>
        <p:blipFill>
          <a:blip r:embed="rId25"/>
          <a:stretch>
            <a:fillRect/>
          </a:stretch>
        </p:blipFill>
        <p:spPr>
          <a:xfrm>
            <a:off x="3741797" y="1521933"/>
            <a:ext cx="1513086" cy="1909104"/>
          </a:xfrm>
          <a:prstGeom prst="rect">
            <a:avLst/>
          </a:prstGeom>
        </p:spPr>
      </p:pic>
    </p:spTree>
    <p:extLst>
      <p:ext uri="{BB962C8B-B14F-4D97-AF65-F5344CB8AC3E}">
        <p14:creationId xmlns:p14="http://schemas.microsoft.com/office/powerpoint/2010/main" val="26169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6.25E-7 -1.48148E-6 L 0.44024 0.00371 " pathEditMode="relative" rAng="0" ptsTypes="AA">
                                      <p:cBhvr>
                                        <p:cTn id="6" dur="2000" fill="hold"/>
                                        <p:tgtEl>
                                          <p:spTgt spid="16"/>
                                        </p:tgtEl>
                                        <p:attrNameLst>
                                          <p:attrName>ppt_x</p:attrName>
                                          <p:attrName>ppt_y</p:attrName>
                                        </p:attrNameLst>
                                      </p:cBhvr>
                                      <p:rCtr x="22005" y="185"/>
                                    </p:animMotion>
                                  </p:childTnLst>
                                </p:cTn>
                              </p:par>
                            </p:childTnLst>
                          </p:cTn>
                        </p:par>
                        <p:par>
                          <p:cTn id="7" fill="hold">
                            <p:stCondLst>
                              <p:cond delay="2250"/>
                            </p:stCondLst>
                            <p:childTnLst>
                              <p:par>
                                <p:cTn id="8" presetID="63" presetClass="path" presetSubtype="0" accel="50000" decel="50000" fill="hold" nodeType="afterEffect">
                                  <p:stCondLst>
                                    <p:cond delay="250"/>
                                  </p:stCondLst>
                                  <p:childTnLst>
                                    <p:animMotion origin="layout" path="M 0 0 L 0.25 0 E" pathEditMode="relative" ptsTypes="">
                                      <p:cBhvr>
                                        <p:cTn id="9" dur="2000" fill="hold"/>
                                        <p:tgtEl>
                                          <p:spTgt spid="6"/>
                                        </p:tgtEl>
                                        <p:attrNameLst>
                                          <p:attrName>ppt_x</p:attrName>
                                          <p:attrName>ppt_y</p:attrName>
                                        </p:attrNameLst>
                                      </p:cBhvr>
                                    </p:animMotion>
                                  </p:childTnLst>
                                </p:cTn>
                              </p:par>
                            </p:childTnLst>
                          </p:cTn>
                        </p:par>
                        <p:par>
                          <p:cTn id="10" fill="hold">
                            <p:stCondLst>
                              <p:cond delay="4500"/>
                            </p:stCondLst>
                            <p:childTnLst>
                              <p:par>
                                <p:cTn id="11" presetID="35" presetClass="path" presetSubtype="0" accel="50000" decel="50000" fill="hold" nodeType="afterEffect">
                                  <p:stCondLst>
                                    <p:cond delay="250"/>
                                  </p:stCondLst>
                                  <p:childTnLst>
                                    <p:animMotion origin="layout" path="M 3.54167E-6 4.81481E-6 L -0.3349 0.003 " pathEditMode="relative" rAng="0" ptsTypes="AA">
                                      <p:cBhvr>
                                        <p:cTn id="12" dur="2000" fill="hold"/>
                                        <p:tgtEl>
                                          <p:spTgt spid="2"/>
                                        </p:tgtEl>
                                        <p:attrNameLst>
                                          <p:attrName>ppt_x</p:attrName>
                                          <p:attrName>ppt_y</p:attrName>
                                        </p:attrNameLst>
                                      </p:cBhvr>
                                      <p:rCtr x="-16745" y="139"/>
                                    </p:animMotion>
                                  </p:childTnLst>
                                </p:cTn>
                              </p:par>
                            </p:childTnLst>
                          </p:cTn>
                        </p:par>
                        <p:par>
                          <p:cTn id="13" fill="hold">
                            <p:stCondLst>
                              <p:cond delay="6750"/>
                            </p:stCondLst>
                            <p:childTnLst>
                              <p:par>
                                <p:cTn id="14" presetID="35" presetClass="path" presetSubtype="0" accel="50000" decel="50000" fill="hold" nodeType="afterEffect">
                                  <p:stCondLst>
                                    <p:cond delay="250"/>
                                  </p:stCondLst>
                                  <p:childTnLst>
                                    <p:animMotion origin="layout" path="M 2.29167E-6 -4.81481E-6 L -0.47878 -0.00092 " pathEditMode="relative" rAng="0" ptsTypes="AA">
                                      <p:cBhvr>
                                        <p:cTn id="15" dur="2000" fill="hold"/>
                                        <p:tgtEl>
                                          <p:spTgt spid="3"/>
                                        </p:tgtEl>
                                        <p:attrNameLst>
                                          <p:attrName>ppt_x</p:attrName>
                                          <p:attrName>ppt_y</p:attrName>
                                        </p:attrNameLst>
                                      </p:cBhvr>
                                      <p:rCtr x="-23945" y="-46"/>
                                    </p:animMotion>
                                  </p:childTnLst>
                                </p:cTn>
                              </p:par>
                            </p:childTnLst>
                          </p:cTn>
                        </p:par>
                        <p:par>
                          <p:cTn id="16" fill="hold">
                            <p:stCondLst>
                              <p:cond delay="9000"/>
                            </p:stCondLst>
                            <p:childTnLst>
                              <p:par>
                                <p:cTn id="17" presetID="35" presetClass="path" presetSubtype="0" accel="50000" decel="50000" fill="hold" nodeType="afterEffect">
                                  <p:stCondLst>
                                    <p:cond delay="250"/>
                                  </p:stCondLst>
                                  <p:childTnLst>
                                    <p:animMotion origin="layout" path="M -1.45833E-6 3.33333E-6 L -0.60885 0.00393 " pathEditMode="relative" rAng="0" ptsTypes="AA">
                                      <p:cBhvr>
                                        <p:cTn id="18" dur="2000" fill="hold"/>
                                        <p:tgtEl>
                                          <p:spTgt spid="4"/>
                                        </p:tgtEl>
                                        <p:attrNameLst>
                                          <p:attrName>ppt_x</p:attrName>
                                          <p:attrName>ppt_y</p:attrName>
                                        </p:attrNameLst>
                                      </p:cBhvr>
                                      <p:rCtr x="-30443" y="185"/>
                                    </p:animMotion>
                                  </p:childTnLst>
                                </p:cTn>
                              </p:par>
                            </p:childTnLst>
                          </p:cTn>
                        </p:par>
                        <p:par>
                          <p:cTn id="19" fill="hold">
                            <p:stCondLst>
                              <p:cond delay="11250"/>
                            </p:stCondLst>
                            <p:childTnLst>
                              <p:par>
                                <p:cTn id="20" presetID="22" presetClass="entr" presetSubtype="4" fill="hold" nodeType="afterEffect">
                                  <p:stCondLst>
                                    <p:cond delay="75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750"/>
                                        <p:tgtEl>
                                          <p:spTgt spid="23"/>
                                        </p:tgtEl>
                                      </p:cBhvr>
                                    </p:animEffect>
                                  </p:childTnLst>
                                </p:cTn>
                              </p:par>
                            </p:childTnLst>
                          </p:cTn>
                        </p:par>
                        <p:par>
                          <p:cTn id="23" fill="hold">
                            <p:stCondLst>
                              <p:cond delay="13750"/>
                            </p:stCondLst>
                            <p:childTnLst>
                              <p:par>
                                <p:cTn id="24" presetID="22" presetClass="entr" presetSubtype="4" fill="hold" nodeType="afterEffect">
                                  <p:stCondLst>
                                    <p:cond delay="100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1750"/>
                                        <p:tgtEl>
                                          <p:spTgt spid="40"/>
                                        </p:tgtEl>
                                      </p:cBhvr>
                                    </p:animEffect>
                                  </p:childTnLst>
                                </p:cTn>
                              </p:par>
                            </p:childTnLst>
                          </p:cTn>
                        </p:par>
                        <p:par>
                          <p:cTn id="27" fill="hold">
                            <p:stCondLst>
                              <p:cond delay="16500"/>
                            </p:stCondLst>
                            <p:childTnLst>
                              <p:par>
                                <p:cTn id="28" presetID="22" presetClass="entr" presetSubtype="1" fill="hold" grpId="0" nodeType="afterEffect">
                                  <p:stCondLst>
                                    <p:cond delay="100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1500"/>
                                        <p:tgtEl>
                                          <p:spTgt spid="43"/>
                                        </p:tgtEl>
                                      </p:cBhvr>
                                    </p:animEffect>
                                  </p:childTnLst>
                                </p:cTn>
                              </p:par>
                            </p:childTnLst>
                          </p:cTn>
                        </p:par>
                        <p:par>
                          <p:cTn id="31" fill="hold">
                            <p:stCondLst>
                              <p:cond delay="19000"/>
                            </p:stCondLst>
                            <p:childTnLst>
                              <p:par>
                                <p:cTn id="32" presetID="53" presetClass="entr" presetSubtype="16" fill="hold" nodeType="afterEffect">
                                  <p:stCondLst>
                                    <p:cond delay="15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750" fill="hold"/>
                                        <p:tgtEl>
                                          <p:spTgt spid="33"/>
                                        </p:tgtEl>
                                        <p:attrNameLst>
                                          <p:attrName>ppt_w</p:attrName>
                                        </p:attrNameLst>
                                      </p:cBhvr>
                                      <p:tavLst>
                                        <p:tav tm="0">
                                          <p:val>
                                            <p:fltVal val="0"/>
                                          </p:val>
                                        </p:tav>
                                        <p:tav tm="100000">
                                          <p:val>
                                            <p:strVal val="#ppt_w"/>
                                          </p:val>
                                        </p:tav>
                                      </p:tavLst>
                                    </p:anim>
                                    <p:anim calcmode="lin" valueType="num">
                                      <p:cBhvr>
                                        <p:cTn id="35" dur="750" fill="hold"/>
                                        <p:tgtEl>
                                          <p:spTgt spid="33"/>
                                        </p:tgtEl>
                                        <p:attrNameLst>
                                          <p:attrName>ppt_h</p:attrName>
                                        </p:attrNameLst>
                                      </p:cBhvr>
                                      <p:tavLst>
                                        <p:tav tm="0">
                                          <p:val>
                                            <p:fltVal val="0"/>
                                          </p:val>
                                        </p:tav>
                                        <p:tav tm="100000">
                                          <p:val>
                                            <p:strVal val="#ppt_h"/>
                                          </p:val>
                                        </p:tav>
                                      </p:tavLst>
                                    </p:anim>
                                    <p:animEffect transition="in" filter="fade">
                                      <p:cBhvr>
                                        <p:cTn id="36" dur="750"/>
                                        <p:tgtEl>
                                          <p:spTgt spid="33"/>
                                        </p:tgtEl>
                                      </p:cBhvr>
                                    </p:animEffect>
                                  </p:childTnLst>
                                </p:cTn>
                              </p:par>
                            </p:childTnLst>
                          </p:cTn>
                        </p:par>
                        <p:par>
                          <p:cTn id="37" fill="hold">
                            <p:stCondLst>
                              <p:cond delay="21250"/>
                            </p:stCondLst>
                            <p:childTnLst>
                              <p:par>
                                <p:cTn id="38" presetID="53" presetClass="entr" presetSubtype="16"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anim calcmode="lin" valueType="num">
                                      <p:cBhvr>
                                        <p:cTn id="40" dur="750" fill="hold"/>
                                        <p:tgtEl>
                                          <p:spTgt spid="34"/>
                                        </p:tgtEl>
                                        <p:attrNameLst>
                                          <p:attrName>ppt_w</p:attrName>
                                        </p:attrNameLst>
                                      </p:cBhvr>
                                      <p:tavLst>
                                        <p:tav tm="0">
                                          <p:val>
                                            <p:fltVal val="0"/>
                                          </p:val>
                                        </p:tav>
                                        <p:tav tm="100000">
                                          <p:val>
                                            <p:strVal val="#ppt_w"/>
                                          </p:val>
                                        </p:tav>
                                      </p:tavLst>
                                    </p:anim>
                                    <p:anim calcmode="lin" valueType="num">
                                      <p:cBhvr>
                                        <p:cTn id="41" dur="750" fill="hold"/>
                                        <p:tgtEl>
                                          <p:spTgt spid="34"/>
                                        </p:tgtEl>
                                        <p:attrNameLst>
                                          <p:attrName>ppt_h</p:attrName>
                                        </p:attrNameLst>
                                      </p:cBhvr>
                                      <p:tavLst>
                                        <p:tav tm="0">
                                          <p:val>
                                            <p:fltVal val="0"/>
                                          </p:val>
                                        </p:tav>
                                        <p:tav tm="100000">
                                          <p:val>
                                            <p:strVal val="#ppt_h"/>
                                          </p:val>
                                        </p:tav>
                                      </p:tavLst>
                                    </p:anim>
                                    <p:animEffect transition="in" filter="fade">
                                      <p:cBhvr>
                                        <p:cTn id="42" dur="750"/>
                                        <p:tgtEl>
                                          <p:spTgt spid="34"/>
                                        </p:tgtEl>
                                      </p:cBhvr>
                                    </p:animEffect>
                                  </p:childTnLst>
                                </p:cTn>
                              </p:par>
                            </p:childTnLst>
                          </p:cTn>
                        </p:par>
                        <p:par>
                          <p:cTn id="43" fill="hold">
                            <p:stCondLst>
                              <p:cond delay="22500"/>
                            </p:stCondLst>
                            <p:childTnLst>
                              <p:par>
                                <p:cTn id="44" presetID="53" presetClass="entr" presetSubtype="16" fill="hold" nodeType="afterEffect">
                                  <p:stCondLst>
                                    <p:cond delay="5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750" fill="hold"/>
                                        <p:tgtEl>
                                          <p:spTgt spid="35"/>
                                        </p:tgtEl>
                                        <p:attrNameLst>
                                          <p:attrName>ppt_w</p:attrName>
                                        </p:attrNameLst>
                                      </p:cBhvr>
                                      <p:tavLst>
                                        <p:tav tm="0">
                                          <p:val>
                                            <p:fltVal val="0"/>
                                          </p:val>
                                        </p:tav>
                                        <p:tav tm="100000">
                                          <p:val>
                                            <p:strVal val="#ppt_w"/>
                                          </p:val>
                                        </p:tav>
                                      </p:tavLst>
                                    </p:anim>
                                    <p:anim calcmode="lin" valueType="num">
                                      <p:cBhvr>
                                        <p:cTn id="47" dur="750" fill="hold"/>
                                        <p:tgtEl>
                                          <p:spTgt spid="35"/>
                                        </p:tgtEl>
                                        <p:attrNameLst>
                                          <p:attrName>ppt_h</p:attrName>
                                        </p:attrNameLst>
                                      </p:cBhvr>
                                      <p:tavLst>
                                        <p:tav tm="0">
                                          <p:val>
                                            <p:fltVal val="0"/>
                                          </p:val>
                                        </p:tav>
                                        <p:tav tm="100000">
                                          <p:val>
                                            <p:strVal val="#ppt_h"/>
                                          </p:val>
                                        </p:tav>
                                      </p:tavLst>
                                    </p:anim>
                                    <p:animEffect transition="in" filter="fade">
                                      <p:cBhvr>
                                        <p:cTn id="48" dur="750"/>
                                        <p:tgtEl>
                                          <p:spTgt spid="35"/>
                                        </p:tgtEl>
                                      </p:cBhvr>
                                    </p:animEffect>
                                  </p:childTnLst>
                                </p:cTn>
                              </p:par>
                            </p:childTnLst>
                          </p:cTn>
                        </p:par>
                        <p:par>
                          <p:cTn id="49" fill="hold">
                            <p:stCondLst>
                              <p:cond delay="23750"/>
                            </p:stCondLst>
                            <p:childTnLst>
                              <p:par>
                                <p:cTn id="50" presetID="53" presetClass="entr" presetSubtype="16" fill="hold" nodeType="afterEffect">
                                  <p:stCondLst>
                                    <p:cond delay="5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750" fill="hold"/>
                                        <p:tgtEl>
                                          <p:spTgt spid="32"/>
                                        </p:tgtEl>
                                        <p:attrNameLst>
                                          <p:attrName>ppt_w</p:attrName>
                                        </p:attrNameLst>
                                      </p:cBhvr>
                                      <p:tavLst>
                                        <p:tav tm="0">
                                          <p:val>
                                            <p:fltVal val="0"/>
                                          </p:val>
                                        </p:tav>
                                        <p:tav tm="100000">
                                          <p:val>
                                            <p:strVal val="#ppt_w"/>
                                          </p:val>
                                        </p:tav>
                                      </p:tavLst>
                                    </p:anim>
                                    <p:anim calcmode="lin" valueType="num">
                                      <p:cBhvr>
                                        <p:cTn id="53" dur="750" fill="hold"/>
                                        <p:tgtEl>
                                          <p:spTgt spid="32"/>
                                        </p:tgtEl>
                                        <p:attrNameLst>
                                          <p:attrName>ppt_h</p:attrName>
                                        </p:attrNameLst>
                                      </p:cBhvr>
                                      <p:tavLst>
                                        <p:tav tm="0">
                                          <p:val>
                                            <p:fltVal val="0"/>
                                          </p:val>
                                        </p:tav>
                                        <p:tav tm="100000">
                                          <p:val>
                                            <p:strVal val="#ppt_h"/>
                                          </p:val>
                                        </p:tav>
                                      </p:tavLst>
                                    </p:anim>
                                    <p:animEffect transition="in" filter="fade">
                                      <p:cBhvr>
                                        <p:cTn id="54" dur="750"/>
                                        <p:tgtEl>
                                          <p:spTgt spid="32"/>
                                        </p:tgtEl>
                                      </p:cBhvr>
                                    </p:animEffect>
                                  </p:childTnLst>
                                </p:cTn>
                              </p:par>
                            </p:childTnLst>
                          </p:cTn>
                        </p:par>
                        <p:par>
                          <p:cTn id="55" fill="hold">
                            <p:stCondLst>
                              <p:cond delay="25000"/>
                            </p:stCondLst>
                            <p:childTnLst>
                              <p:par>
                                <p:cTn id="56" presetID="53" presetClass="entr" presetSubtype="16" fill="hold" nodeType="afterEffect">
                                  <p:stCondLst>
                                    <p:cond delay="500"/>
                                  </p:stCondLst>
                                  <p:childTnLst>
                                    <p:set>
                                      <p:cBhvr>
                                        <p:cTn id="57" dur="1" fill="hold">
                                          <p:stCondLst>
                                            <p:cond delay="0"/>
                                          </p:stCondLst>
                                        </p:cTn>
                                        <p:tgtEl>
                                          <p:spTgt spid="36"/>
                                        </p:tgtEl>
                                        <p:attrNameLst>
                                          <p:attrName>style.visibility</p:attrName>
                                        </p:attrNameLst>
                                      </p:cBhvr>
                                      <p:to>
                                        <p:strVal val="visible"/>
                                      </p:to>
                                    </p:set>
                                    <p:anim calcmode="lin" valueType="num">
                                      <p:cBhvr>
                                        <p:cTn id="58" dur="750" fill="hold"/>
                                        <p:tgtEl>
                                          <p:spTgt spid="36"/>
                                        </p:tgtEl>
                                        <p:attrNameLst>
                                          <p:attrName>ppt_w</p:attrName>
                                        </p:attrNameLst>
                                      </p:cBhvr>
                                      <p:tavLst>
                                        <p:tav tm="0">
                                          <p:val>
                                            <p:fltVal val="0"/>
                                          </p:val>
                                        </p:tav>
                                        <p:tav tm="100000">
                                          <p:val>
                                            <p:strVal val="#ppt_w"/>
                                          </p:val>
                                        </p:tav>
                                      </p:tavLst>
                                    </p:anim>
                                    <p:anim calcmode="lin" valueType="num">
                                      <p:cBhvr>
                                        <p:cTn id="59" dur="750" fill="hold"/>
                                        <p:tgtEl>
                                          <p:spTgt spid="36"/>
                                        </p:tgtEl>
                                        <p:attrNameLst>
                                          <p:attrName>ppt_h</p:attrName>
                                        </p:attrNameLst>
                                      </p:cBhvr>
                                      <p:tavLst>
                                        <p:tav tm="0">
                                          <p:val>
                                            <p:fltVal val="0"/>
                                          </p:val>
                                        </p:tav>
                                        <p:tav tm="100000">
                                          <p:val>
                                            <p:strVal val="#ppt_h"/>
                                          </p:val>
                                        </p:tav>
                                      </p:tavLst>
                                    </p:anim>
                                    <p:animEffect transition="in" filter="fade">
                                      <p:cBhvr>
                                        <p:cTn id="60" dur="750"/>
                                        <p:tgtEl>
                                          <p:spTgt spid="36"/>
                                        </p:tgtEl>
                                      </p:cBhvr>
                                    </p:animEffect>
                                  </p:childTnLst>
                                </p:cTn>
                              </p:par>
                            </p:childTnLst>
                          </p:cTn>
                        </p:par>
                        <p:par>
                          <p:cTn id="61" fill="hold">
                            <p:stCondLst>
                              <p:cond delay="26250"/>
                            </p:stCondLst>
                            <p:childTnLst>
                              <p:par>
                                <p:cTn id="62" presetID="31" presetClass="entr" presetSubtype="0" fill="hold" nodeType="afterEffect">
                                  <p:stCondLst>
                                    <p:cond delay="500"/>
                                  </p:stCondLst>
                                  <p:childTnLst>
                                    <p:set>
                                      <p:cBhvr>
                                        <p:cTn id="63" dur="1" fill="hold">
                                          <p:stCondLst>
                                            <p:cond delay="0"/>
                                          </p:stCondLst>
                                        </p:cTn>
                                        <p:tgtEl>
                                          <p:spTgt spid="8"/>
                                        </p:tgtEl>
                                        <p:attrNameLst>
                                          <p:attrName>style.visibility</p:attrName>
                                        </p:attrNameLst>
                                      </p:cBhvr>
                                      <p:to>
                                        <p:strVal val="visible"/>
                                      </p:to>
                                    </p:set>
                                    <p:anim calcmode="lin" valueType="num">
                                      <p:cBhvr>
                                        <p:cTn id="64" dur="750" fill="hold"/>
                                        <p:tgtEl>
                                          <p:spTgt spid="8"/>
                                        </p:tgtEl>
                                        <p:attrNameLst>
                                          <p:attrName>ppt_w</p:attrName>
                                        </p:attrNameLst>
                                      </p:cBhvr>
                                      <p:tavLst>
                                        <p:tav tm="0">
                                          <p:val>
                                            <p:fltVal val="0"/>
                                          </p:val>
                                        </p:tav>
                                        <p:tav tm="100000">
                                          <p:val>
                                            <p:strVal val="#ppt_w"/>
                                          </p:val>
                                        </p:tav>
                                      </p:tavLst>
                                    </p:anim>
                                    <p:anim calcmode="lin" valueType="num">
                                      <p:cBhvr>
                                        <p:cTn id="65" dur="750" fill="hold"/>
                                        <p:tgtEl>
                                          <p:spTgt spid="8"/>
                                        </p:tgtEl>
                                        <p:attrNameLst>
                                          <p:attrName>ppt_h</p:attrName>
                                        </p:attrNameLst>
                                      </p:cBhvr>
                                      <p:tavLst>
                                        <p:tav tm="0">
                                          <p:val>
                                            <p:fltVal val="0"/>
                                          </p:val>
                                        </p:tav>
                                        <p:tav tm="100000">
                                          <p:val>
                                            <p:strVal val="#ppt_h"/>
                                          </p:val>
                                        </p:tav>
                                      </p:tavLst>
                                    </p:anim>
                                    <p:anim calcmode="lin" valueType="num">
                                      <p:cBhvr>
                                        <p:cTn id="66" dur="750" fill="hold"/>
                                        <p:tgtEl>
                                          <p:spTgt spid="8"/>
                                        </p:tgtEl>
                                        <p:attrNameLst>
                                          <p:attrName>style.rotation</p:attrName>
                                        </p:attrNameLst>
                                      </p:cBhvr>
                                      <p:tavLst>
                                        <p:tav tm="0">
                                          <p:val>
                                            <p:fltVal val="90"/>
                                          </p:val>
                                        </p:tav>
                                        <p:tav tm="100000">
                                          <p:val>
                                            <p:fltVal val="0"/>
                                          </p:val>
                                        </p:tav>
                                      </p:tavLst>
                                    </p:anim>
                                    <p:animEffect transition="in" filter="fade">
                                      <p:cBhvr>
                                        <p:cTn id="67" dur="750"/>
                                        <p:tgtEl>
                                          <p:spTgt spid="8"/>
                                        </p:tgtEl>
                                      </p:cBhvr>
                                    </p:animEffect>
                                  </p:childTnLst>
                                </p:cTn>
                              </p:par>
                            </p:childTnLst>
                          </p:cTn>
                        </p:par>
                        <p:par>
                          <p:cTn id="68" fill="hold">
                            <p:stCondLst>
                              <p:cond delay="27500"/>
                            </p:stCondLst>
                            <p:childTnLst>
                              <p:par>
                                <p:cTn id="69" presetID="53" presetClass="entr" presetSubtype="16" fill="hold" nodeType="afterEffect">
                                  <p:stCondLst>
                                    <p:cond delay="500"/>
                                  </p:stCondLst>
                                  <p:childTnLst>
                                    <p:set>
                                      <p:cBhvr>
                                        <p:cTn id="70" dur="1" fill="hold">
                                          <p:stCondLst>
                                            <p:cond delay="0"/>
                                          </p:stCondLst>
                                        </p:cTn>
                                        <p:tgtEl>
                                          <p:spTgt spid="37"/>
                                        </p:tgtEl>
                                        <p:attrNameLst>
                                          <p:attrName>style.visibility</p:attrName>
                                        </p:attrNameLst>
                                      </p:cBhvr>
                                      <p:to>
                                        <p:strVal val="visible"/>
                                      </p:to>
                                    </p:set>
                                    <p:anim calcmode="lin" valueType="num">
                                      <p:cBhvr>
                                        <p:cTn id="71" dur="750" fill="hold"/>
                                        <p:tgtEl>
                                          <p:spTgt spid="37"/>
                                        </p:tgtEl>
                                        <p:attrNameLst>
                                          <p:attrName>ppt_w</p:attrName>
                                        </p:attrNameLst>
                                      </p:cBhvr>
                                      <p:tavLst>
                                        <p:tav tm="0">
                                          <p:val>
                                            <p:fltVal val="0"/>
                                          </p:val>
                                        </p:tav>
                                        <p:tav tm="100000">
                                          <p:val>
                                            <p:strVal val="#ppt_w"/>
                                          </p:val>
                                        </p:tav>
                                      </p:tavLst>
                                    </p:anim>
                                    <p:anim calcmode="lin" valueType="num">
                                      <p:cBhvr>
                                        <p:cTn id="72" dur="750" fill="hold"/>
                                        <p:tgtEl>
                                          <p:spTgt spid="37"/>
                                        </p:tgtEl>
                                        <p:attrNameLst>
                                          <p:attrName>ppt_h</p:attrName>
                                        </p:attrNameLst>
                                      </p:cBhvr>
                                      <p:tavLst>
                                        <p:tav tm="0">
                                          <p:val>
                                            <p:fltVal val="0"/>
                                          </p:val>
                                        </p:tav>
                                        <p:tav tm="100000">
                                          <p:val>
                                            <p:strVal val="#ppt_h"/>
                                          </p:val>
                                        </p:tav>
                                      </p:tavLst>
                                    </p:anim>
                                    <p:animEffect transition="in" filter="fade">
                                      <p:cBhvr>
                                        <p:cTn id="73" dur="750"/>
                                        <p:tgtEl>
                                          <p:spTgt spid="37"/>
                                        </p:tgtEl>
                                      </p:cBhvr>
                                    </p:animEffect>
                                  </p:childTnLst>
                                </p:cTn>
                              </p:par>
                            </p:childTnLst>
                          </p:cTn>
                        </p:par>
                        <p:par>
                          <p:cTn id="74" fill="hold">
                            <p:stCondLst>
                              <p:cond delay="28750"/>
                            </p:stCondLst>
                            <p:childTnLst>
                              <p:par>
                                <p:cTn id="75" presetID="53" presetClass="entr" presetSubtype="16" fill="hold" nodeType="after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30000"/>
                            </p:stCondLst>
                            <p:childTnLst>
                              <p:par>
                                <p:cTn id="81" presetID="63" presetClass="path" presetSubtype="0" accel="50000" decel="50000" fill="hold" grpId="0" nodeType="afterEffect">
                                  <p:stCondLst>
                                    <p:cond delay="0"/>
                                  </p:stCondLst>
                                  <p:childTnLst>
                                    <p:animMotion origin="layout" path="M 4.79167E-6 -4.07407E-6 L 0.9983 0.00024 " pathEditMode="relative" rAng="0" ptsTypes="AA">
                                      <p:cBhvr>
                                        <p:cTn id="82"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524A55-1B61-47A8-A1FE-6E7077B5C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20" name="Group 19">
            <a:extLst>
              <a:ext uri="{FF2B5EF4-FFF2-40B4-BE49-F238E27FC236}">
                <a16:creationId xmlns:a16="http://schemas.microsoft.com/office/drawing/2014/main" id="{A6753D35-CB92-4404-882B-8876B5F3E3B9}"/>
              </a:ext>
            </a:extLst>
          </p:cNvPr>
          <p:cNvGrpSpPr/>
          <p:nvPr/>
        </p:nvGrpSpPr>
        <p:grpSpPr>
          <a:xfrm>
            <a:off x="2233448" y="3800061"/>
            <a:ext cx="7472855" cy="2668311"/>
            <a:chOff x="3686628" y="159656"/>
            <a:chExt cx="7460342" cy="3077030"/>
          </a:xfrm>
        </p:grpSpPr>
        <p:sp>
          <p:nvSpPr>
            <p:cNvPr id="21" name="Speech Bubble: Oval 20">
              <a:extLst>
                <a:ext uri="{FF2B5EF4-FFF2-40B4-BE49-F238E27FC236}">
                  <a16:creationId xmlns:a16="http://schemas.microsoft.com/office/drawing/2014/main" id="{E3795E0E-BABE-497E-8BB0-5DF8168F1C74}"/>
                </a:ext>
              </a:extLst>
            </p:cNvPr>
            <p:cNvSpPr/>
            <p:nvPr/>
          </p:nvSpPr>
          <p:spPr>
            <a:xfrm>
              <a:off x="3686628" y="159656"/>
              <a:ext cx="7460342" cy="3077030"/>
            </a:xfrm>
            <a:prstGeom prst="wedgeEllipseCallout">
              <a:avLst>
                <a:gd name="adj1" fmla="val 45795"/>
                <a:gd name="adj2" fmla="val -78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47A278F-7A64-4BB8-A1DD-9BED400C86D2}"/>
                </a:ext>
              </a:extLst>
            </p:cNvPr>
            <p:cNvSpPr txBox="1"/>
            <p:nvPr/>
          </p:nvSpPr>
          <p:spPr>
            <a:xfrm>
              <a:off x="4250231" y="513796"/>
              <a:ext cx="6017085" cy="2377966"/>
            </a:xfrm>
            <a:prstGeom prst="rect">
              <a:avLst/>
            </a:prstGeom>
            <a:noFill/>
          </p:spPr>
          <p:txBody>
            <a:bodyPr wrap="square" rtlCol="0">
              <a:spAutoFit/>
            </a:bodyPr>
            <a:lstStyle/>
            <a:p>
              <a:pPr algn="ctr"/>
              <a:r>
                <a:rPr lang="en-GB" sz="3200" dirty="0">
                  <a:latin typeface="Comic Sans MS" panose="030F0702030302020204" pitchFamily="66" charset="0"/>
                </a:rPr>
                <a:t>Moses was saved by the princess. It was part of God’s plan for Moses to grow up in the royal palace.</a:t>
              </a:r>
            </a:p>
          </p:txBody>
        </p:sp>
      </p:grpSp>
      <p:pic>
        <p:nvPicPr>
          <p:cNvPr id="3" name="Picture 2">
            <a:extLst>
              <a:ext uri="{FF2B5EF4-FFF2-40B4-BE49-F238E27FC236}">
                <a16:creationId xmlns:a16="http://schemas.microsoft.com/office/drawing/2014/main" id="{9865B168-90C3-4C87-A5DC-477D131DA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5" name="Group 24">
            <a:extLst>
              <a:ext uri="{FF2B5EF4-FFF2-40B4-BE49-F238E27FC236}">
                <a16:creationId xmlns:a16="http://schemas.microsoft.com/office/drawing/2014/main" id="{3AA189F5-644D-4627-AE0D-397721C0EF57}"/>
              </a:ext>
            </a:extLst>
          </p:cNvPr>
          <p:cNvGrpSpPr/>
          <p:nvPr/>
        </p:nvGrpSpPr>
        <p:grpSpPr>
          <a:xfrm>
            <a:off x="1117367" y="228485"/>
            <a:ext cx="7722415" cy="1617201"/>
            <a:chOff x="1190014" y="39276"/>
            <a:chExt cx="7722415" cy="1617201"/>
          </a:xfrm>
        </p:grpSpPr>
        <p:sp>
          <p:nvSpPr>
            <p:cNvPr id="26" name="Speech Bubble: Rectangle with Corners Rounded 25">
              <a:extLst>
                <a:ext uri="{FF2B5EF4-FFF2-40B4-BE49-F238E27FC236}">
                  <a16:creationId xmlns:a16="http://schemas.microsoft.com/office/drawing/2014/main" id="{140A5569-8D87-4D8F-864F-E9016F2ECF62}"/>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3F14894-B212-447B-ADF6-78C35AECE130}"/>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Moses basket reminds us that Moses was put in a basket to escape from being killed by Pharaoh’s men. </a:t>
              </a:r>
            </a:p>
          </p:txBody>
        </p:sp>
      </p:grpSp>
      <p:pic>
        <p:nvPicPr>
          <p:cNvPr id="18" name="Picture 17">
            <a:hlinkClick r:id="" action="ppaction://noaction"/>
            <a:extLst>
              <a:ext uri="{FF2B5EF4-FFF2-40B4-BE49-F238E27FC236}">
                <a16:creationId xmlns:a16="http://schemas.microsoft.com/office/drawing/2014/main" id="{1174A40A-52F1-4419-B134-1E7051D6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856" y="2088048"/>
            <a:ext cx="2596994" cy="1531935"/>
          </a:xfrm>
          <a:prstGeom prst="rect">
            <a:avLst/>
          </a:prstGeom>
        </p:spPr>
      </p:pic>
      <p:sp>
        <p:nvSpPr>
          <p:cNvPr id="6" name="Rectangle 5">
            <a:hlinkClick r:id="rId5" action="ppaction://hlinksldjump"/>
            <a:extLst>
              <a:ext uri="{FF2B5EF4-FFF2-40B4-BE49-F238E27FC236}">
                <a16:creationId xmlns:a16="http://schemas.microsoft.com/office/drawing/2014/main" id="{D5C74135-A315-49F9-B039-B2973CD5398E}"/>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9F3C8733-6728-4629-B294-34D9E724759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944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1750"/>
                                        <p:tgtEl>
                                          <p:spTgt spid="25"/>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1750"/>
                                        <p:tgtEl>
                                          <p:spTgt spid="20"/>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2129081-E66D-49A3-B7B6-7D7BACA43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21" name="Group 20">
            <a:extLst>
              <a:ext uri="{FF2B5EF4-FFF2-40B4-BE49-F238E27FC236}">
                <a16:creationId xmlns:a16="http://schemas.microsoft.com/office/drawing/2014/main" id="{58F4E810-D7E5-4220-9C09-2B93C3D51C57}"/>
              </a:ext>
            </a:extLst>
          </p:cNvPr>
          <p:cNvGrpSpPr/>
          <p:nvPr/>
        </p:nvGrpSpPr>
        <p:grpSpPr>
          <a:xfrm>
            <a:off x="2233448" y="3800061"/>
            <a:ext cx="7472855" cy="2668311"/>
            <a:chOff x="3686628" y="159656"/>
            <a:chExt cx="7460342" cy="3077030"/>
          </a:xfrm>
        </p:grpSpPr>
        <p:sp>
          <p:nvSpPr>
            <p:cNvPr id="22" name="Speech Bubble: Oval 21">
              <a:extLst>
                <a:ext uri="{FF2B5EF4-FFF2-40B4-BE49-F238E27FC236}">
                  <a16:creationId xmlns:a16="http://schemas.microsoft.com/office/drawing/2014/main" id="{496E1D93-6DEC-4AFC-848D-DD8875328CEA}"/>
                </a:ext>
              </a:extLst>
            </p:cNvPr>
            <p:cNvSpPr/>
            <p:nvPr/>
          </p:nvSpPr>
          <p:spPr>
            <a:xfrm>
              <a:off x="3686628" y="159656"/>
              <a:ext cx="7460342" cy="3077030"/>
            </a:xfrm>
            <a:prstGeom prst="wedgeEllipseCallout">
              <a:avLst>
                <a:gd name="adj1" fmla="val 45795"/>
                <a:gd name="adj2" fmla="val -78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7F7DF69-D6E8-4A99-A61C-AA765B52A031}"/>
                </a:ext>
              </a:extLst>
            </p:cNvPr>
            <p:cNvSpPr txBox="1"/>
            <p:nvPr/>
          </p:nvSpPr>
          <p:spPr>
            <a:xfrm>
              <a:off x="4104262" y="584923"/>
              <a:ext cx="6363959" cy="2377966"/>
            </a:xfrm>
            <a:prstGeom prst="rect">
              <a:avLst/>
            </a:prstGeom>
            <a:noFill/>
          </p:spPr>
          <p:txBody>
            <a:bodyPr wrap="square" rtlCol="0">
              <a:spAutoFit/>
            </a:bodyPr>
            <a:lstStyle/>
            <a:p>
              <a:pPr algn="ctr"/>
              <a:r>
                <a:rPr lang="en-GB" sz="3200" dirty="0">
                  <a:latin typeface="Comic Sans MS" panose="030F0702030302020204" pitchFamily="66" charset="0"/>
                </a:rPr>
                <a:t>It was part of God’s plan </a:t>
              </a:r>
            </a:p>
            <a:p>
              <a:pPr algn="ctr"/>
              <a:r>
                <a:rPr lang="en-GB" sz="3200" dirty="0">
                  <a:latin typeface="Comic Sans MS" panose="030F0702030302020204" pitchFamily="66" charset="0"/>
                </a:rPr>
                <a:t>for Moses to be lonely and poor, so that he could learn how to trust and obey God.</a:t>
              </a:r>
            </a:p>
          </p:txBody>
        </p:sp>
      </p:grpSp>
      <p:pic>
        <p:nvPicPr>
          <p:cNvPr id="2" name="Picture 1">
            <a:extLst>
              <a:ext uri="{FF2B5EF4-FFF2-40B4-BE49-F238E27FC236}">
                <a16:creationId xmlns:a16="http://schemas.microsoft.com/office/drawing/2014/main" id="{A107AD01-CF42-43A8-A1B0-99D1B29E4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E7E5051B-3F0C-4447-91EE-939446668D59}"/>
              </a:ext>
            </a:extLst>
          </p:cNvPr>
          <p:cNvGrpSpPr/>
          <p:nvPr/>
        </p:nvGrpSpPr>
        <p:grpSpPr>
          <a:xfrm>
            <a:off x="1117367" y="120822"/>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527748DD-5404-402F-8B49-60512506238B}"/>
                </a:ext>
              </a:extLst>
            </p:cNvPr>
            <p:cNvSpPr/>
            <p:nvPr/>
          </p:nvSpPr>
          <p:spPr>
            <a:xfrm>
              <a:off x="1190014" y="39276"/>
              <a:ext cx="7722415" cy="1617201"/>
            </a:xfrm>
            <a:prstGeom prst="wedgeRoundRectCallout">
              <a:avLst>
                <a:gd name="adj1" fmla="val -40588"/>
                <a:gd name="adj2" fmla="val 1274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EA8DD68-2FA0-49B6-B7B3-FB0369BF2E93}"/>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bucket of water reminds us that Moses had to run away from Egypt, but met some ladies by the well. </a:t>
              </a:r>
            </a:p>
          </p:txBody>
        </p:sp>
      </p:grpSp>
      <p:pic>
        <p:nvPicPr>
          <p:cNvPr id="19" name="Picture 18">
            <a:hlinkClick r:id="" action="ppaction://noaction"/>
            <a:extLst>
              <a:ext uri="{FF2B5EF4-FFF2-40B4-BE49-F238E27FC236}">
                <a16:creationId xmlns:a16="http://schemas.microsoft.com/office/drawing/2014/main" id="{2383FF5C-0C6D-48FB-AEB4-C272BDD80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864" y="1738023"/>
            <a:ext cx="1529786" cy="2254889"/>
          </a:xfrm>
          <a:prstGeom prst="rect">
            <a:avLst/>
          </a:prstGeom>
        </p:spPr>
      </p:pic>
      <p:sp>
        <p:nvSpPr>
          <p:cNvPr id="6" name="Rectangle 5">
            <a:hlinkClick r:id="rId5" action="ppaction://hlinksldjump"/>
            <a:extLst>
              <a:ext uri="{FF2B5EF4-FFF2-40B4-BE49-F238E27FC236}">
                <a16:creationId xmlns:a16="http://schemas.microsoft.com/office/drawing/2014/main" id="{554FF4BA-F688-4460-AFAF-A6B45D73C44D}"/>
              </a:ext>
            </a:extLst>
          </p:cNvPr>
          <p:cNvSpPr/>
          <p:nvPr/>
        </p:nvSpPr>
        <p:spPr>
          <a:xfrm>
            <a:off x="-2225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47FD5A4-B8DE-4195-8BCB-50C36AAE53DF}"/>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308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1750"/>
                                        <p:tgtEl>
                                          <p:spTgt spid="21"/>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2239-A5F8-4148-8A0C-6A3E1BEB2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14" name="Picture 13">
            <a:extLst>
              <a:ext uri="{FF2B5EF4-FFF2-40B4-BE49-F238E27FC236}">
                <a16:creationId xmlns:a16="http://schemas.microsoft.com/office/drawing/2014/main" id="{F7375A61-6ECE-4DED-8ED8-2CEFE9F6E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20" name="Group 19">
            <a:extLst>
              <a:ext uri="{FF2B5EF4-FFF2-40B4-BE49-F238E27FC236}">
                <a16:creationId xmlns:a16="http://schemas.microsoft.com/office/drawing/2014/main" id="{AC240CC3-83C0-4E09-9DA2-683FBB3E4227}"/>
              </a:ext>
            </a:extLst>
          </p:cNvPr>
          <p:cNvGrpSpPr/>
          <p:nvPr/>
        </p:nvGrpSpPr>
        <p:grpSpPr>
          <a:xfrm>
            <a:off x="2233449" y="3800061"/>
            <a:ext cx="6606334" cy="2668311"/>
            <a:chOff x="3686628" y="159656"/>
            <a:chExt cx="7460342" cy="3077030"/>
          </a:xfrm>
        </p:grpSpPr>
        <p:sp>
          <p:nvSpPr>
            <p:cNvPr id="21" name="Speech Bubble: Oval 20">
              <a:extLst>
                <a:ext uri="{FF2B5EF4-FFF2-40B4-BE49-F238E27FC236}">
                  <a16:creationId xmlns:a16="http://schemas.microsoft.com/office/drawing/2014/main" id="{9C560C48-45BA-41C8-A0DF-BC365EB43057}"/>
                </a:ext>
              </a:extLst>
            </p:cNvPr>
            <p:cNvSpPr/>
            <p:nvPr/>
          </p:nvSpPr>
          <p:spPr>
            <a:xfrm>
              <a:off x="3686628" y="159656"/>
              <a:ext cx="7460342" cy="3077030"/>
            </a:xfrm>
            <a:prstGeom prst="wedgeEllipseCallout">
              <a:avLst>
                <a:gd name="adj1" fmla="val 59252"/>
                <a:gd name="adj2" fmla="val -790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A69613-AF8B-4C6C-BCB4-F25C475497D7}"/>
                </a:ext>
              </a:extLst>
            </p:cNvPr>
            <p:cNvSpPr txBox="1"/>
            <p:nvPr/>
          </p:nvSpPr>
          <p:spPr>
            <a:xfrm>
              <a:off x="4234819" y="276706"/>
              <a:ext cx="6363959" cy="2945838"/>
            </a:xfrm>
            <a:prstGeom prst="rect">
              <a:avLst/>
            </a:prstGeom>
            <a:noFill/>
          </p:spPr>
          <p:txBody>
            <a:bodyPr wrap="square" rtlCol="0">
              <a:spAutoFit/>
            </a:bodyPr>
            <a:lstStyle/>
            <a:p>
              <a:pPr algn="ctr"/>
              <a:r>
                <a:rPr lang="en-GB" sz="3200" dirty="0">
                  <a:latin typeface="Comic Sans MS" panose="030F0702030302020204" pitchFamily="66" charset="0"/>
                </a:rPr>
                <a:t>God spoke to Moses </a:t>
              </a:r>
            </a:p>
            <a:p>
              <a:pPr algn="ctr"/>
              <a:r>
                <a:rPr lang="en-GB" sz="3200" dirty="0">
                  <a:latin typeface="Comic Sans MS" panose="030F0702030302020204" pitchFamily="66" charset="0"/>
                </a:rPr>
                <a:t>through the burning bush and promised that He would be with him, when he went back to Egypt.</a:t>
              </a:r>
            </a:p>
          </p:txBody>
        </p:sp>
      </p:grpSp>
      <p:grpSp>
        <p:nvGrpSpPr>
          <p:cNvPr id="24" name="Group 23">
            <a:extLst>
              <a:ext uri="{FF2B5EF4-FFF2-40B4-BE49-F238E27FC236}">
                <a16:creationId xmlns:a16="http://schemas.microsoft.com/office/drawing/2014/main" id="{583C0AA7-1DB1-42B3-B106-9A2F28EFB490}"/>
              </a:ext>
            </a:extLst>
          </p:cNvPr>
          <p:cNvGrpSpPr/>
          <p:nvPr/>
        </p:nvGrpSpPr>
        <p:grpSpPr>
          <a:xfrm>
            <a:off x="1117367" y="235345"/>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6E4E7F7-A6CD-422C-A2E7-10B232B78A35}"/>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2420A20-84CA-4DE8-8CF6-FEE273619C1C}"/>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sandal reminds us that God told Moses to take off his sandals because he was on holy ground. </a:t>
              </a:r>
            </a:p>
          </p:txBody>
        </p:sp>
      </p:grpSp>
      <p:pic>
        <p:nvPicPr>
          <p:cNvPr id="18" name="Picture 17">
            <a:hlinkClick r:id="rId4" action="ppaction://hlinksldjump"/>
            <a:extLst>
              <a:ext uri="{FF2B5EF4-FFF2-40B4-BE49-F238E27FC236}">
                <a16:creationId xmlns:a16="http://schemas.microsoft.com/office/drawing/2014/main" id="{F6393995-7787-4D4E-87C2-12F8D04F1D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4796" y="1948733"/>
            <a:ext cx="2328261" cy="1952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3836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09344E1-8CC6-4620-8FFF-6687D63D4911}"/>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792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1750"/>
                                        <p:tgtEl>
                                          <p:spTgt spid="20"/>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30F50B-4162-4035-972C-FB3C76415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19" name="Group 18">
            <a:extLst>
              <a:ext uri="{FF2B5EF4-FFF2-40B4-BE49-F238E27FC236}">
                <a16:creationId xmlns:a16="http://schemas.microsoft.com/office/drawing/2014/main" id="{CA32804F-01CB-47BF-AA5D-1A94A188A882}"/>
              </a:ext>
            </a:extLst>
          </p:cNvPr>
          <p:cNvGrpSpPr/>
          <p:nvPr/>
        </p:nvGrpSpPr>
        <p:grpSpPr>
          <a:xfrm>
            <a:off x="2424530" y="3774661"/>
            <a:ext cx="6415252" cy="2240579"/>
            <a:chOff x="3686628" y="159656"/>
            <a:chExt cx="7460342" cy="3077030"/>
          </a:xfrm>
        </p:grpSpPr>
        <p:sp>
          <p:nvSpPr>
            <p:cNvPr id="20" name="Speech Bubble: Oval 19">
              <a:extLst>
                <a:ext uri="{FF2B5EF4-FFF2-40B4-BE49-F238E27FC236}">
                  <a16:creationId xmlns:a16="http://schemas.microsoft.com/office/drawing/2014/main" id="{FEC5CBC7-7C2D-4BB1-A70C-8874BE842F8E}"/>
                </a:ext>
              </a:extLst>
            </p:cNvPr>
            <p:cNvSpPr/>
            <p:nvPr/>
          </p:nvSpPr>
          <p:spPr>
            <a:xfrm>
              <a:off x="3686628" y="159656"/>
              <a:ext cx="7460342" cy="3077030"/>
            </a:xfrm>
            <a:prstGeom prst="wedgeEllipseCallout">
              <a:avLst>
                <a:gd name="adj1" fmla="val 59653"/>
                <a:gd name="adj2" fmla="val -825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19FCBBA-F9A0-46D4-9F6E-83DA310FEB3B}"/>
                </a:ext>
              </a:extLst>
            </p:cNvPr>
            <p:cNvSpPr txBox="1"/>
            <p:nvPr/>
          </p:nvSpPr>
          <p:spPr>
            <a:xfrm>
              <a:off x="4322966" y="671351"/>
              <a:ext cx="6363959" cy="1810094"/>
            </a:xfrm>
            <a:prstGeom prst="rect">
              <a:avLst/>
            </a:prstGeom>
            <a:noFill/>
          </p:spPr>
          <p:txBody>
            <a:bodyPr wrap="square" rtlCol="0">
              <a:spAutoFit/>
            </a:bodyPr>
            <a:lstStyle/>
            <a:p>
              <a:pPr algn="ctr"/>
              <a:r>
                <a:rPr lang="en-GB" sz="3200" dirty="0">
                  <a:latin typeface="Comic Sans MS" panose="030F0702030302020204" pitchFamily="66" charset="0"/>
                </a:rPr>
                <a:t>Pharaoh thought he was a god but God showed him who had the real power.</a:t>
              </a:r>
              <a:endParaRPr lang="en-GB" sz="2800" dirty="0">
                <a:latin typeface="Comic Sans MS" panose="030F0702030302020204" pitchFamily="66" charset="0"/>
              </a:endParaRP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4" name="Group 23">
            <a:extLst>
              <a:ext uri="{FF2B5EF4-FFF2-40B4-BE49-F238E27FC236}">
                <a16:creationId xmlns:a16="http://schemas.microsoft.com/office/drawing/2014/main" id="{9B5F22A4-1D2D-496C-8214-9D2349C54CC3}"/>
              </a:ext>
            </a:extLst>
          </p:cNvPr>
          <p:cNvGrpSpPr/>
          <p:nvPr/>
        </p:nvGrpSpPr>
        <p:grpSpPr>
          <a:xfrm>
            <a:off x="1117367" y="237496"/>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DE2F7AE-1C71-4AB0-84A2-460C8AED2E6A}"/>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135D977-1CB3-4DE4-A4A9-5BA965D3C3B4}"/>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frog reminds us that God sent 10 plagues on Egypt when Pharaoh refused to listen to God. </a:t>
              </a:r>
            </a:p>
          </p:txBody>
        </p:sp>
      </p:grpSp>
      <p:pic>
        <p:nvPicPr>
          <p:cNvPr id="21" name="Picture 20">
            <a:hlinkClick r:id="rId4" action="ppaction://hlinksldjump"/>
            <a:extLst>
              <a:ext uri="{FF2B5EF4-FFF2-40B4-BE49-F238E27FC236}">
                <a16:creationId xmlns:a16="http://schemas.microsoft.com/office/drawing/2014/main" id="{4CE7CB15-0A0F-4A77-ADB2-9279DBBDEE86}"/>
              </a:ext>
            </a:extLst>
          </p:cNvPr>
          <p:cNvPicPr>
            <a:picLocks noChangeAspect="1"/>
          </p:cNvPicPr>
          <p:nvPr/>
        </p:nvPicPr>
        <p:blipFill>
          <a:blip r:embed="rId5"/>
          <a:stretch>
            <a:fillRect/>
          </a:stretch>
        </p:blipFill>
        <p:spPr>
          <a:xfrm flipH="1">
            <a:off x="4404186" y="1724159"/>
            <a:ext cx="2675593" cy="2671035"/>
          </a:xfrm>
          <a:prstGeom prst="rect">
            <a:avLst/>
          </a:prstGeom>
        </p:spPr>
      </p:pic>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E250D217-44F8-4255-86F5-9F848FB4F3CA}"/>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348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1750"/>
                                        <p:tgtEl>
                                          <p:spTgt spid="19"/>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83915A-2E71-4D9D-AFB6-51DF6665E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17" name="Group 16">
            <a:extLst>
              <a:ext uri="{FF2B5EF4-FFF2-40B4-BE49-F238E27FC236}">
                <a16:creationId xmlns:a16="http://schemas.microsoft.com/office/drawing/2014/main" id="{387E6F6A-F2D3-47F1-A9ED-A7E1F0E8F09A}"/>
              </a:ext>
            </a:extLst>
          </p:cNvPr>
          <p:cNvGrpSpPr/>
          <p:nvPr/>
        </p:nvGrpSpPr>
        <p:grpSpPr>
          <a:xfrm>
            <a:off x="2407688" y="3842439"/>
            <a:ext cx="6466051" cy="2346092"/>
            <a:chOff x="3686628" y="159656"/>
            <a:chExt cx="7460342" cy="3077030"/>
          </a:xfrm>
        </p:grpSpPr>
        <p:sp>
          <p:nvSpPr>
            <p:cNvPr id="22" name="Speech Bubble: Oval 21">
              <a:extLst>
                <a:ext uri="{FF2B5EF4-FFF2-40B4-BE49-F238E27FC236}">
                  <a16:creationId xmlns:a16="http://schemas.microsoft.com/office/drawing/2014/main" id="{D69F1747-B42F-4DD4-B2A0-F8500C155215}"/>
                </a:ext>
              </a:extLst>
            </p:cNvPr>
            <p:cNvSpPr/>
            <p:nvPr/>
          </p:nvSpPr>
          <p:spPr>
            <a:xfrm>
              <a:off x="3686628" y="159656"/>
              <a:ext cx="7460342" cy="3077030"/>
            </a:xfrm>
            <a:prstGeom prst="wedgeEllipseCallout">
              <a:avLst>
                <a:gd name="adj1" fmla="val 58169"/>
                <a:gd name="adj2" fmla="val -851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A722FE5-05AF-4A04-9900-B9120D946EFA}"/>
                </a:ext>
              </a:extLst>
            </p:cNvPr>
            <p:cNvSpPr txBox="1"/>
            <p:nvPr/>
          </p:nvSpPr>
          <p:spPr>
            <a:xfrm>
              <a:off x="4165198" y="452146"/>
              <a:ext cx="6363958" cy="2377966"/>
            </a:xfrm>
            <a:prstGeom prst="rect">
              <a:avLst/>
            </a:prstGeom>
            <a:noFill/>
          </p:spPr>
          <p:txBody>
            <a:bodyPr wrap="square" rtlCol="0">
              <a:spAutoFit/>
            </a:bodyPr>
            <a:lstStyle/>
            <a:p>
              <a:pPr algn="ctr"/>
              <a:r>
                <a:rPr lang="en-GB" sz="3200" dirty="0">
                  <a:latin typeface="Comic Sans MS" panose="030F0702030302020204" pitchFamily="66" charset="0"/>
                </a:rPr>
                <a:t>The lamb also reminds </a:t>
              </a:r>
            </a:p>
            <a:p>
              <a:pPr algn="ctr"/>
              <a:r>
                <a:rPr lang="en-GB" sz="3200" dirty="0">
                  <a:latin typeface="Comic Sans MS" panose="030F0702030302020204" pitchFamily="66" charset="0"/>
                </a:rPr>
                <a:t>us of Jesus dying on the cross as a sacrifice for all of our sins.</a:t>
              </a:r>
              <a:endParaRPr lang="en-GB" sz="2800" dirty="0">
                <a:latin typeface="Comic Sans MS" panose="030F0702030302020204" pitchFamily="66" charset="0"/>
              </a:endParaRP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lamb reminds us that God told the Israelites to sacrifice a lamb and put its blood on the doorframes. </a:t>
              </a:r>
            </a:p>
          </p:txBody>
        </p:sp>
      </p:grpSp>
      <p:pic>
        <p:nvPicPr>
          <p:cNvPr id="5" name="Picture 4">
            <a:extLst>
              <a:ext uri="{FF2B5EF4-FFF2-40B4-BE49-F238E27FC236}">
                <a16:creationId xmlns:a16="http://schemas.microsoft.com/office/drawing/2014/main" id="{41F08AAA-60CC-437A-BBD4-8D74E0C14381}"/>
              </a:ext>
            </a:extLst>
          </p:cNvPr>
          <p:cNvPicPr>
            <a:picLocks noChangeAspect="1"/>
          </p:cNvPicPr>
          <p:nvPr/>
        </p:nvPicPr>
        <p:blipFill>
          <a:blip r:embed="rId4"/>
          <a:stretch>
            <a:fillRect/>
          </a:stretch>
        </p:blipFill>
        <p:spPr>
          <a:xfrm flipH="1">
            <a:off x="4630863" y="1709151"/>
            <a:ext cx="1942402" cy="2615095"/>
          </a:xfrm>
          <a:prstGeom prst="rect">
            <a:avLst/>
          </a:prstGeom>
        </p:spPr>
      </p:pic>
      <p:sp>
        <p:nvSpPr>
          <p:cNvPr id="6" name="Rectangle 5">
            <a:hlinkClick r:id="rId5" action="ppaction://hlinksldjump"/>
            <a:extLst>
              <a:ext uri="{FF2B5EF4-FFF2-40B4-BE49-F238E27FC236}">
                <a16:creationId xmlns:a16="http://schemas.microsoft.com/office/drawing/2014/main" id="{732CC23A-0E5F-4983-A894-146021586156}"/>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675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1750"/>
                                        <p:tgtEl>
                                          <p:spTgt spid="17"/>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D45F3C9-4A79-4147-B95B-C7D33EA46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41" name="Group 40">
            <a:extLst>
              <a:ext uri="{FF2B5EF4-FFF2-40B4-BE49-F238E27FC236}">
                <a16:creationId xmlns:a16="http://schemas.microsoft.com/office/drawing/2014/main" id="{76F580D4-B33D-4975-A1BC-A379F0A5ECCE}"/>
              </a:ext>
            </a:extLst>
          </p:cNvPr>
          <p:cNvGrpSpPr/>
          <p:nvPr/>
        </p:nvGrpSpPr>
        <p:grpSpPr>
          <a:xfrm>
            <a:off x="2375539" y="4043876"/>
            <a:ext cx="6468581" cy="2260363"/>
            <a:chOff x="3686628" y="159656"/>
            <a:chExt cx="7460342" cy="3077030"/>
          </a:xfrm>
        </p:grpSpPr>
        <p:sp>
          <p:nvSpPr>
            <p:cNvPr id="42" name="Speech Bubble: Oval 41">
              <a:extLst>
                <a:ext uri="{FF2B5EF4-FFF2-40B4-BE49-F238E27FC236}">
                  <a16:creationId xmlns:a16="http://schemas.microsoft.com/office/drawing/2014/main" id="{D541CA46-7182-4E68-83A3-F7F6EB023499}"/>
                </a:ext>
              </a:extLst>
            </p:cNvPr>
            <p:cNvSpPr/>
            <p:nvPr/>
          </p:nvSpPr>
          <p:spPr>
            <a:xfrm>
              <a:off x="3686628" y="159656"/>
              <a:ext cx="7460342" cy="3077030"/>
            </a:xfrm>
            <a:prstGeom prst="wedgeEllipseCallout">
              <a:avLst>
                <a:gd name="adj1" fmla="val 59342"/>
                <a:gd name="adj2" fmla="val -949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20D7032-E607-444B-9E68-7910D44F7212}"/>
                </a:ext>
              </a:extLst>
            </p:cNvPr>
            <p:cNvSpPr txBox="1"/>
            <p:nvPr/>
          </p:nvSpPr>
          <p:spPr>
            <a:xfrm>
              <a:off x="4183185" y="418123"/>
              <a:ext cx="6363959" cy="1810093"/>
            </a:xfrm>
            <a:prstGeom prst="rect">
              <a:avLst/>
            </a:prstGeom>
            <a:noFill/>
          </p:spPr>
          <p:txBody>
            <a:bodyPr wrap="square" rtlCol="0">
              <a:spAutoFit/>
            </a:bodyPr>
            <a:lstStyle/>
            <a:p>
              <a:pPr algn="ctr"/>
              <a:r>
                <a:rPr lang="en-GB" sz="3200" dirty="0">
                  <a:latin typeface="Comic Sans MS" panose="030F0702030302020204" pitchFamily="66" charset="0"/>
                </a:rPr>
                <a:t>When the Israelites trusted God, He divided the Red Sea and led them to safety.</a:t>
              </a: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5" name="Group 14">
            <a:extLst>
              <a:ext uri="{FF2B5EF4-FFF2-40B4-BE49-F238E27FC236}">
                <a16:creationId xmlns:a16="http://schemas.microsoft.com/office/drawing/2014/main" id="{195C28F6-B764-44E6-A81C-B779399F5DBD}"/>
              </a:ext>
            </a:extLst>
          </p:cNvPr>
          <p:cNvGrpSpPr/>
          <p:nvPr/>
        </p:nvGrpSpPr>
        <p:grpSpPr>
          <a:xfrm>
            <a:off x="3965346" y="1834988"/>
            <a:ext cx="2360437" cy="2474229"/>
            <a:chOff x="2819400" y="2627314"/>
            <a:chExt cx="1664983" cy="1715625"/>
          </a:xfrm>
        </p:grpSpPr>
        <p:sp>
          <p:nvSpPr>
            <p:cNvPr id="17" name="Freeform: Shape 16">
              <a:extLst>
                <a:ext uri="{FF2B5EF4-FFF2-40B4-BE49-F238E27FC236}">
                  <a16:creationId xmlns:a16="http://schemas.microsoft.com/office/drawing/2014/main" id="{4B80DD84-4C01-431F-B329-D2385AEE360D}"/>
                </a:ext>
              </a:extLst>
            </p:cNvPr>
            <p:cNvSpPr/>
            <p:nvPr/>
          </p:nvSpPr>
          <p:spPr>
            <a:xfrm>
              <a:off x="2821192" y="2628515"/>
              <a:ext cx="628457" cy="780361"/>
            </a:xfrm>
            <a:custGeom>
              <a:avLst/>
              <a:gdLst>
                <a:gd name="connsiteX0" fmla="*/ 315722 w 616550"/>
                <a:gd name="connsiteY0" fmla="*/ 95313 h 768454"/>
                <a:gd name="connsiteX1" fmla="*/ 0 w 616550"/>
                <a:gd name="connsiteY1" fmla="*/ 768454 h 768454"/>
                <a:gd name="connsiteX2" fmla="*/ 306786 w 616550"/>
                <a:gd name="connsiteY2" fmla="*/ 661228 h 768454"/>
                <a:gd name="connsiteX3" fmla="*/ 616550 w 616550"/>
                <a:gd name="connsiteY3" fmla="*/ 0 h 768454"/>
                <a:gd name="connsiteX4" fmla="*/ 565916 w 616550"/>
                <a:gd name="connsiteY4" fmla="*/ 2979 h 768454"/>
                <a:gd name="connsiteX5" fmla="*/ 315722 w 616550"/>
                <a:gd name="connsiteY5" fmla="*/ 95313 h 768454"/>
                <a:gd name="connsiteX0" fmla="*/ 315722 w 621313"/>
                <a:gd name="connsiteY0" fmla="*/ 100076 h 773217"/>
                <a:gd name="connsiteX1" fmla="*/ 0 w 621313"/>
                <a:gd name="connsiteY1" fmla="*/ 773217 h 773217"/>
                <a:gd name="connsiteX2" fmla="*/ 306786 w 621313"/>
                <a:gd name="connsiteY2" fmla="*/ 665991 h 773217"/>
                <a:gd name="connsiteX3" fmla="*/ 621313 w 621313"/>
                <a:gd name="connsiteY3" fmla="*/ 0 h 773217"/>
                <a:gd name="connsiteX4" fmla="*/ 565916 w 621313"/>
                <a:gd name="connsiteY4" fmla="*/ 7742 h 773217"/>
                <a:gd name="connsiteX5" fmla="*/ 315722 w 621313"/>
                <a:gd name="connsiteY5" fmla="*/ 100076 h 773217"/>
                <a:gd name="connsiteX0" fmla="*/ 322866 w 628457"/>
                <a:gd name="connsiteY0" fmla="*/ 100076 h 780361"/>
                <a:gd name="connsiteX1" fmla="*/ 0 w 628457"/>
                <a:gd name="connsiteY1" fmla="*/ 780361 h 780361"/>
                <a:gd name="connsiteX2" fmla="*/ 313930 w 628457"/>
                <a:gd name="connsiteY2" fmla="*/ 665991 h 780361"/>
                <a:gd name="connsiteX3" fmla="*/ 628457 w 628457"/>
                <a:gd name="connsiteY3" fmla="*/ 0 h 780361"/>
                <a:gd name="connsiteX4" fmla="*/ 573060 w 628457"/>
                <a:gd name="connsiteY4" fmla="*/ 7742 h 780361"/>
                <a:gd name="connsiteX5" fmla="*/ 322866 w 628457"/>
                <a:gd name="connsiteY5" fmla="*/ 100076 h 78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57" h="780361">
                  <a:moveTo>
                    <a:pt x="322866" y="100076"/>
                  </a:moveTo>
                  <a:lnTo>
                    <a:pt x="0" y="780361"/>
                  </a:lnTo>
                  <a:lnTo>
                    <a:pt x="313930" y="665991"/>
                  </a:lnTo>
                  <a:lnTo>
                    <a:pt x="628457" y="0"/>
                  </a:lnTo>
                  <a:lnTo>
                    <a:pt x="573060" y="7742"/>
                  </a:lnTo>
                  <a:lnTo>
                    <a:pt x="322866" y="100076"/>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E719EE9-0D66-40BD-AAB5-2CF8A3B78C8F}"/>
                </a:ext>
              </a:extLst>
            </p:cNvPr>
            <p:cNvSpPr/>
            <p:nvPr/>
          </p:nvSpPr>
          <p:spPr>
            <a:xfrm>
              <a:off x="2819400" y="3284376"/>
              <a:ext cx="1396327" cy="1058563"/>
            </a:xfrm>
            <a:custGeom>
              <a:avLst/>
              <a:gdLst>
                <a:gd name="connsiteX0" fmla="*/ 0 w 1402874"/>
                <a:gd name="connsiteY0" fmla="*/ 128076 h 1063325"/>
                <a:gd name="connsiteX1" fmla="*/ 17871 w 1402874"/>
                <a:gd name="connsiteY1" fmla="*/ 178710 h 1063325"/>
                <a:gd name="connsiteX2" fmla="*/ 1069282 w 1402874"/>
                <a:gd name="connsiteY2" fmla="*/ 1063325 h 1063325"/>
                <a:gd name="connsiteX3" fmla="*/ 1402874 w 1402874"/>
                <a:gd name="connsiteY3" fmla="*/ 908443 h 1063325"/>
                <a:gd name="connsiteX4" fmla="*/ 327635 w 1402874"/>
                <a:gd name="connsiteY4" fmla="*/ 0 h 1063325"/>
                <a:gd name="connsiteX5" fmla="*/ 0 w 1402874"/>
                <a:gd name="connsiteY5"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405852 w 1405852"/>
                <a:gd name="connsiteY3" fmla="*/ 914400 h 1063325"/>
                <a:gd name="connsiteX4" fmla="*/ 327635 w 1405852"/>
                <a:gd name="connsiteY4" fmla="*/ 0 h 1063325"/>
                <a:gd name="connsiteX5" fmla="*/ 0 w 1405852"/>
                <a:gd name="connsiteY5"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09272 w 1405852"/>
                <a:gd name="connsiteY3" fmla="*/ 997798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51417"/>
                <a:gd name="connsiteY0" fmla="*/ 128076 h 1063325"/>
                <a:gd name="connsiteX1" fmla="*/ 17871 w 1451417"/>
                <a:gd name="connsiteY1" fmla="*/ 178710 h 1063325"/>
                <a:gd name="connsiteX2" fmla="*/ 1069282 w 1451417"/>
                <a:gd name="connsiteY2" fmla="*/ 1063325 h 1063325"/>
                <a:gd name="connsiteX3" fmla="*/ 1233100 w 1451417"/>
                <a:gd name="connsiteY3" fmla="*/ 1000777 h 1063325"/>
                <a:gd name="connsiteX4" fmla="*/ 1405852 w 1451417"/>
                <a:gd name="connsiteY4" fmla="*/ 914400 h 1063325"/>
                <a:gd name="connsiteX5" fmla="*/ 327635 w 1451417"/>
                <a:gd name="connsiteY5" fmla="*/ 0 h 1063325"/>
                <a:gd name="connsiteX6" fmla="*/ 0 w 1451417"/>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3314 h 1058563"/>
                <a:gd name="connsiteX1" fmla="*/ 17871 w 1405852"/>
                <a:gd name="connsiteY1" fmla="*/ 173948 h 1058563"/>
                <a:gd name="connsiteX2" fmla="*/ 1069282 w 1405852"/>
                <a:gd name="connsiteY2" fmla="*/ 1058563 h 1058563"/>
                <a:gd name="connsiteX3" fmla="*/ 1233100 w 1405852"/>
                <a:gd name="connsiteY3" fmla="*/ 996015 h 1058563"/>
                <a:gd name="connsiteX4" fmla="*/ 1405852 w 1405852"/>
                <a:gd name="connsiteY4" fmla="*/ 909638 h 1058563"/>
                <a:gd name="connsiteX5" fmla="*/ 325254 w 1405852"/>
                <a:gd name="connsiteY5" fmla="*/ 0 h 1058563"/>
                <a:gd name="connsiteX6" fmla="*/ 0 w 1405852"/>
                <a:gd name="connsiteY6" fmla="*/ 123314 h 1058563"/>
                <a:gd name="connsiteX0" fmla="*/ 80227 w 1486079"/>
                <a:gd name="connsiteY0" fmla="*/ 123314 h 1058563"/>
                <a:gd name="connsiteX1" fmla="*/ 98098 w 1486079"/>
                <a:gd name="connsiteY1" fmla="*/ 173948 h 1058563"/>
                <a:gd name="connsiteX2" fmla="*/ 1149509 w 1486079"/>
                <a:gd name="connsiteY2" fmla="*/ 1058563 h 1058563"/>
                <a:gd name="connsiteX3" fmla="*/ 1313327 w 1486079"/>
                <a:gd name="connsiteY3" fmla="*/ 996015 h 1058563"/>
                <a:gd name="connsiteX4" fmla="*/ 1486079 w 1486079"/>
                <a:gd name="connsiteY4" fmla="*/ 909638 h 1058563"/>
                <a:gd name="connsiteX5" fmla="*/ 405481 w 1486079"/>
                <a:gd name="connsiteY5" fmla="*/ 0 h 1058563"/>
                <a:gd name="connsiteX6" fmla="*/ 80227 w 1486079"/>
                <a:gd name="connsiteY6" fmla="*/ 123314 h 1058563"/>
                <a:gd name="connsiteX0" fmla="*/ 58865 w 1464717"/>
                <a:gd name="connsiteY0" fmla="*/ 123314 h 1058563"/>
                <a:gd name="connsiteX1" fmla="*/ 76736 w 1464717"/>
                <a:gd name="connsiteY1" fmla="*/ 173948 h 1058563"/>
                <a:gd name="connsiteX2" fmla="*/ 1128147 w 1464717"/>
                <a:gd name="connsiteY2" fmla="*/ 1058563 h 1058563"/>
                <a:gd name="connsiteX3" fmla="*/ 1291965 w 1464717"/>
                <a:gd name="connsiteY3" fmla="*/ 996015 h 1058563"/>
                <a:gd name="connsiteX4" fmla="*/ 1464717 w 1464717"/>
                <a:gd name="connsiteY4" fmla="*/ 909638 h 1058563"/>
                <a:gd name="connsiteX5" fmla="*/ 384119 w 1464717"/>
                <a:gd name="connsiteY5" fmla="*/ 0 h 1058563"/>
                <a:gd name="connsiteX6" fmla="*/ 58865 w 1464717"/>
                <a:gd name="connsiteY6" fmla="*/ 123314 h 1058563"/>
                <a:gd name="connsiteX0" fmla="*/ 0 w 1405852"/>
                <a:gd name="connsiteY0" fmla="*/ 123314 h 1058563"/>
                <a:gd name="connsiteX1" fmla="*/ 17871 w 1405852"/>
                <a:gd name="connsiteY1" fmla="*/ 173948 h 1058563"/>
                <a:gd name="connsiteX2" fmla="*/ 1069282 w 1405852"/>
                <a:gd name="connsiteY2" fmla="*/ 1058563 h 1058563"/>
                <a:gd name="connsiteX3" fmla="*/ 1233100 w 1405852"/>
                <a:gd name="connsiteY3" fmla="*/ 996015 h 1058563"/>
                <a:gd name="connsiteX4" fmla="*/ 1405852 w 1405852"/>
                <a:gd name="connsiteY4" fmla="*/ 909638 h 1058563"/>
                <a:gd name="connsiteX5" fmla="*/ 325254 w 1405852"/>
                <a:gd name="connsiteY5" fmla="*/ 0 h 1058563"/>
                <a:gd name="connsiteX6" fmla="*/ 0 w 1405852"/>
                <a:gd name="connsiteY6" fmla="*/ 123314 h 1058563"/>
                <a:gd name="connsiteX0" fmla="*/ 0 w 1396327"/>
                <a:gd name="connsiteY0" fmla="*/ 123314 h 1058563"/>
                <a:gd name="connsiteX1" fmla="*/ 17871 w 1396327"/>
                <a:gd name="connsiteY1" fmla="*/ 173948 h 1058563"/>
                <a:gd name="connsiteX2" fmla="*/ 1069282 w 1396327"/>
                <a:gd name="connsiteY2" fmla="*/ 1058563 h 1058563"/>
                <a:gd name="connsiteX3" fmla="*/ 1233100 w 1396327"/>
                <a:gd name="connsiteY3" fmla="*/ 996015 h 1058563"/>
                <a:gd name="connsiteX4" fmla="*/ 1396327 w 1396327"/>
                <a:gd name="connsiteY4" fmla="*/ 902494 h 1058563"/>
                <a:gd name="connsiteX5" fmla="*/ 325254 w 1396327"/>
                <a:gd name="connsiteY5" fmla="*/ 0 h 1058563"/>
                <a:gd name="connsiteX6" fmla="*/ 0 w 1396327"/>
                <a:gd name="connsiteY6" fmla="*/ 123314 h 10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327" h="1058563">
                  <a:moveTo>
                    <a:pt x="0" y="123314"/>
                  </a:moveTo>
                  <a:cubicBezTo>
                    <a:pt x="32114" y="230886"/>
                    <a:pt x="6345" y="127611"/>
                    <a:pt x="17871" y="173948"/>
                  </a:cubicBezTo>
                  <a:lnTo>
                    <a:pt x="1069282" y="1058563"/>
                  </a:lnTo>
                  <a:lnTo>
                    <a:pt x="1233100" y="996015"/>
                  </a:lnTo>
                  <a:cubicBezTo>
                    <a:pt x="1289195" y="971194"/>
                    <a:pt x="1282151" y="979936"/>
                    <a:pt x="1396327" y="902494"/>
                  </a:cubicBezTo>
                  <a:lnTo>
                    <a:pt x="325254" y="0"/>
                  </a:lnTo>
                  <a:lnTo>
                    <a:pt x="0" y="123314"/>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92F0B0C-02DB-4111-9A9A-4C066C93B57B}"/>
                </a:ext>
              </a:extLst>
            </p:cNvPr>
            <p:cNvSpPr/>
            <p:nvPr/>
          </p:nvSpPr>
          <p:spPr>
            <a:xfrm>
              <a:off x="3138101" y="2627314"/>
              <a:ext cx="1346282" cy="1557765"/>
            </a:xfrm>
            <a:custGeom>
              <a:avLst/>
              <a:gdLst>
                <a:gd name="connsiteX0" fmla="*/ 312742 w 1346282"/>
                <a:gd name="connsiteY0" fmla="*/ 0 h 1569671"/>
                <a:gd name="connsiteX1" fmla="*/ 1340325 w 1346282"/>
                <a:gd name="connsiteY1" fmla="*/ 902486 h 1569671"/>
                <a:gd name="connsiteX2" fmla="*/ 1346282 w 1346282"/>
                <a:gd name="connsiteY2" fmla="*/ 926314 h 1569671"/>
                <a:gd name="connsiteX3" fmla="*/ 1337347 w 1346282"/>
                <a:gd name="connsiteY3" fmla="*/ 968013 h 1569671"/>
                <a:gd name="connsiteX4" fmla="*/ 1078217 w 1346282"/>
                <a:gd name="connsiteY4" fmla="*/ 1569671 h 1569671"/>
                <a:gd name="connsiteX5" fmla="*/ 0 w 1346282"/>
                <a:gd name="connsiteY5" fmla="*/ 673142 h 1569671"/>
                <a:gd name="connsiteX6" fmla="*/ 312742 w 1346282"/>
                <a:gd name="connsiteY6" fmla="*/ 0 h 1569671"/>
                <a:gd name="connsiteX0" fmla="*/ 310361 w 1346282"/>
                <a:gd name="connsiteY0" fmla="*/ 0 h 1557765"/>
                <a:gd name="connsiteX1" fmla="*/ 1340325 w 1346282"/>
                <a:gd name="connsiteY1" fmla="*/ 890580 h 1557765"/>
                <a:gd name="connsiteX2" fmla="*/ 1346282 w 1346282"/>
                <a:gd name="connsiteY2" fmla="*/ 914408 h 1557765"/>
                <a:gd name="connsiteX3" fmla="*/ 1337347 w 1346282"/>
                <a:gd name="connsiteY3" fmla="*/ 956107 h 1557765"/>
                <a:gd name="connsiteX4" fmla="*/ 1078217 w 1346282"/>
                <a:gd name="connsiteY4" fmla="*/ 1557765 h 1557765"/>
                <a:gd name="connsiteX5" fmla="*/ 0 w 1346282"/>
                <a:gd name="connsiteY5" fmla="*/ 661236 h 1557765"/>
                <a:gd name="connsiteX6" fmla="*/ 310361 w 1346282"/>
                <a:gd name="connsiteY6" fmla="*/ 0 h 155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282" h="1557765">
                  <a:moveTo>
                    <a:pt x="310361" y="0"/>
                  </a:moveTo>
                  <a:lnTo>
                    <a:pt x="1340325" y="890580"/>
                  </a:lnTo>
                  <a:lnTo>
                    <a:pt x="1346282" y="914408"/>
                  </a:lnTo>
                  <a:lnTo>
                    <a:pt x="1337347" y="956107"/>
                  </a:lnTo>
                  <a:lnTo>
                    <a:pt x="1078217" y="1557765"/>
                  </a:lnTo>
                  <a:lnTo>
                    <a:pt x="0" y="661236"/>
                  </a:lnTo>
                  <a:lnTo>
                    <a:pt x="310361" y="0"/>
                  </a:lnTo>
                  <a:close/>
                </a:path>
              </a:pathLst>
            </a:custGeom>
            <a:solidFill>
              <a:srgbClr val="5C2E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E7766F9-C3A6-49BD-94F4-6870F8915CC5}"/>
                </a:ext>
              </a:extLst>
            </p:cNvPr>
            <p:cNvSpPr/>
            <p:nvPr/>
          </p:nvSpPr>
          <p:spPr>
            <a:xfrm>
              <a:off x="2986204" y="3381086"/>
              <a:ext cx="194154" cy="148722"/>
            </a:xfrm>
            <a:custGeom>
              <a:avLst/>
              <a:gdLst>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10204 h 145946"/>
                <a:gd name="connsiteX6" fmla="*/ 41699 w 178710"/>
                <a:gd name="connsiteY6" fmla="*/ 145946 h 145946"/>
                <a:gd name="connsiteX7" fmla="*/ 0 w 178710"/>
                <a:gd name="connsiteY7" fmla="*/ 62548 h 145946"/>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07823 h 145946"/>
                <a:gd name="connsiteX6" fmla="*/ 41699 w 178710"/>
                <a:gd name="connsiteY6" fmla="*/ 145946 h 145946"/>
                <a:gd name="connsiteX7" fmla="*/ 0 w 178710"/>
                <a:gd name="connsiteY7" fmla="*/ 62548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35742 h 145946"/>
                <a:gd name="connsiteX4" fmla="*/ 185854 w 185854"/>
                <a:gd name="connsiteY4" fmla="*/ 62548 h 145946"/>
                <a:gd name="connsiteX5" fmla="*/ 123306 w 185854"/>
                <a:gd name="connsiteY5" fmla="*/ 107823 h 145946"/>
                <a:gd name="connsiteX6" fmla="*/ 48843 w 185854"/>
                <a:gd name="connsiteY6" fmla="*/ 145946 h 145946"/>
                <a:gd name="connsiteX7" fmla="*/ 0 w 185854"/>
                <a:gd name="connsiteY7" fmla="*/ 69691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69691 h 145946"/>
                <a:gd name="connsiteX1" fmla="*/ 132241 w 185854"/>
                <a:gd name="connsiteY1" fmla="*/ 0 h 145946"/>
                <a:gd name="connsiteX2" fmla="*/ 176321 w 185854"/>
                <a:gd name="connsiteY2" fmla="*/ 16079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72467 h 148722"/>
                <a:gd name="connsiteX1" fmla="*/ 132241 w 185854"/>
                <a:gd name="connsiteY1" fmla="*/ 2776 h 148722"/>
                <a:gd name="connsiteX2" fmla="*/ 176321 w 185854"/>
                <a:gd name="connsiteY2" fmla="*/ 18855 h 148722"/>
                <a:gd name="connsiteX3" fmla="*/ 185854 w 185854"/>
                <a:gd name="connsiteY3" fmla="*/ 65324 h 148722"/>
                <a:gd name="connsiteX4" fmla="*/ 123306 w 185854"/>
                <a:gd name="connsiteY4" fmla="*/ 110599 h 148722"/>
                <a:gd name="connsiteX5" fmla="*/ 48843 w 185854"/>
                <a:gd name="connsiteY5" fmla="*/ 148722 h 148722"/>
                <a:gd name="connsiteX6" fmla="*/ 0 w 185854"/>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08217 h 148722"/>
                <a:gd name="connsiteX5" fmla="*/ 48843 w 189391"/>
                <a:gd name="connsiteY5" fmla="*/ 148722 h 148722"/>
                <a:gd name="connsiteX6" fmla="*/ 0 w 189391"/>
                <a:gd name="connsiteY6" fmla="*/ 72467 h 148722"/>
                <a:gd name="connsiteX0" fmla="*/ 0 w 184629"/>
                <a:gd name="connsiteY0" fmla="*/ 77229 h 148722"/>
                <a:gd name="connsiteX1" fmla="*/ 127479 w 184629"/>
                <a:gd name="connsiteY1" fmla="*/ 2776 h 148722"/>
                <a:gd name="connsiteX2" fmla="*/ 171559 w 184629"/>
                <a:gd name="connsiteY2" fmla="*/ 18855 h 148722"/>
                <a:gd name="connsiteX3" fmla="*/ 181092 w 184629"/>
                <a:gd name="connsiteY3" fmla="*/ 65324 h 148722"/>
                <a:gd name="connsiteX4" fmla="*/ 116163 w 184629"/>
                <a:gd name="connsiteY4" fmla="*/ 108217 h 148722"/>
                <a:gd name="connsiteX5" fmla="*/ 44081 w 184629"/>
                <a:gd name="connsiteY5" fmla="*/ 148722 h 148722"/>
                <a:gd name="connsiteX6" fmla="*/ 0 w 184629"/>
                <a:gd name="connsiteY6" fmla="*/ 77229 h 148722"/>
                <a:gd name="connsiteX0" fmla="*/ 0 w 194154"/>
                <a:gd name="connsiteY0" fmla="*/ 79610 h 148722"/>
                <a:gd name="connsiteX1" fmla="*/ 137004 w 194154"/>
                <a:gd name="connsiteY1" fmla="*/ 2776 h 148722"/>
                <a:gd name="connsiteX2" fmla="*/ 181084 w 194154"/>
                <a:gd name="connsiteY2" fmla="*/ 18855 h 148722"/>
                <a:gd name="connsiteX3" fmla="*/ 190617 w 194154"/>
                <a:gd name="connsiteY3" fmla="*/ 65324 h 148722"/>
                <a:gd name="connsiteX4" fmla="*/ 125688 w 194154"/>
                <a:gd name="connsiteY4" fmla="*/ 108217 h 148722"/>
                <a:gd name="connsiteX5" fmla="*/ 53606 w 194154"/>
                <a:gd name="connsiteY5" fmla="*/ 148722 h 148722"/>
                <a:gd name="connsiteX6" fmla="*/ 0 w 194154"/>
                <a:gd name="connsiteY6" fmla="*/ 79610 h 1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48722">
                  <a:moveTo>
                    <a:pt x="0" y="79610"/>
                  </a:moveTo>
                  <a:lnTo>
                    <a:pt x="137004" y="2776"/>
                  </a:lnTo>
                  <a:cubicBezTo>
                    <a:pt x="166391" y="-6159"/>
                    <a:pt x="172149" y="8430"/>
                    <a:pt x="181084" y="18855"/>
                  </a:cubicBezTo>
                  <a:cubicBezTo>
                    <a:pt x="190019" y="29280"/>
                    <a:pt x="199453" y="50033"/>
                    <a:pt x="190617" y="65324"/>
                  </a:cubicBezTo>
                  <a:lnTo>
                    <a:pt x="125688" y="108217"/>
                  </a:lnTo>
                  <a:lnTo>
                    <a:pt x="53606" y="148722"/>
                  </a:lnTo>
                  <a:lnTo>
                    <a:pt x="0" y="79610"/>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730D5A9F-1E72-4A0D-A924-F44F1FC9650C}"/>
                </a:ext>
              </a:extLst>
            </p:cNvPr>
            <p:cNvSpPr/>
            <p:nvPr/>
          </p:nvSpPr>
          <p:spPr>
            <a:xfrm>
              <a:off x="2989175" y="3517857"/>
              <a:ext cx="159172" cy="113221"/>
            </a:xfrm>
            <a:custGeom>
              <a:avLst/>
              <a:gdLst>
                <a:gd name="connsiteX0" fmla="*/ 0 w 166797"/>
                <a:gd name="connsiteY0" fmla="*/ 56591 h 110205"/>
                <a:gd name="connsiteX1" fmla="*/ 101270 w 166797"/>
                <a:gd name="connsiteY1" fmla="*/ 0 h 110205"/>
                <a:gd name="connsiteX2" fmla="*/ 160840 w 166797"/>
                <a:gd name="connsiteY2" fmla="*/ 11914 h 110205"/>
                <a:gd name="connsiteX3" fmla="*/ 166797 w 166797"/>
                <a:gd name="connsiteY3" fmla="*/ 41699 h 110205"/>
                <a:gd name="connsiteX4" fmla="*/ 154883 w 166797"/>
                <a:gd name="connsiteY4" fmla="*/ 56591 h 110205"/>
                <a:gd name="connsiteX5" fmla="*/ 50635 w 166797"/>
                <a:gd name="connsiteY5" fmla="*/ 110205 h 110205"/>
                <a:gd name="connsiteX6" fmla="*/ 0 w 166797"/>
                <a:gd name="connsiteY6" fmla="*/ 56591 h 110205"/>
                <a:gd name="connsiteX0" fmla="*/ 0 w 160840"/>
                <a:gd name="connsiteY0" fmla="*/ 56591 h 110205"/>
                <a:gd name="connsiteX1" fmla="*/ 101270 w 160840"/>
                <a:gd name="connsiteY1" fmla="*/ 0 h 110205"/>
                <a:gd name="connsiteX2" fmla="*/ 160840 w 160840"/>
                <a:gd name="connsiteY2" fmla="*/ 11914 h 110205"/>
                <a:gd name="connsiteX3" fmla="*/ 154883 w 160840"/>
                <a:gd name="connsiteY3" fmla="*/ 56591 h 110205"/>
                <a:gd name="connsiteX4" fmla="*/ 50635 w 160840"/>
                <a:gd name="connsiteY4" fmla="*/ 110205 h 110205"/>
                <a:gd name="connsiteX5" fmla="*/ 0 w 160840"/>
                <a:gd name="connsiteY5" fmla="*/ 56591 h 110205"/>
                <a:gd name="connsiteX0" fmla="*/ 0 w 154883"/>
                <a:gd name="connsiteY0" fmla="*/ 56591 h 110205"/>
                <a:gd name="connsiteX1" fmla="*/ 101270 w 154883"/>
                <a:gd name="connsiteY1" fmla="*/ 0 h 110205"/>
                <a:gd name="connsiteX2" fmla="*/ 151315 w 154883"/>
                <a:gd name="connsiteY2" fmla="*/ 11914 h 110205"/>
                <a:gd name="connsiteX3" fmla="*/ 154883 w 154883"/>
                <a:gd name="connsiteY3" fmla="*/ 56591 h 110205"/>
                <a:gd name="connsiteX4" fmla="*/ 50635 w 154883"/>
                <a:gd name="connsiteY4" fmla="*/ 110205 h 110205"/>
                <a:gd name="connsiteX5" fmla="*/ 0 w 154883"/>
                <a:gd name="connsiteY5" fmla="*/ 56591 h 110205"/>
                <a:gd name="connsiteX0" fmla="*/ 0 w 154883"/>
                <a:gd name="connsiteY0" fmla="*/ 59197 h 112811"/>
                <a:gd name="connsiteX1" fmla="*/ 101270 w 154883"/>
                <a:gd name="connsiteY1" fmla="*/ 2606 h 112811"/>
                <a:gd name="connsiteX2" fmla="*/ 151315 w 154883"/>
                <a:gd name="connsiteY2" fmla="*/ 14520 h 112811"/>
                <a:gd name="connsiteX3" fmla="*/ 154883 w 154883"/>
                <a:gd name="connsiteY3" fmla="*/ 59197 h 112811"/>
                <a:gd name="connsiteX4" fmla="*/ 50635 w 154883"/>
                <a:gd name="connsiteY4" fmla="*/ 112811 h 112811"/>
                <a:gd name="connsiteX5" fmla="*/ 0 w 154883"/>
                <a:gd name="connsiteY5" fmla="*/ 59197 h 112811"/>
                <a:gd name="connsiteX0" fmla="*/ 0 w 163484"/>
                <a:gd name="connsiteY0" fmla="*/ 59197 h 112811"/>
                <a:gd name="connsiteX1" fmla="*/ 101270 w 163484"/>
                <a:gd name="connsiteY1" fmla="*/ 2606 h 112811"/>
                <a:gd name="connsiteX2" fmla="*/ 151315 w 163484"/>
                <a:gd name="connsiteY2" fmla="*/ 14520 h 112811"/>
                <a:gd name="connsiteX3" fmla="*/ 154883 w 163484"/>
                <a:gd name="connsiteY3" fmla="*/ 59197 h 112811"/>
                <a:gd name="connsiteX4" fmla="*/ 50635 w 163484"/>
                <a:gd name="connsiteY4" fmla="*/ 112811 h 112811"/>
                <a:gd name="connsiteX5" fmla="*/ 0 w 163484"/>
                <a:gd name="connsiteY5" fmla="*/ 59197 h 112811"/>
                <a:gd name="connsiteX0" fmla="*/ 0 w 159172"/>
                <a:gd name="connsiteY0" fmla="*/ 59197 h 112811"/>
                <a:gd name="connsiteX1" fmla="*/ 101270 w 159172"/>
                <a:gd name="connsiteY1" fmla="*/ 2606 h 112811"/>
                <a:gd name="connsiteX2" fmla="*/ 151315 w 159172"/>
                <a:gd name="connsiteY2" fmla="*/ 14520 h 112811"/>
                <a:gd name="connsiteX3" fmla="*/ 147740 w 159172"/>
                <a:gd name="connsiteY3" fmla="*/ 59197 h 112811"/>
                <a:gd name="connsiteX4" fmla="*/ 50635 w 159172"/>
                <a:gd name="connsiteY4" fmla="*/ 112811 h 112811"/>
                <a:gd name="connsiteX5" fmla="*/ 0 w 159172"/>
                <a:gd name="connsiteY5" fmla="*/ 59197 h 112811"/>
                <a:gd name="connsiteX0" fmla="*/ 0 w 159172"/>
                <a:gd name="connsiteY0" fmla="*/ 59607 h 113221"/>
                <a:gd name="connsiteX1" fmla="*/ 101270 w 159172"/>
                <a:gd name="connsiteY1" fmla="*/ 3016 h 113221"/>
                <a:gd name="connsiteX2" fmla="*/ 151315 w 159172"/>
                <a:gd name="connsiteY2" fmla="*/ 12549 h 113221"/>
                <a:gd name="connsiteX3" fmla="*/ 147740 w 159172"/>
                <a:gd name="connsiteY3" fmla="*/ 59607 h 113221"/>
                <a:gd name="connsiteX4" fmla="*/ 50635 w 159172"/>
                <a:gd name="connsiteY4" fmla="*/ 113221 h 113221"/>
                <a:gd name="connsiteX5" fmla="*/ 0 w 159172"/>
                <a:gd name="connsiteY5" fmla="*/ 59607 h 1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72" h="113221">
                  <a:moveTo>
                    <a:pt x="0" y="59607"/>
                  </a:moveTo>
                  <a:lnTo>
                    <a:pt x="101270" y="3016"/>
                  </a:lnTo>
                  <a:cubicBezTo>
                    <a:pt x="126489" y="-4430"/>
                    <a:pt x="142380" y="3117"/>
                    <a:pt x="151315" y="12549"/>
                  </a:cubicBezTo>
                  <a:cubicBezTo>
                    <a:pt x="160250" y="21981"/>
                    <a:pt x="164520" y="43225"/>
                    <a:pt x="147740" y="59607"/>
                  </a:cubicBezTo>
                  <a:lnTo>
                    <a:pt x="50635" y="113221"/>
                  </a:lnTo>
                  <a:lnTo>
                    <a:pt x="0" y="59607"/>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1D1C3546-5CF3-4A51-9AD3-6DBE20525656}"/>
                </a:ext>
              </a:extLst>
            </p:cNvPr>
            <p:cNvSpPr/>
            <p:nvPr/>
          </p:nvSpPr>
          <p:spPr>
            <a:xfrm>
              <a:off x="3222469" y="3612036"/>
              <a:ext cx="572503" cy="497076"/>
            </a:xfrm>
            <a:custGeom>
              <a:avLst/>
              <a:gdLst>
                <a:gd name="connsiteX0" fmla="*/ 0 w 565915"/>
                <a:gd name="connsiteY0" fmla="*/ 0 h 503367"/>
                <a:gd name="connsiteX1" fmla="*/ 116162 w 565915"/>
                <a:gd name="connsiteY1" fmla="*/ 62549 h 503367"/>
                <a:gd name="connsiteX2" fmla="*/ 559958 w 565915"/>
                <a:gd name="connsiteY2" fmla="*/ 443797 h 503367"/>
                <a:gd name="connsiteX3" fmla="*/ 565915 w 565915"/>
                <a:gd name="connsiteY3" fmla="*/ 473582 h 503367"/>
                <a:gd name="connsiteX4" fmla="*/ 536130 w 565915"/>
                <a:gd name="connsiteY4" fmla="*/ 491453 h 503367"/>
                <a:gd name="connsiteX5" fmla="*/ 521238 w 565915"/>
                <a:gd name="connsiteY5" fmla="*/ 503367 h 503367"/>
                <a:gd name="connsiteX6" fmla="*/ 0 w 565915"/>
                <a:gd name="connsiteY6" fmla="*/ 0 h 503367"/>
                <a:gd name="connsiteX0" fmla="*/ 0 w 568296"/>
                <a:gd name="connsiteY0" fmla="*/ 0 h 484317"/>
                <a:gd name="connsiteX1" fmla="*/ 118543 w 568296"/>
                <a:gd name="connsiteY1" fmla="*/ 43499 h 484317"/>
                <a:gd name="connsiteX2" fmla="*/ 562339 w 568296"/>
                <a:gd name="connsiteY2" fmla="*/ 424747 h 484317"/>
                <a:gd name="connsiteX3" fmla="*/ 568296 w 568296"/>
                <a:gd name="connsiteY3" fmla="*/ 454532 h 484317"/>
                <a:gd name="connsiteX4" fmla="*/ 538511 w 568296"/>
                <a:gd name="connsiteY4" fmla="*/ 472403 h 484317"/>
                <a:gd name="connsiteX5" fmla="*/ 523619 w 568296"/>
                <a:gd name="connsiteY5" fmla="*/ 484317 h 484317"/>
                <a:gd name="connsiteX6" fmla="*/ 0 w 568296"/>
                <a:gd name="connsiteY6" fmla="*/ 0 h 484317"/>
                <a:gd name="connsiteX0" fmla="*/ 0 w 568296"/>
                <a:gd name="connsiteY0" fmla="*/ 13651 h 497968"/>
                <a:gd name="connsiteX1" fmla="*/ 49487 w 568296"/>
                <a:gd name="connsiteY1" fmla="*/ 0 h 497968"/>
                <a:gd name="connsiteX2" fmla="*/ 562339 w 568296"/>
                <a:gd name="connsiteY2" fmla="*/ 438398 h 497968"/>
                <a:gd name="connsiteX3" fmla="*/ 568296 w 568296"/>
                <a:gd name="connsiteY3" fmla="*/ 468183 h 497968"/>
                <a:gd name="connsiteX4" fmla="*/ 538511 w 568296"/>
                <a:gd name="connsiteY4" fmla="*/ 486054 h 497968"/>
                <a:gd name="connsiteX5" fmla="*/ 523619 w 568296"/>
                <a:gd name="connsiteY5" fmla="*/ 497968 h 497968"/>
                <a:gd name="connsiteX6" fmla="*/ 0 w 568296"/>
                <a:gd name="connsiteY6" fmla="*/ 13651 h 497968"/>
                <a:gd name="connsiteX0" fmla="*/ 0 w 568296"/>
                <a:gd name="connsiteY0" fmla="*/ 27939 h 512256"/>
                <a:gd name="connsiteX1" fmla="*/ 32818 w 568296"/>
                <a:gd name="connsiteY1" fmla="*/ 0 h 512256"/>
                <a:gd name="connsiteX2" fmla="*/ 562339 w 568296"/>
                <a:gd name="connsiteY2" fmla="*/ 452686 h 512256"/>
                <a:gd name="connsiteX3" fmla="*/ 568296 w 568296"/>
                <a:gd name="connsiteY3" fmla="*/ 482471 h 512256"/>
                <a:gd name="connsiteX4" fmla="*/ 538511 w 568296"/>
                <a:gd name="connsiteY4" fmla="*/ 500342 h 512256"/>
                <a:gd name="connsiteX5" fmla="*/ 523619 w 568296"/>
                <a:gd name="connsiteY5" fmla="*/ 512256 h 512256"/>
                <a:gd name="connsiteX6" fmla="*/ 0 w 568296"/>
                <a:gd name="connsiteY6" fmla="*/ 27939 h 512256"/>
                <a:gd name="connsiteX0" fmla="*/ 0 w 594490"/>
                <a:gd name="connsiteY0" fmla="*/ 51752 h 512256"/>
                <a:gd name="connsiteX1" fmla="*/ 59012 w 594490"/>
                <a:gd name="connsiteY1" fmla="*/ 0 h 512256"/>
                <a:gd name="connsiteX2" fmla="*/ 588533 w 594490"/>
                <a:gd name="connsiteY2" fmla="*/ 452686 h 512256"/>
                <a:gd name="connsiteX3" fmla="*/ 594490 w 594490"/>
                <a:gd name="connsiteY3" fmla="*/ 482471 h 512256"/>
                <a:gd name="connsiteX4" fmla="*/ 564705 w 594490"/>
                <a:gd name="connsiteY4" fmla="*/ 500342 h 512256"/>
                <a:gd name="connsiteX5" fmla="*/ 549813 w 594490"/>
                <a:gd name="connsiteY5" fmla="*/ 512256 h 512256"/>
                <a:gd name="connsiteX6" fmla="*/ 0 w 594490"/>
                <a:gd name="connsiteY6" fmla="*/ 51752 h 512256"/>
                <a:gd name="connsiteX0" fmla="*/ 0 w 594490"/>
                <a:gd name="connsiteY0" fmla="*/ 80327 h 540831"/>
                <a:gd name="connsiteX1" fmla="*/ 82824 w 594490"/>
                <a:gd name="connsiteY1" fmla="*/ 0 h 540831"/>
                <a:gd name="connsiteX2" fmla="*/ 588533 w 594490"/>
                <a:gd name="connsiteY2" fmla="*/ 481261 h 540831"/>
                <a:gd name="connsiteX3" fmla="*/ 594490 w 594490"/>
                <a:gd name="connsiteY3" fmla="*/ 511046 h 540831"/>
                <a:gd name="connsiteX4" fmla="*/ 564705 w 594490"/>
                <a:gd name="connsiteY4" fmla="*/ 528917 h 540831"/>
                <a:gd name="connsiteX5" fmla="*/ 549813 w 594490"/>
                <a:gd name="connsiteY5" fmla="*/ 540831 h 540831"/>
                <a:gd name="connsiteX6" fmla="*/ 0 w 594490"/>
                <a:gd name="connsiteY6" fmla="*/ 80327 h 540831"/>
                <a:gd name="connsiteX0" fmla="*/ 35035 w 629525"/>
                <a:gd name="connsiteY0" fmla="*/ 109484 h 569988"/>
                <a:gd name="connsiteX1" fmla="*/ 117859 w 629525"/>
                <a:gd name="connsiteY1" fmla="*/ 29157 h 569988"/>
                <a:gd name="connsiteX2" fmla="*/ 623568 w 629525"/>
                <a:gd name="connsiteY2" fmla="*/ 510418 h 569988"/>
                <a:gd name="connsiteX3" fmla="*/ 629525 w 629525"/>
                <a:gd name="connsiteY3" fmla="*/ 540203 h 569988"/>
                <a:gd name="connsiteX4" fmla="*/ 599740 w 629525"/>
                <a:gd name="connsiteY4" fmla="*/ 558074 h 569988"/>
                <a:gd name="connsiteX5" fmla="*/ 584848 w 629525"/>
                <a:gd name="connsiteY5" fmla="*/ 569988 h 569988"/>
                <a:gd name="connsiteX6" fmla="*/ 35035 w 629525"/>
                <a:gd name="connsiteY6" fmla="*/ 109484 h 569988"/>
                <a:gd name="connsiteX0" fmla="*/ 67780 w 576545"/>
                <a:gd name="connsiteY0" fmla="*/ 194243 h 557115"/>
                <a:gd name="connsiteX1" fmla="*/ 64879 w 576545"/>
                <a:gd name="connsiteY1" fmla="*/ 16284 h 557115"/>
                <a:gd name="connsiteX2" fmla="*/ 570588 w 576545"/>
                <a:gd name="connsiteY2" fmla="*/ 497545 h 557115"/>
                <a:gd name="connsiteX3" fmla="*/ 576545 w 576545"/>
                <a:gd name="connsiteY3" fmla="*/ 527330 h 557115"/>
                <a:gd name="connsiteX4" fmla="*/ 546760 w 576545"/>
                <a:gd name="connsiteY4" fmla="*/ 545201 h 557115"/>
                <a:gd name="connsiteX5" fmla="*/ 531868 w 576545"/>
                <a:gd name="connsiteY5" fmla="*/ 557115 h 557115"/>
                <a:gd name="connsiteX6" fmla="*/ 67780 w 576545"/>
                <a:gd name="connsiteY6" fmla="*/ 194243 h 557115"/>
                <a:gd name="connsiteX0" fmla="*/ 54694 w 563459"/>
                <a:gd name="connsiteY0" fmla="*/ 126769 h 489641"/>
                <a:gd name="connsiteX1" fmla="*/ 77987 w 563459"/>
                <a:gd name="connsiteY1" fmla="*/ 25010 h 489641"/>
                <a:gd name="connsiteX2" fmla="*/ 557502 w 563459"/>
                <a:gd name="connsiteY2" fmla="*/ 430071 h 489641"/>
                <a:gd name="connsiteX3" fmla="*/ 563459 w 563459"/>
                <a:gd name="connsiteY3" fmla="*/ 459856 h 489641"/>
                <a:gd name="connsiteX4" fmla="*/ 533674 w 563459"/>
                <a:gd name="connsiteY4" fmla="*/ 477727 h 489641"/>
                <a:gd name="connsiteX5" fmla="*/ 518782 w 563459"/>
                <a:gd name="connsiteY5" fmla="*/ 489641 h 489641"/>
                <a:gd name="connsiteX6" fmla="*/ 54694 w 563459"/>
                <a:gd name="connsiteY6" fmla="*/ 126769 h 489641"/>
                <a:gd name="connsiteX0" fmla="*/ 62685 w 554781"/>
                <a:gd name="connsiteY0" fmla="*/ 117030 h 491808"/>
                <a:gd name="connsiteX1" fmla="*/ 69309 w 554781"/>
                <a:gd name="connsiteY1" fmla="*/ 27177 h 491808"/>
                <a:gd name="connsiteX2" fmla="*/ 548824 w 554781"/>
                <a:gd name="connsiteY2" fmla="*/ 432238 h 491808"/>
                <a:gd name="connsiteX3" fmla="*/ 554781 w 554781"/>
                <a:gd name="connsiteY3" fmla="*/ 462023 h 491808"/>
                <a:gd name="connsiteX4" fmla="*/ 524996 w 554781"/>
                <a:gd name="connsiteY4" fmla="*/ 479894 h 491808"/>
                <a:gd name="connsiteX5" fmla="*/ 510104 w 554781"/>
                <a:gd name="connsiteY5" fmla="*/ 491808 h 491808"/>
                <a:gd name="connsiteX6" fmla="*/ 62685 w 554781"/>
                <a:gd name="connsiteY6" fmla="*/ 117030 h 491808"/>
                <a:gd name="connsiteX0" fmla="*/ 46132 w 576328"/>
                <a:gd name="connsiteY0" fmla="*/ 85304 h 502944"/>
                <a:gd name="connsiteX1" fmla="*/ 90856 w 576328"/>
                <a:gd name="connsiteY1" fmla="*/ 38313 h 502944"/>
                <a:gd name="connsiteX2" fmla="*/ 570371 w 576328"/>
                <a:gd name="connsiteY2" fmla="*/ 443374 h 502944"/>
                <a:gd name="connsiteX3" fmla="*/ 576328 w 576328"/>
                <a:gd name="connsiteY3" fmla="*/ 473159 h 502944"/>
                <a:gd name="connsiteX4" fmla="*/ 546543 w 576328"/>
                <a:gd name="connsiteY4" fmla="*/ 491030 h 502944"/>
                <a:gd name="connsiteX5" fmla="*/ 531651 w 576328"/>
                <a:gd name="connsiteY5" fmla="*/ 502944 h 502944"/>
                <a:gd name="connsiteX6" fmla="*/ 46132 w 576328"/>
                <a:gd name="connsiteY6" fmla="*/ 85304 h 502944"/>
                <a:gd name="connsiteX0" fmla="*/ 43681 w 573877"/>
                <a:gd name="connsiteY0" fmla="*/ 86896 h 504536"/>
                <a:gd name="connsiteX1" fmla="*/ 95549 w 573877"/>
                <a:gd name="connsiteY1" fmla="*/ 37523 h 504536"/>
                <a:gd name="connsiteX2" fmla="*/ 567920 w 573877"/>
                <a:gd name="connsiteY2" fmla="*/ 444966 h 504536"/>
                <a:gd name="connsiteX3" fmla="*/ 573877 w 573877"/>
                <a:gd name="connsiteY3" fmla="*/ 474751 h 504536"/>
                <a:gd name="connsiteX4" fmla="*/ 544092 w 573877"/>
                <a:gd name="connsiteY4" fmla="*/ 492622 h 504536"/>
                <a:gd name="connsiteX5" fmla="*/ 529200 w 573877"/>
                <a:gd name="connsiteY5" fmla="*/ 504536 h 504536"/>
                <a:gd name="connsiteX6" fmla="*/ 43681 w 573877"/>
                <a:gd name="connsiteY6" fmla="*/ 86896 h 504536"/>
                <a:gd name="connsiteX0" fmla="*/ 43681 w 573877"/>
                <a:gd name="connsiteY0" fmla="*/ 86896 h 504536"/>
                <a:gd name="connsiteX1" fmla="*/ 95549 w 573877"/>
                <a:gd name="connsiteY1" fmla="*/ 37523 h 504536"/>
                <a:gd name="connsiteX2" fmla="*/ 567920 w 573877"/>
                <a:gd name="connsiteY2" fmla="*/ 444966 h 504536"/>
                <a:gd name="connsiteX3" fmla="*/ 573877 w 573877"/>
                <a:gd name="connsiteY3" fmla="*/ 474751 h 504536"/>
                <a:gd name="connsiteX4" fmla="*/ 529200 w 573877"/>
                <a:gd name="connsiteY4" fmla="*/ 504536 h 504536"/>
                <a:gd name="connsiteX5" fmla="*/ 43681 w 573877"/>
                <a:gd name="connsiteY5" fmla="*/ 86896 h 504536"/>
                <a:gd name="connsiteX0" fmla="*/ 43681 w 567920"/>
                <a:gd name="connsiteY0" fmla="*/ 86896 h 504536"/>
                <a:gd name="connsiteX1" fmla="*/ 95549 w 567920"/>
                <a:gd name="connsiteY1" fmla="*/ 37523 h 504536"/>
                <a:gd name="connsiteX2" fmla="*/ 567920 w 567920"/>
                <a:gd name="connsiteY2" fmla="*/ 444966 h 504536"/>
                <a:gd name="connsiteX3" fmla="*/ 566733 w 567920"/>
                <a:gd name="connsiteY3" fmla="*/ 489038 h 504536"/>
                <a:gd name="connsiteX4" fmla="*/ 529200 w 567920"/>
                <a:gd name="connsiteY4" fmla="*/ 504536 h 504536"/>
                <a:gd name="connsiteX5" fmla="*/ 43681 w 567920"/>
                <a:gd name="connsiteY5" fmla="*/ 86896 h 504536"/>
                <a:gd name="connsiteX0" fmla="*/ 43681 w 567920"/>
                <a:gd name="connsiteY0" fmla="*/ 86896 h 528349"/>
                <a:gd name="connsiteX1" fmla="*/ 95549 w 567920"/>
                <a:gd name="connsiteY1" fmla="*/ 37523 h 528349"/>
                <a:gd name="connsiteX2" fmla="*/ 567920 w 567920"/>
                <a:gd name="connsiteY2" fmla="*/ 444966 h 528349"/>
                <a:gd name="connsiteX3" fmla="*/ 566733 w 567920"/>
                <a:gd name="connsiteY3" fmla="*/ 489038 h 528349"/>
                <a:gd name="connsiteX4" fmla="*/ 469668 w 567920"/>
                <a:gd name="connsiteY4" fmla="*/ 528349 h 528349"/>
                <a:gd name="connsiteX5" fmla="*/ 43681 w 567920"/>
                <a:gd name="connsiteY5" fmla="*/ 86896 h 528349"/>
                <a:gd name="connsiteX0" fmla="*/ 43681 w 617926"/>
                <a:gd name="connsiteY0" fmla="*/ 86896 h 528349"/>
                <a:gd name="connsiteX1" fmla="*/ 95549 w 617926"/>
                <a:gd name="connsiteY1" fmla="*/ 37523 h 528349"/>
                <a:gd name="connsiteX2" fmla="*/ 617926 w 617926"/>
                <a:gd name="connsiteY2" fmla="*/ 397341 h 528349"/>
                <a:gd name="connsiteX3" fmla="*/ 566733 w 617926"/>
                <a:gd name="connsiteY3" fmla="*/ 489038 h 528349"/>
                <a:gd name="connsiteX4" fmla="*/ 469668 w 617926"/>
                <a:gd name="connsiteY4" fmla="*/ 528349 h 528349"/>
                <a:gd name="connsiteX5" fmla="*/ 43681 w 617926"/>
                <a:gd name="connsiteY5" fmla="*/ 86896 h 528349"/>
                <a:gd name="connsiteX0" fmla="*/ 43681 w 617926"/>
                <a:gd name="connsiteY0" fmla="*/ 86896 h 553721"/>
                <a:gd name="connsiteX1" fmla="*/ 95549 w 617926"/>
                <a:gd name="connsiteY1" fmla="*/ 37523 h 553721"/>
                <a:gd name="connsiteX2" fmla="*/ 617926 w 617926"/>
                <a:gd name="connsiteY2" fmla="*/ 397341 h 553721"/>
                <a:gd name="connsiteX3" fmla="*/ 566733 w 617926"/>
                <a:gd name="connsiteY3" fmla="*/ 489038 h 553721"/>
                <a:gd name="connsiteX4" fmla="*/ 469668 w 617926"/>
                <a:gd name="connsiteY4" fmla="*/ 528349 h 553721"/>
                <a:gd name="connsiteX5" fmla="*/ 43681 w 617926"/>
                <a:gd name="connsiteY5" fmla="*/ 86896 h 553721"/>
                <a:gd name="connsiteX0" fmla="*/ 43681 w 617926"/>
                <a:gd name="connsiteY0" fmla="*/ 86896 h 497076"/>
                <a:gd name="connsiteX1" fmla="*/ 95549 w 617926"/>
                <a:gd name="connsiteY1" fmla="*/ 37523 h 497076"/>
                <a:gd name="connsiteX2" fmla="*/ 617926 w 617926"/>
                <a:gd name="connsiteY2" fmla="*/ 397341 h 497076"/>
                <a:gd name="connsiteX3" fmla="*/ 566733 w 617926"/>
                <a:gd name="connsiteY3" fmla="*/ 489038 h 497076"/>
                <a:gd name="connsiteX4" fmla="*/ 417281 w 617926"/>
                <a:gd name="connsiteY4" fmla="*/ 421193 h 497076"/>
                <a:gd name="connsiteX5" fmla="*/ 43681 w 617926"/>
                <a:gd name="connsiteY5" fmla="*/ 86896 h 497076"/>
                <a:gd name="connsiteX0" fmla="*/ 43681 w 566735"/>
                <a:gd name="connsiteY0" fmla="*/ 86896 h 497076"/>
                <a:gd name="connsiteX1" fmla="*/ 95549 w 566735"/>
                <a:gd name="connsiteY1" fmla="*/ 37523 h 497076"/>
                <a:gd name="connsiteX2" fmla="*/ 522676 w 566735"/>
                <a:gd name="connsiteY2" fmla="*/ 399722 h 497076"/>
                <a:gd name="connsiteX3" fmla="*/ 566733 w 566735"/>
                <a:gd name="connsiteY3" fmla="*/ 489038 h 497076"/>
                <a:gd name="connsiteX4" fmla="*/ 417281 w 566735"/>
                <a:gd name="connsiteY4" fmla="*/ 421193 h 497076"/>
                <a:gd name="connsiteX5" fmla="*/ 43681 w 566735"/>
                <a:gd name="connsiteY5" fmla="*/ 86896 h 497076"/>
                <a:gd name="connsiteX0" fmla="*/ 43681 w 566733"/>
                <a:gd name="connsiteY0" fmla="*/ 86896 h 497076"/>
                <a:gd name="connsiteX1" fmla="*/ 95549 w 566733"/>
                <a:gd name="connsiteY1" fmla="*/ 37523 h 497076"/>
                <a:gd name="connsiteX2" fmla="*/ 522676 w 566733"/>
                <a:gd name="connsiteY2" fmla="*/ 399722 h 497076"/>
                <a:gd name="connsiteX3" fmla="*/ 566733 w 566733"/>
                <a:gd name="connsiteY3" fmla="*/ 489038 h 497076"/>
                <a:gd name="connsiteX4" fmla="*/ 417281 w 566733"/>
                <a:gd name="connsiteY4" fmla="*/ 421193 h 497076"/>
                <a:gd name="connsiteX5" fmla="*/ 43681 w 566733"/>
                <a:gd name="connsiteY5" fmla="*/ 86896 h 497076"/>
                <a:gd name="connsiteX0" fmla="*/ 43681 w 581497"/>
                <a:gd name="connsiteY0" fmla="*/ 86896 h 497076"/>
                <a:gd name="connsiteX1" fmla="*/ 95549 w 581497"/>
                <a:gd name="connsiteY1" fmla="*/ 37523 h 497076"/>
                <a:gd name="connsiteX2" fmla="*/ 522676 w 581497"/>
                <a:gd name="connsiteY2" fmla="*/ 399722 h 497076"/>
                <a:gd name="connsiteX3" fmla="*/ 566733 w 581497"/>
                <a:gd name="connsiteY3" fmla="*/ 489038 h 497076"/>
                <a:gd name="connsiteX4" fmla="*/ 417281 w 581497"/>
                <a:gd name="connsiteY4" fmla="*/ 421193 h 497076"/>
                <a:gd name="connsiteX5" fmla="*/ 43681 w 581497"/>
                <a:gd name="connsiteY5" fmla="*/ 86896 h 497076"/>
                <a:gd name="connsiteX0" fmla="*/ 43681 w 576866"/>
                <a:gd name="connsiteY0" fmla="*/ 86896 h 497076"/>
                <a:gd name="connsiteX1" fmla="*/ 95549 w 576866"/>
                <a:gd name="connsiteY1" fmla="*/ 37523 h 497076"/>
                <a:gd name="connsiteX2" fmla="*/ 508388 w 576866"/>
                <a:gd name="connsiteY2" fmla="*/ 380672 h 497076"/>
                <a:gd name="connsiteX3" fmla="*/ 566733 w 576866"/>
                <a:gd name="connsiteY3" fmla="*/ 489038 h 497076"/>
                <a:gd name="connsiteX4" fmla="*/ 417281 w 576866"/>
                <a:gd name="connsiteY4" fmla="*/ 421193 h 497076"/>
                <a:gd name="connsiteX5" fmla="*/ 43681 w 576866"/>
                <a:gd name="connsiteY5" fmla="*/ 86896 h 497076"/>
                <a:gd name="connsiteX0" fmla="*/ 43681 w 573467"/>
                <a:gd name="connsiteY0" fmla="*/ 86896 h 497076"/>
                <a:gd name="connsiteX1" fmla="*/ 95549 w 573467"/>
                <a:gd name="connsiteY1" fmla="*/ 37523 h 497076"/>
                <a:gd name="connsiteX2" fmla="*/ 491719 w 573467"/>
                <a:gd name="connsiteY2" fmla="*/ 368766 h 497076"/>
                <a:gd name="connsiteX3" fmla="*/ 566733 w 573467"/>
                <a:gd name="connsiteY3" fmla="*/ 489038 h 497076"/>
                <a:gd name="connsiteX4" fmla="*/ 417281 w 573467"/>
                <a:gd name="connsiteY4" fmla="*/ 421193 h 497076"/>
                <a:gd name="connsiteX5" fmla="*/ 43681 w 573467"/>
                <a:gd name="connsiteY5" fmla="*/ 86896 h 497076"/>
                <a:gd name="connsiteX0" fmla="*/ 43681 w 572503"/>
                <a:gd name="connsiteY0" fmla="*/ 86896 h 497076"/>
                <a:gd name="connsiteX1" fmla="*/ 95549 w 572503"/>
                <a:gd name="connsiteY1" fmla="*/ 37523 h 497076"/>
                <a:gd name="connsiteX2" fmla="*/ 484576 w 572503"/>
                <a:gd name="connsiteY2" fmla="*/ 366385 h 497076"/>
                <a:gd name="connsiteX3" fmla="*/ 566733 w 572503"/>
                <a:gd name="connsiteY3" fmla="*/ 489038 h 497076"/>
                <a:gd name="connsiteX4" fmla="*/ 417281 w 572503"/>
                <a:gd name="connsiteY4" fmla="*/ 421193 h 497076"/>
                <a:gd name="connsiteX5" fmla="*/ 43681 w 572503"/>
                <a:gd name="connsiteY5" fmla="*/ 86896 h 49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03" h="497076">
                  <a:moveTo>
                    <a:pt x="43681" y="86896"/>
                  </a:moveTo>
                  <a:cubicBezTo>
                    <a:pt x="-34150" y="-3242"/>
                    <a:pt x="-2540" y="-29299"/>
                    <a:pt x="95549" y="37523"/>
                  </a:cubicBezTo>
                  <a:lnTo>
                    <a:pt x="484576" y="366385"/>
                  </a:lnTo>
                  <a:cubicBezTo>
                    <a:pt x="563107" y="441637"/>
                    <a:pt x="584299" y="485460"/>
                    <a:pt x="566733" y="489038"/>
                  </a:cubicBezTo>
                  <a:cubicBezTo>
                    <a:pt x="542023" y="510873"/>
                    <a:pt x="504456" y="488217"/>
                    <a:pt x="417281" y="421193"/>
                  </a:cubicBezTo>
                  <a:lnTo>
                    <a:pt x="43681" y="86896"/>
                  </a:lnTo>
                  <a:close/>
                </a:path>
              </a:pathLst>
            </a:custGeom>
            <a:solidFill>
              <a:srgbClr val="5C2E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78665ECD-8519-4AF6-9A0F-9DFF4939D0E6}"/>
                </a:ext>
              </a:extLst>
            </p:cNvPr>
            <p:cNvSpPr/>
            <p:nvPr/>
          </p:nvSpPr>
          <p:spPr>
            <a:xfrm>
              <a:off x="3651239" y="2691974"/>
              <a:ext cx="552876" cy="547687"/>
            </a:xfrm>
            <a:custGeom>
              <a:avLst/>
              <a:gdLst>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00050 w 554831"/>
                <a:gd name="connsiteY6" fmla="*/ 369093 h 547687"/>
                <a:gd name="connsiteX7" fmla="*/ 135731 w 554831"/>
                <a:gd name="connsiteY7" fmla="*/ 140493 h 547687"/>
                <a:gd name="connsiteX8" fmla="*/ 73819 w 554831"/>
                <a:gd name="connsiteY8" fmla="*/ 190500 h 547687"/>
                <a:gd name="connsiteX9" fmla="*/ 0 w 554831"/>
                <a:gd name="connsiteY9" fmla="*/ 114300 h 547687"/>
                <a:gd name="connsiteX10" fmla="*/ 59531 w 554831"/>
                <a:gd name="connsiteY10" fmla="*/ 69056 h 547687"/>
                <a:gd name="connsiteX11" fmla="*/ 119062 w 554831"/>
                <a:gd name="connsiteY11" fmla="*/ 0 h 547687"/>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16719 w 554831"/>
                <a:gd name="connsiteY6" fmla="*/ 428625 h 547687"/>
                <a:gd name="connsiteX7" fmla="*/ 400050 w 554831"/>
                <a:gd name="connsiteY7" fmla="*/ 369093 h 547687"/>
                <a:gd name="connsiteX8" fmla="*/ 135731 w 554831"/>
                <a:gd name="connsiteY8" fmla="*/ 140493 h 547687"/>
                <a:gd name="connsiteX9" fmla="*/ 73819 w 554831"/>
                <a:gd name="connsiteY9" fmla="*/ 190500 h 547687"/>
                <a:gd name="connsiteX10" fmla="*/ 0 w 554831"/>
                <a:gd name="connsiteY10" fmla="*/ 114300 h 547687"/>
                <a:gd name="connsiteX11" fmla="*/ 59531 w 554831"/>
                <a:gd name="connsiteY11" fmla="*/ 69056 h 547687"/>
                <a:gd name="connsiteX12" fmla="*/ 119062 w 554831"/>
                <a:gd name="connsiteY12" fmla="*/ 0 h 547687"/>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38150 w 554831"/>
                <a:gd name="connsiteY6" fmla="*/ 428625 h 547687"/>
                <a:gd name="connsiteX7" fmla="*/ 400050 w 554831"/>
                <a:gd name="connsiteY7" fmla="*/ 369093 h 547687"/>
                <a:gd name="connsiteX8" fmla="*/ 135731 w 554831"/>
                <a:gd name="connsiteY8" fmla="*/ 140493 h 547687"/>
                <a:gd name="connsiteX9" fmla="*/ 73819 w 554831"/>
                <a:gd name="connsiteY9" fmla="*/ 190500 h 547687"/>
                <a:gd name="connsiteX10" fmla="*/ 0 w 554831"/>
                <a:gd name="connsiteY10" fmla="*/ 114300 h 547687"/>
                <a:gd name="connsiteX11" fmla="*/ 59531 w 554831"/>
                <a:gd name="connsiteY11" fmla="*/ 69056 h 547687"/>
                <a:gd name="connsiteX12" fmla="*/ 119062 w 554831"/>
                <a:gd name="connsiteY12" fmla="*/ 0 h 547687"/>
                <a:gd name="connsiteX0" fmla="*/ 119062 w 586325"/>
                <a:gd name="connsiteY0" fmla="*/ 0 h 547687"/>
                <a:gd name="connsiteX1" fmla="*/ 554831 w 586325"/>
                <a:gd name="connsiteY1" fmla="*/ 366712 h 547687"/>
                <a:gd name="connsiteX2" fmla="*/ 550069 w 586325"/>
                <a:gd name="connsiteY2" fmla="*/ 452437 h 547687"/>
                <a:gd name="connsiteX3" fmla="*/ 533400 w 586325"/>
                <a:gd name="connsiteY3" fmla="*/ 485775 h 547687"/>
                <a:gd name="connsiteX4" fmla="*/ 497681 w 586325"/>
                <a:gd name="connsiteY4" fmla="*/ 547687 h 547687"/>
                <a:gd name="connsiteX5" fmla="*/ 423862 w 586325"/>
                <a:gd name="connsiteY5" fmla="*/ 469106 h 547687"/>
                <a:gd name="connsiteX6" fmla="*/ 438150 w 586325"/>
                <a:gd name="connsiteY6" fmla="*/ 428625 h 547687"/>
                <a:gd name="connsiteX7" fmla="*/ 400050 w 586325"/>
                <a:gd name="connsiteY7" fmla="*/ 369093 h 547687"/>
                <a:gd name="connsiteX8" fmla="*/ 135731 w 586325"/>
                <a:gd name="connsiteY8" fmla="*/ 140493 h 547687"/>
                <a:gd name="connsiteX9" fmla="*/ 73819 w 586325"/>
                <a:gd name="connsiteY9" fmla="*/ 190500 h 547687"/>
                <a:gd name="connsiteX10" fmla="*/ 0 w 586325"/>
                <a:gd name="connsiteY10" fmla="*/ 114300 h 547687"/>
                <a:gd name="connsiteX11" fmla="*/ 59531 w 586325"/>
                <a:gd name="connsiteY11" fmla="*/ 69056 h 547687"/>
                <a:gd name="connsiteX12" fmla="*/ 119062 w 586325"/>
                <a:gd name="connsiteY12" fmla="*/ 0 h 547687"/>
                <a:gd name="connsiteX0" fmla="*/ 119062 w 552876"/>
                <a:gd name="connsiteY0" fmla="*/ 0 h 547687"/>
                <a:gd name="connsiteX1" fmla="*/ 492919 w 552876"/>
                <a:gd name="connsiteY1" fmla="*/ 309562 h 547687"/>
                <a:gd name="connsiteX2" fmla="*/ 550069 w 552876"/>
                <a:gd name="connsiteY2" fmla="*/ 452437 h 547687"/>
                <a:gd name="connsiteX3" fmla="*/ 533400 w 552876"/>
                <a:gd name="connsiteY3" fmla="*/ 485775 h 547687"/>
                <a:gd name="connsiteX4" fmla="*/ 497681 w 552876"/>
                <a:gd name="connsiteY4" fmla="*/ 547687 h 547687"/>
                <a:gd name="connsiteX5" fmla="*/ 423862 w 552876"/>
                <a:gd name="connsiteY5" fmla="*/ 469106 h 547687"/>
                <a:gd name="connsiteX6" fmla="*/ 438150 w 552876"/>
                <a:gd name="connsiteY6" fmla="*/ 428625 h 547687"/>
                <a:gd name="connsiteX7" fmla="*/ 400050 w 552876"/>
                <a:gd name="connsiteY7" fmla="*/ 369093 h 547687"/>
                <a:gd name="connsiteX8" fmla="*/ 135731 w 552876"/>
                <a:gd name="connsiteY8" fmla="*/ 140493 h 547687"/>
                <a:gd name="connsiteX9" fmla="*/ 73819 w 552876"/>
                <a:gd name="connsiteY9" fmla="*/ 190500 h 547687"/>
                <a:gd name="connsiteX10" fmla="*/ 0 w 552876"/>
                <a:gd name="connsiteY10" fmla="*/ 114300 h 547687"/>
                <a:gd name="connsiteX11" fmla="*/ 59531 w 552876"/>
                <a:gd name="connsiteY11" fmla="*/ 69056 h 547687"/>
                <a:gd name="connsiteX12" fmla="*/ 119062 w 552876"/>
                <a:gd name="connsiteY12" fmla="*/ 0 h 547687"/>
                <a:gd name="connsiteX0" fmla="*/ 119062 w 552876"/>
                <a:gd name="connsiteY0" fmla="*/ 0 h 547687"/>
                <a:gd name="connsiteX1" fmla="*/ 492919 w 552876"/>
                <a:gd name="connsiteY1" fmla="*/ 309562 h 547687"/>
                <a:gd name="connsiteX2" fmla="*/ 550069 w 552876"/>
                <a:gd name="connsiteY2" fmla="*/ 452437 h 547687"/>
                <a:gd name="connsiteX3" fmla="*/ 497681 w 552876"/>
                <a:gd name="connsiteY3" fmla="*/ 547687 h 547687"/>
                <a:gd name="connsiteX4" fmla="*/ 423862 w 552876"/>
                <a:gd name="connsiteY4" fmla="*/ 469106 h 547687"/>
                <a:gd name="connsiteX5" fmla="*/ 438150 w 552876"/>
                <a:gd name="connsiteY5" fmla="*/ 428625 h 547687"/>
                <a:gd name="connsiteX6" fmla="*/ 400050 w 552876"/>
                <a:gd name="connsiteY6" fmla="*/ 369093 h 547687"/>
                <a:gd name="connsiteX7" fmla="*/ 135731 w 552876"/>
                <a:gd name="connsiteY7" fmla="*/ 140493 h 547687"/>
                <a:gd name="connsiteX8" fmla="*/ 73819 w 552876"/>
                <a:gd name="connsiteY8" fmla="*/ 190500 h 547687"/>
                <a:gd name="connsiteX9" fmla="*/ 0 w 552876"/>
                <a:gd name="connsiteY9" fmla="*/ 114300 h 547687"/>
                <a:gd name="connsiteX10" fmla="*/ 59531 w 552876"/>
                <a:gd name="connsiteY10" fmla="*/ 69056 h 547687"/>
                <a:gd name="connsiteX11" fmla="*/ 119062 w 552876"/>
                <a:gd name="connsiteY11" fmla="*/ 0 h 54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76" h="547687">
                  <a:moveTo>
                    <a:pt x="119062" y="0"/>
                  </a:moveTo>
                  <a:lnTo>
                    <a:pt x="492919" y="309562"/>
                  </a:lnTo>
                  <a:cubicBezTo>
                    <a:pt x="564754" y="384968"/>
                    <a:pt x="553641" y="432593"/>
                    <a:pt x="550069" y="452437"/>
                  </a:cubicBezTo>
                  <a:lnTo>
                    <a:pt x="497681" y="547687"/>
                  </a:lnTo>
                  <a:lnTo>
                    <a:pt x="423862" y="469106"/>
                  </a:lnTo>
                  <a:lnTo>
                    <a:pt x="438150" y="428625"/>
                  </a:lnTo>
                  <a:lnTo>
                    <a:pt x="400050" y="369093"/>
                  </a:lnTo>
                  <a:lnTo>
                    <a:pt x="135731" y="140493"/>
                  </a:lnTo>
                  <a:lnTo>
                    <a:pt x="73819" y="190500"/>
                  </a:lnTo>
                  <a:lnTo>
                    <a:pt x="0" y="114300"/>
                  </a:lnTo>
                  <a:lnTo>
                    <a:pt x="59531" y="69056"/>
                  </a:lnTo>
                  <a:lnTo>
                    <a:pt x="119062" y="0"/>
                  </a:lnTo>
                  <a:close/>
                </a:path>
              </a:pathLst>
            </a:custGeom>
            <a:solidFill>
              <a:srgbClr val="5028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2AD56E0F-B9B7-46A4-99F0-395E508EFFFF}"/>
                </a:ext>
              </a:extLst>
            </p:cNvPr>
            <p:cNvSpPr/>
            <p:nvPr/>
          </p:nvSpPr>
          <p:spPr>
            <a:xfrm>
              <a:off x="3611038" y="2687024"/>
              <a:ext cx="155586" cy="117737"/>
            </a:xfrm>
            <a:custGeom>
              <a:avLst/>
              <a:gdLst>
                <a:gd name="connsiteX0" fmla="*/ 0 w 154781"/>
                <a:gd name="connsiteY0" fmla="*/ 73819 h 114300"/>
                <a:gd name="connsiteX1" fmla="*/ 90488 w 154781"/>
                <a:gd name="connsiteY1" fmla="*/ 4762 h 114300"/>
                <a:gd name="connsiteX2" fmla="*/ 154781 w 154781"/>
                <a:gd name="connsiteY2" fmla="*/ 0 h 114300"/>
                <a:gd name="connsiteX3" fmla="*/ 121444 w 154781"/>
                <a:gd name="connsiteY3" fmla="*/ 54769 h 114300"/>
                <a:gd name="connsiteX4" fmla="*/ 47625 w 154781"/>
                <a:gd name="connsiteY4" fmla="*/ 114300 h 114300"/>
                <a:gd name="connsiteX5" fmla="*/ 0 w 154781"/>
                <a:gd name="connsiteY5" fmla="*/ 73819 h 114300"/>
                <a:gd name="connsiteX0" fmla="*/ 0 w 154781"/>
                <a:gd name="connsiteY0" fmla="*/ 79317 h 119798"/>
                <a:gd name="connsiteX1" fmla="*/ 90488 w 154781"/>
                <a:gd name="connsiteY1" fmla="*/ 10260 h 119798"/>
                <a:gd name="connsiteX2" fmla="*/ 154781 w 154781"/>
                <a:gd name="connsiteY2" fmla="*/ 5498 h 119798"/>
                <a:gd name="connsiteX3" fmla="*/ 121444 w 154781"/>
                <a:gd name="connsiteY3" fmla="*/ 60267 h 119798"/>
                <a:gd name="connsiteX4" fmla="*/ 47625 w 154781"/>
                <a:gd name="connsiteY4" fmla="*/ 119798 h 119798"/>
                <a:gd name="connsiteX5" fmla="*/ 0 w 154781"/>
                <a:gd name="connsiteY5" fmla="*/ 79317 h 119798"/>
                <a:gd name="connsiteX0" fmla="*/ 0 w 155586"/>
                <a:gd name="connsiteY0" fmla="*/ 79317 h 119798"/>
                <a:gd name="connsiteX1" fmla="*/ 90488 w 155586"/>
                <a:gd name="connsiteY1" fmla="*/ 10260 h 119798"/>
                <a:gd name="connsiteX2" fmla="*/ 154781 w 155586"/>
                <a:gd name="connsiteY2" fmla="*/ 5498 h 119798"/>
                <a:gd name="connsiteX3" fmla="*/ 121444 w 155586"/>
                <a:gd name="connsiteY3" fmla="*/ 60267 h 119798"/>
                <a:gd name="connsiteX4" fmla="*/ 47625 w 155586"/>
                <a:gd name="connsiteY4" fmla="*/ 119798 h 119798"/>
                <a:gd name="connsiteX5" fmla="*/ 0 w 155586"/>
                <a:gd name="connsiteY5" fmla="*/ 79317 h 119798"/>
                <a:gd name="connsiteX0" fmla="*/ 0 w 155586"/>
                <a:gd name="connsiteY0" fmla="*/ 77256 h 117737"/>
                <a:gd name="connsiteX1" fmla="*/ 78582 w 155586"/>
                <a:gd name="connsiteY1" fmla="*/ 15343 h 117737"/>
                <a:gd name="connsiteX2" fmla="*/ 154781 w 155586"/>
                <a:gd name="connsiteY2" fmla="*/ 3437 h 117737"/>
                <a:gd name="connsiteX3" fmla="*/ 121444 w 155586"/>
                <a:gd name="connsiteY3" fmla="*/ 58206 h 117737"/>
                <a:gd name="connsiteX4" fmla="*/ 47625 w 155586"/>
                <a:gd name="connsiteY4" fmla="*/ 117737 h 117737"/>
                <a:gd name="connsiteX5" fmla="*/ 0 w 155586"/>
                <a:gd name="connsiteY5" fmla="*/ 77256 h 11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6" h="117737">
                  <a:moveTo>
                    <a:pt x="0" y="77256"/>
                  </a:moveTo>
                  <a:lnTo>
                    <a:pt x="78582" y="15343"/>
                  </a:lnTo>
                  <a:cubicBezTo>
                    <a:pt x="104379" y="3040"/>
                    <a:pt x="149622" y="-4897"/>
                    <a:pt x="154781" y="3437"/>
                  </a:cubicBezTo>
                  <a:cubicBezTo>
                    <a:pt x="159940" y="11771"/>
                    <a:pt x="139303" y="39156"/>
                    <a:pt x="121444" y="58206"/>
                  </a:cubicBezTo>
                  <a:lnTo>
                    <a:pt x="47625" y="117737"/>
                  </a:lnTo>
                  <a:lnTo>
                    <a:pt x="0" y="77256"/>
                  </a:lnTo>
                  <a:close/>
                </a:path>
              </a:pathLst>
            </a:custGeom>
            <a:solidFill>
              <a:srgbClr val="3E1F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20E824BA-B14C-4D21-B6EC-8CF7AAFBC23F}"/>
                </a:ext>
              </a:extLst>
            </p:cNvPr>
            <p:cNvSpPr/>
            <p:nvPr/>
          </p:nvSpPr>
          <p:spPr>
            <a:xfrm>
              <a:off x="3723206" y="4128468"/>
              <a:ext cx="159172" cy="113221"/>
            </a:xfrm>
            <a:custGeom>
              <a:avLst/>
              <a:gdLst>
                <a:gd name="connsiteX0" fmla="*/ 0 w 166797"/>
                <a:gd name="connsiteY0" fmla="*/ 56591 h 110205"/>
                <a:gd name="connsiteX1" fmla="*/ 101270 w 166797"/>
                <a:gd name="connsiteY1" fmla="*/ 0 h 110205"/>
                <a:gd name="connsiteX2" fmla="*/ 160840 w 166797"/>
                <a:gd name="connsiteY2" fmla="*/ 11914 h 110205"/>
                <a:gd name="connsiteX3" fmla="*/ 166797 w 166797"/>
                <a:gd name="connsiteY3" fmla="*/ 41699 h 110205"/>
                <a:gd name="connsiteX4" fmla="*/ 154883 w 166797"/>
                <a:gd name="connsiteY4" fmla="*/ 56591 h 110205"/>
                <a:gd name="connsiteX5" fmla="*/ 50635 w 166797"/>
                <a:gd name="connsiteY5" fmla="*/ 110205 h 110205"/>
                <a:gd name="connsiteX6" fmla="*/ 0 w 166797"/>
                <a:gd name="connsiteY6" fmla="*/ 56591 h 110205"/>
                <a:gd name="connsiteX0" fmla="*/ 0 w 160840"/>
                <a:gd name="connsiteY0" fmla="*/ 56591 h 110205"/>
                <a:gd name="connsiteX1" fmla="*/ 101270 w 160840"/>
                <a:gd name="connsiteY1" fmla="*/ 0 h 110205"/>
                <a:gd name="connsiteX2" fmla="*/ 160840 w 160840"/>
                <a:gd name="connsiteY2" fmla="*/ 11914 h 110205"/>
                <a:gd name="connsiteX3" fmla="*/ 154883 w 160840"/>
                <a:gd name="connsiteY3" fmla="*/ 56591 h 110205"/>
                <a:gd name="connsiteX4" fmla="*/ 50635 w 160840"/>
                <a:gd name="connsiteY4" fmla="*/ 110205 h 110205"/>
                <a:gd name="connsiteX5" fmla="*/ 0 w 160840"/>
                <a:gd name="connsiteY5" fmla="*/ 56591 h 110205"/>
                <a:gd name="connsiteX0" fmla="*/ 0 w 154883"/>
                <a:gd name="connsiteY0" fmla="*/ 56591 h 110205"/>
                <a:gd name="connsiteX1" fmla="*/ 101270 w 154883"/>
                <a:gd name="connsiteY1" fmla="*/ 0 h 110205"/>
                <a:gd name="connsiteX2" fmla="*/ 151315 w 154883"/>
                <a:gd name="connsiteY2" fmla="*/ 11914 h 110205"/>
                <a:gd name="connsiteX3" fmla="*/ 154883 w 154883"/>
                <a:gd name="connsiteY3" fmla="*/ 56591 h 110205"/>
                <a:gd name="connsiteX4" fmla="*/ 50635 w 154883"/>
                <a:gd name="connsiteY4" fmla="*/ 110205 h 110205"/>
                <a:gd name="connsiteX5" fmla="*/ 0 w 154883"/>
                <a:gd name="connsiteY5" fmla="*/ 56591 h 110205"/>
                <a:gd name="connsiteX0" fmla="*/ 0 w 154883"/>
                <a:gd name="connsiteY0" fmla="*/ 59197 h 112811"/>
                <a:gd name="connsiteX1" fmla="*/ 101270 w 154883"/>
                <a:gd name="connsiteY1" fmla="*/ 2606 h 112811"/>
                <a:gd name="connsiteX2" fmla="*/ 151315 w 154883"/>
                <a:gd name="connsiteY2" fmla="*/ 14520 h 112811"/>
                <a:gd name="connsiteX3" fmla="*/ 154883 w 154883"/>
                <a:gd name="connsiteY3" fmla="*/ 59197 h 112811"/>
                <a:gd name="connsiteX4" fmla="*/ 50635 w 154883"/>
                <a:gd name="connsiteY4" fmla="*/ 112811 h 112811"/>
                <a:gd name="connsiteX5" fmla="*/ 0 w 154883"/>
                <a:gd name="connsiteY5" fmla="*/ 59197 h 112811"/>
                <a:gd name="connsiteX0" fmla="*/ 0 w 163484"/>
                <a:gd name="connsiteY0" fmla="*/ 59197 h 112811"/>
                <a:gd name="connsiteX1" fmla="*/ 101270 w 163484"/>
                <a:gd name="connsiteY1" fmla="*/ 2606 h 112811"/>
                <a:gd name="connsiteX2" fmla="*/ 151315 w 163484"/>
                <a:gd name="connsiteY2" fmla="*/ 14520 h 112811"/>
                <a:gd name="connsiteX3" fmla="*/ 154883 w 163484"/>
                <a:gd name="connsiteY3" fmla="*/ 59197 h 112811"/>
                <a:gd name="connsiteX4" fmla="*/ 50635 w 163484"/>
                <a:gd name="connsiteY4" fmla="*/ 112811 h 112811"/>
                <a:gd name="connsiteX5" fmla="*/ 0 w 163484"/>
                <a:gd name="connsiteY5" fmla="*/ 59197 h 112811"/>
                <a:gd name="connsiteX0" fmla="*/ 0 w 159172"/>
                <a:gd name="connsiteY0" fmla="*/ 59197 h 112811"/>
                <a:gd name="connsiteX1" fmla="*/ 101270 w 159172"/>
                <a:gd name="connsiteY1" fmla="*/ 2606 h 112811"/>
                <a:gd name="connsiteX2" fmla="*/ 151315 w 159172"/>
                <a:gd name="connsiteY2" fmla="*/ 14520 h 112811"/>
                <a:gd name="connsiteX3" fmla="*/ 147740 w 159172"/>
                <a:gd name="connsiteY3" fmla="*/ 59197 h 112811"/>
                <a:gd name="connsiteX4" fmla="*/ 50635 w 159172"/>
                <a:gd name="connsiteY4" fmla="*/ 112811 h 112811"/>
                <a:gd name="connsiteX5" fmla="*/ 0 w 159172"/>
                <a:gd name="connsiteY5" fmla="*/ 59197 h 112811"/>
                <a:gd name="connsiteX0" fmla="*/ 0 w 159172"/>
                <a:gd name="connsiteY0" fmla="*/ 59607 h 113221"/>
                <a:gd name="connsiteX1" fmla="*/ 101270 w 159172"/>
                <a:gd name="connsiteY1" fmla="*/ 3016 h 113221"/>
                <a:gd name="connsiteX2" fmla="*/ 151315 w 159172"/>
                <a:gd name="connsiteY2" fmla="*/ 12549 h 113221"/>
                <a:gd name="connsiteX3" fmla="*/ 147740 w 159172"/>
                <a:gd name="connsiteY3" fmla="*/ 59607 h 113221"/>
                <a:gd name="connsiteX4" fmla="*/ 50635 w 159172"/>
                <a:gd name="connsiteY4" fmla="*/ 113221 h 113221"/>
                <a:gd name="connsiteX5" fmla="*/ 0 w 159172"/>
                <a:gd name="connsiteY5" fmla="*/ 59607 h 1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72" h="113221">
                  <a:moveTo>
                    <a:pt x="0" y="59607"/>
                  </a:moveTo>
                  <a:lnTo>
                    <a:pt x="101270" y="3016"/>
                  </a:lnTo>
                  <a:cubicBezTo>
                    <a:pt x="126489" y="-4430"/>
                    <a:pt x="142380" y="3117"/>
                    <a:pt x="151315" y="12549"/>
                  </a:cubicBezTo>
                  <a:cubicBezTo>
                    <a:pt x="160250" y="21981"/>
                    <a:pt x="164520" y="43225"/>
                    <a:pt x="147740" y="59607"/>
                  </a:cubicBezTo>
                  <a:lnTo>
                    <a:pt x="50635" y="113221"/>
                  </a:lnTo>
                  <a:lnTo>
                    <a:pt x="0" y="59607"/>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9311DF7A-6E5C-43D8-96F8-84BF14A32967}"/>
                </a:ext>
              </a:extLst>
            </p:cNvPr>
            <p:cNvSpPr/>
            <p:nvPr/>
          </p:nvSpPr>
          <p:spPr>
            <a:xfrm>
              <a:off x="3094555" y="3520945"/>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lnTo>
                    <a:pt x="11907" y="47623"/>
                  </a:lnTo>
                  <a:cubicBezTo>
                    <a:pt x="794" y="38893"/>
                    <a:pt x="34924" y="44450"/>
                    <a:pt x="45243" y="61912"/>
                  </a:cubicBezTo>
                </a:path>
              </a:pathLst>
            </a:custGeom>
            <a:no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FBEFD4FD-410B-437B-A54E-211D0D132404}"/>
                </a:ext>
              </a:extLst>
            </p:cNvPr>
            <p:cNvSpPr/>
            <p:nvPr/>
          </p:nvSpPr>
          <p:spPr>
            <a:xfrm>
              <a:off x="3134883" y="3388719"/>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cubicBezTo>
                    <a:pt x="3969" y="15874"/>
                    <a:pt x="4367" y="37304"/>
                    <a:pt x="11907" y="47623"/>
                  </a:cubicBezTo>
                  <a:cubicBezTo>
                    <a:pt x="19447" y="57942"/>
                    <a:pt x="34924" y="44450"/>
                    <a:pt x="45243" y="61912"/>
                  </a:cubicBezTo>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1F237746-F4AB-4F79-AE0E-CE4BB649DF0B}"/>
                </a:ext>
              </a:extLst>
            </p:cNvPr>
            <p:cNvSpPr/>
            <p:nvPr/>
          </p:nvSpPr>
          <p:spPr>
            <a:xfrm>
              <a:off x="3830801" y="4130616"/>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lnTo>
                    <a:pt x="11907" y="47623"/>
                  </a:lnTo>
                  <a:cubicBezTo>
                    <a:pt x="794" y="38893"/>
                    <a:pt x="34924" y="44450"/>
                    <a:pt x="45243" y="61912"/>
                  </a:cubicBezTo>
                </a:path>
              </a:pathLst>
            </a:custGeom>
            <a:solidFill>
              <a:srgbClr val="5C2E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400D28CC-DBE9-4D38-BDFA-4325691D8A40}"/>
                </a:ext>
              </a:extLst>
            </p:cNvPr>
            <p:cNvSpPr/>
            <p:nvPr/>
          </p:nvSpPr>
          <p:spPr>
            <a:xfrm>
              <a:off x="3902549" y="4153251"/>
              <a:ext cx="194154" cy="148722"/>
            </a:xfrm>
            <a:custGeom>
              <a:avLst/>
              <a:gdLst>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10204 h 145946"/>
                <a:gd name="connsiteX6" fmla="*/ 41699 w 178710"/>
                <a:gd name="connsiteY6" fmla="*/ 145946 h 145946"/>
                <a:gd name="connsiteX7" fmla="*/ 0 w 178710"/>
                <a:gd name="connsiteY7" fmla="*/ 62548 h 145946"/>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07823 h 145946"/>
                <a:gd name="connsiteX6" fmla="*/ 41699 w 178710"/>
                <a:gd name="connsiteY6" fmla="*/ 145946 h 145946"/>
                <a:gd name="connsiteX7" fmla="*/ 0 w 178710"/>
                <a:gd name="connsiteY7" fmla="*/ 62548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35742 h 145946"/>
                <a:gd name="connsiteX4" fmla="*/ 185854 w 185854"/>
                <a:gd name="connsiteY4" fmla="*/ 62548 h 145946"/>
                <a:gd name="connsiteX5" fmla="*/ 123306 w 185854"/>
                <a:gd name="connsiteY5" fmla="*/ 107823 h 145946"/>
                <a:gd name="connsiteX6" fmla="*/ 48843 w 185854"/>
                <a:gd name="connsiteY6" fmla="*/ 145946 h 145946"/>
                <a:gd name="connsiteX7" fmla="*/ 0 w 185854"/>
                <a:gd name="connsiteY7" fmla="*/ 69691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69691 h 145946"/>
                <a:gd name="connsiteX1" fmla="*/ 132241 w 185854"/>
                <a:gd name="connsiteY1" fmla="*/ 0 h 145946"/>
                <a:gd name="connsiteX2" fmla="*/ 176321 w 185854"/>
                <a:gd name="connsiteY2" fmla="*/ 16079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72467 h 148722"/>
                <a:gd name="connsiteX1" fmla="*/ 132241 w 185854"/>
                <a:gd name="connsiteY1" fmla="*/ 2776 h 148722"/>
                <a:gd name="connsiteX2" fmla="*/ 176321 w 185854"/>
                <a:gd name="connsiteY2" fmla="*/ 18855 h 148722"/>
                <a:gd name="connsiteX3" fmla="*/ 185854 w 185854"/>
                <a:gd name="connsiteY3" fmla="*/ 65324 h 148722"/>
                <a:gd name="connsiteX4" fmla="*/ 123306 w 185854"/>
                <a:gd name="connsiteY4" fmla="*/ 110599 h 148722"/>
                <a:gd name="connsiteX5" fmla="*/ 48843 w 185854"/>
                <a:gd name="connsiteY5" fmla="*/ 148722 h 148722"/>
                <a:gd name="connsiteX6" fmla="*/ 0 w 185854"/>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08217 h 148722"/>
                <a:gd name="connsiteX5" fmla="*/ 48843 w 189391"/>
                <a:gd name="connsiteY5" fmla="*/ 148722 h 148722"/>
                <a:gd name="connsiteX6" fmla="*/ 0 w 189391"/>
                <a:gd name="connsiteY6" fmla="*/ 72467 h 148722"/>
                <a:gd name="connsiteX0" fmla="*/ 0 w 184629"/>
                <a:gd name="connsiteY0" fmla="*/ 77229 h 148722"/>
                <a:gd name="connsiteX1" fmla="*/ 127479 w 184629"/>
                <a:gd name="connsiteY1" fmla="*/ 2776 h 148722"/>
                <a:gd name="connsiteX2" fmla="*/ 171559 w 184629"/>
                <a:gd name="connsiteY2" fmla="*/ 18855 h 148722"/>
                <a:gd name="connsiteX3" fmla="*/ 181092 w 184629"/>
                <a:gd name="connsiteY3" fmla="*/ 65324 h 148722"/>
                <a:gd name="connsiteX4" fmla="*/ 116163 w 184629"/>
                <a:gd name="connsiteY4" fmla="*/ 108217 h 148722"/>
                <a:gd name="connsiteX5" fmla="*/ 44081 w 184629"/>
                <a:gd name="connsiteY5" fmla="*/ 148722 h 148722"/>
                <a:gd name="connsiteX6" fmla="*/ 0 w 184629"/>
                <a:gd name="connsiteY6" fmla="*/ 77229 h 148722"/>
                <a:gd name="connsiteX0" fmla="*/ 0 w 194154"/>
                <a:gd name="connsiteY0" fmla="*/ 79610 h 148722"/>
                <a:gd name="connsiteX1" fmla="*/ 137004 w 194154"/>
                <a:gd name="connsiteY1" fmla="*/ 2776 h 148722"/>
                <a:gd name="connsiteX2" fmla="*/ 181084 w 194154"/>
                <a:gd name="connsiteY2" fmla="*/ 18855 h 148722"/>
                <a:gd name="connsiteX3" fmla="*/ 190617 w 194154"/>
                <a:gd name="connsiteY3" fmla="*/ 65324 h 148722"/>
                <a:gd name="connsiteX4" fmla="*/ 125688 w 194154"/>
                <a:gd name="connsiteY4" fmla="*/ 108217 h 148722"/>
                <a:gd name="connsiteX5" fmla="*/ 53606 w 194154"/>
                <a:gd name="connsiteY5" fmla="*/ 148722 h 148722"/>
                <a:gd name="connsiteX6" fmla="*/ 0 w 194154"/>
                <a:gd name="connsiteY6" fmla="*/ 79610 h 1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48722">
                  <a:moveTo>
                    <a:pt x="0" y="79610"/>
                  </a:moveTo>
                  <a:lnTo>
                    <a:pt x="137004" y="2776"/>
                  </a:lnTo>
                  <a:cubicBezTo>
                    <a:pt x="166391" y="-6159"/>
                    <a:pt x="172149" y="8430"/>
                    <a:pt x="181084" y="18855"/>
                  </a:cubicBezTo>
                  <a:cubicBezTo>
                    <a:pt x="190019" y="29280"/>
                    <a:pt x="199453" y="50033"/>
                    <a:pt x="190617" y="65324"/>
                  </a:cubicBezTo>
                  <a:lnTo>
                    <a:pt x="125688" y="108217"/>
                  </a:lnTo>
                  <a:lnTo>
                    <a:pt x="53606" y="148722"/>
                  </a:lnTo>
                  <a:lnTo>
                    <a:pt x="0" y="79610"/>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848B3BBD-AD97-4105-9375-6A74B980D4C1}"/>
                </a:ext>
              </a:extLst>
            </p:cNvPr>
            <p:cNvSpPr/>
            <p:nvPr/>
          </p:nvSpPr>
          <p:spPr>
            <a:xfrm>
              <a:off x="4051460" y="4158952"/>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cubicBezTo>
                    <a:pt x="3969" y="15874"/>
                    <a:pt x="4367" y="37304"/>
                    <a:pt x="11907" y="47623"/>
                  </a:cubicBezTo>
                  <a:cubicBezTo>
                    <a:pt x="19447" y="57942"/>
                    <a:pt x="34924" y="44450"/>
                    <a:pt x="45243" y="61912"/>
                  </a:cubicBezTo>
                </a:path>
              </a:pathLst>
            </a:custGeom>
            <a:no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D1AABE05-559F-4767-8A4B-D4C2ABCF3143}"/>
                </a:ext>
              </a:extLst>
            </p:cNvPr>
            <p:cNvSpPr/>
            <p:nvPr/>
          </p:nvSpPr>
          <p:spPr>
            <a:xfrm>
              <a:off x="3734753" y="2837087"/>
              <a:ext cx="361950" cy="326231"/>
            </a:xfrm>
            <a:custGeom>
              <a:avLst/>
              <a:gdLst>
                <a:gd name="connsiteX0" fmla="*/ 0 w 361950"/>
                <a:gd name="connsiteY0" fmla="*/ 35719 h 326231"/>
                <a:gd name="connsiteX1" fmla="*/ 59531 w 361950"/>
                <a:gd name="connsiteY1" fmla="*/ 0 h 326231"/>
                <a:gd name="connsiteX2" fmla="*/ 361950 w 361950"/>
                <a:gd name="connsiteY2" fmla="*/ 266700 h 326231"/>
                <a:gd name="connsiteX3" fmla="*/ 342900 w 361950"/>
                <a:gd name="connsiteY3" fmla="*/ 326231 h 326231"/>
                <a:gd name="connsiteX4" fmla="*/ 0 w 361950"/>
                <a:gd name="connsiteY4" fmla="*/ 35719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326231">
                  <a:moveTo>
                    <a:pt x="0" y="35719"/>
                  </a:moveTo>
                  <a:lnTo>
                    <a:pt x="59531" y="0"/>
                  </a:lnTo>
                  <a:lnTo>
                    <a:pt x="361950" y="266700"/>
                  </a:lnTo>
                  <a:lnTo>
                    <a:pt x="342900" y="326231"/>
                  </a:lnTo>
                  <a:lnTo>
                    <a:pt x="0" y="35719"/>
                  </a:lnTo>
                  <a:close/>
                </a:path>
              </a:pathLst>
            </a:custGeom>
            <a:solidFill>
              <a:srgbClr val="3E1F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suitcase reminds us that the Israelites had to leave Egypt quickly and cross the Red Sea. </a:t>
              </a:r>
            </a:p>
          </p:txBody>
        </p:sp>
      </p:grpSp>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33828"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56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1750"/>
                                        <p:tgtEl>
                                          <p:spTgt spid="41"/>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E31AAE-A096-4367-AAA7-8EEE2601A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15" name="Group 14">
            <a:extLst>
              <a:ext uri="{FF2B5EF4-FFF2-40B4-BE49-F238E27FC236}">
                <a16:creationId xmlns:a16="http://schemas.microsoft.com/office/drawing/2014/main" id="{85A8DF1B-46C3-4010-8369-BF9981928625}"/>
              </a:ext>
            </a:extLst>
          </p:cNvPr>
          <p:cNvGrpSpPr/>
          <p:nvPr/>
        </p:nvGrpSpPr>
        <p:grpSpPr>
          <a:xfrm>
            <a:off x="2442080" y="3829762"/>
            <a:ext cx="6440652" cy="2444038"/>
            <a:chOff x="3686628" y="159656"/>
            <a:chExt cx="7460342" cy="3077030"/>
          </a:xfrm>
        </p:grpSpPr>
        <p:sp>
          <p:nvSpPr>
            <p:cNvPr id="17" name="Speech Bubble: Oval 16">
              <a:extLst>
                <a:ext uri="{FF2B5EF4-FFF2-40B4-BE49-F238E27FC236}">
                  <a16:creationId xmlns:a16="http://schemas.microsoft.com/office/drawing/2014/main" id="{01D7761B-F342-419A-BF6D-BB299E615C56}"/>
                </a:ext>
              </a:extLst>
            </p:cNvPr>
            <p:cNvSpPr/>
            <p:nvPr/>
          </p:nvSpPr>
          <p:spPr>
            <a:xfrm>
              <a:off x="3686628" y="159656"/>
              <a:ext cx="7460342" cy="3077030"/>
            </a:xfrm>
            <a:prstGeom prst="wedgeEllipseCallout">
              <a:avLst>
                <a:gd name="adj1" fmla="val 58809"/>
                <a:gd name="adj2" fmla="val -832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8B11B5D-1B09-4613-B609-5E3BD26372DB}"/>
                </a:ext>
              </a:extLst>
            </p:cNvPr>
            <p:cNvSpPr txBox="1"/>
            <p:nvPr/>
          </p:nvSpPr>
          <p:spPr>
            <a:xfrm>
              <a:off x="4209692" y="535482"/>
              <a:ext cx="6363959" cy="1810093"/>
            </a:xfrm>
            <a:prstGeom prst="rect">
              <a:avLst/>
            </a:prstGeom>
            <a:noFill/>
          </p:spPr>
          <p:txBody>
            <a:bodyPr wrap="square" rtlCol="0">
              <a:spAutoFit/>
            </a:bodyPr>
            <a:lstStyle/>
            <a:p>
              <a:pPr algn="ctr"/>
              <a:r>
                <a:rPr lang="en-GB" sz="3200" dirty="0">
                  <a:latin typeface="Comic Sans MS" panose="030F0702030302020204" pitchFamily="66" charset="0"/>
                </a:rPr>
                <a:t>God provided everything they needed, and if we trust Him he provides all we need too.</a:t>
              </a:r>
            </a:p>
          </p:txBody>
        </p:sp>
      </p:grpSp>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Pillar of Fire reminds us that God was with the Israelites and led them through the wilderness. </a:t>
              </a:r>
            </a:p>
          </p:txBody>
        </p:sp>
      </p:grpSp>
      <p:pic>
        <p:nvPicPr>
          <p:cNvPr id="3" name="Picture 2">
            <a:extLst>
              <a:ext uri="{FF2B5EF4-FFF2-40B4-BE49-F238E27FC236}">
                <a16:creationId xmlns:a16="http://schemas.microsoft.com/office/drawing/2014/main" id="{BDB66E08-D9C9-49F8-9AEB-0717DB028CDA}"/>
              </a:ext>
            </a:extLst>
          </p:cNvPr>
          <p:cNvPicPr>
            <a:picLocks noChangeAspect="1"/>
          </p:cNvPicPr>
          <p:nvPr/>
        </p:nvPicPr>
        <p:blipFill>
          <a:blip r:embed="rId4"/>
          <a:stretch>
            <a:fillRect/>
          </a:stretch>
        </p:blipFill>
        <p:spPr>
          <a:xfrm>
            <a:off x="4003491" y="1674368"/>
            <a:ext cx="2092508" cy="2640177"/>
          </a:xfrm>
          <a:prstGeom prst="rect">
            <a:avLst/>
          </a:prstGeom>
        </p:spPr>
      </p:pic>
      <p:sp>
        <p:nvSpPr>
          <p:cNvPr id="6" name="Rectangle 5">
            <a:hlinkClick r:id="rId5" action="ppaction://hlinksldjump"/>
            <a:extLst>
              <a:ext uri="{FF2B5EF4-FFF2-40B4-BE49-F238E27FC236}">
                <a16:creationId xmlns:a16="http://schemas.microsoft.com/office/drawing/2014/main" id="{732CC23A-0E5F-4983-A894-146021586156}"/>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978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Effect transition="in" filter="fade">
                                      <p:cBhvr>
                                        <p:cTn id="9" dur="1750"/>
                                        <p:tgtEl>
                                          <p:spTgt spid="3"/>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750"/>
                                        <p:tgtEl>
                                          <p:spTgt spid="15"/>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2CA4E2B-47A0-420A-B82C-1E1710AD4A88}"/>
              </a:ext>
            </a:extLst>
          </p:cNvPr>
          <p:cNvSpPr txBox="1"/>
          <p:nvPr/>
        </p:nvSpPr>
        <p:spPr>
          <a:xfrm>
            <a:off x="2654061" y="3290469"/>
            <a:ext cx="5425934" cy="584775"/>
          </a:xfrm>
          <a:prstGeom prst="rect">
            <a:avLst/>
          </a:prstGeom>
          <a:noFill/>
        </p:spPr>
        <p:txBody>
          <a:bodyPr wrap="square">
            <a:spAutoFit/>
          </a:bodyPr>
          <a:lstStyle/>
          <a:p>
            <a:pPr algn="ctr"/>
            <a:r>
              <a:rPr lang="en-GB" sz="3200" dirty="0">
                <a:latin typeface="Comic Sans MS" panose="030F0702030302020204" pitchFamily="66" charset="0"/>
              </a:rPr>
              <a:t>Click on the stone for help</a:t>
            </a:r>
            <a:r>
              <a:rPr lang="en-GB" sz="1800" dirty="0">
                <a:latin typeface="Comic Sans MS" panose="030F0702030302020204" pitchFamily="66" charset="0"/>
              </a:rPr>
              <a:t>.</a:t>
            </a:r>
          </a:p>
        </p:txBody>
      </p:sp>
      <p:pic>
        <p:nvPicPr>
          <p:cNvPr id="27" name="Picture 26">
            <a:extLst>
              <a:ext uri="{FF2B5EF4-FFF2-40B4-BE49-F238E27FC236}">
                <a16:creationId xmlns:a16="http://schemas.microsoft.com/office/drawing/2014/main" id="{04EF7D0D-4694-4798-8FD3-D15586294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34" name="Group 33">
            <a:extLst>
              <a:ext uri="{FF2B5EF4-FFF2-40B4-BE49-F238E27FC236}">
                <a16:creationId xmlns:a16="http://schemas.microsoft.com/office/drawing/2014/main" id="{638EEC4C-322C-4F70-B040-A261ABFD7437}"/>
              </a:ext>
            </a:extLst>
          </p:cNvPr>
          <p:cNvGrpSpPr/>
          <p:nvPr/>
        </p:nvGrpSpPr>
        <p:grpSpPr>
          <a:xfrm>
            <a:off x="5399794" y="-8842"/>
            <a:ext cx="6792206" cy="1762466"/>
            <a:chOff x="3686629" y="128530"/>
            <a:chExt cx="7460342" cy="3108156"/>
          </a:xfrm>
        </p:grpSpPr>
        <p:sp>
          <p:nvSpPr>
            <p:cNvPr id="35" name="Speech Bubble: Oval 34">
              <a:extLst>
                <a:ext uri="{FF2B5EF4-FFF2-40B4-BE49-F238E27FC236}">
                  <a16:creationId xmlns:a16="http://schemas.microsoft.com/office/drawing/2014/main" id="{4B43C0A4-5E08-4C9D-B966-0BB7A0E189ED}"/>
                </a:ext>
              </a:extLst>
            </p:cNvPr>
            <p:cNvSpPr/>
            <p:nvPr/>
          </p:nvSpPr>
          <p:spPr>
            <a:xfrm>
              <a:off x="3686629" y="159656"/>
              <a:ext cx="7460342" cy="3077030"/>
            </a:xfrm>
            <a:prstGeom prst="wedgeEllipseCallout">
              <a:avLst>
                <a:gd name="adj1" fmla="val 8878"/>
                <a:gd name="adj2" fmla="val 1235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4A685452-12DB-4BFF-A2B8-17DCACDB5D93}"/>
                </a:ext>
              </a:extLst>
            </p:cNvPr>
            <p:cNvSpPr txBox="1"/>
            <p:nvPr/>
          </p:nvSpPr>
          <p:spPr>
            <a:xfrm>
              <a:off x="4132390" y="128530"/>
              <a:ext cx="6719502" cy="2042580"/>
            </a:xfrm>
            <a:prstGeom prst="rect">
              <a:avLst/>
            </a:prstGeom>
            <a:noFill/>
          </p:spPr>
          <p:txBody>
            <a:bodyPr wrap="square" rtlCol="0">
              <a:spAutoFit/>
            </a:bodyPr>
            <a:lstStyle/>
            <a:p>
              <a:pPr algn="ctr"/>
              <a:r>
                <a:rPr lang="en-GB" sz="3200" dirty="0">
                  <a:latin typeface="Comic Sans MS" panose="030F0702030302020204" pitchFamily="66" charset="0"/>
                </a:rPr>
                <a:t>You are right. </a:t>
              </a:r>
            </a:p>
            <a:p>
              <a:pPr algn="ctr"/>
              <a:r>
                <a:rPr lang="en-GB" sz="3200" dirty="0">
                  <a:latin typeface="Comic Sans MS" panose="030F0702030302020204" pitchFamily="66" charset="0"/>
                </a:rPr>
                <a:t>We are going to look at all of the Ten Commandments.</a:t>
              </a:r>
            </a:p>
          </p:txBody>
        </p:sp>
      </p:grpSp>
      <p:grpSp>
        <p:nvGrpSpPr>
          <p:cNvPr id="37" name="Group 36">
            <a:extLst>
              <a:ext uri="{FF2B5EF4-FFF2-40B4-BE49-F238E27FC236}">
                <a16:creationId xmlns:a16="http://schemas.microsoft.com/office/drawing/2014/main" id="{CF3C29F0-7C98-46ED-A9CB-C756CB100E5A}"/>
              </a:ext>
            </a:extLst>
          </p:cNvPr>
          <p:cNvGrpSpPr/>
          <p:nvPr/>
        </p:nvGrpSpPr>
        <p:grpSpPr>
          <a:xfrm>
            <a:off x="1794245" y="1833746"/>
            <a:ext cx="7175583" cy="2361193"/>
            <a:chOff x="3686629" y="159656"/>
            <a:chExt cx="7460342" cy="3077030"/>
          </a:xfrm>
        </p:grpSpPr>
        <p:sp>
          <p:nvSpPr>
            <p:cNvPr id="38" name="Speech Bubble: Oval 37">
              <a:extLst>
                <a:ext uri="{FF2B5EF4-FFF2-40B4-BE49-F238E27FC236}">
                  <a16:creationId xmlns:a16="http://schemas.microsoft.com/office/drawing/2014/main" id="{8D9AA0ED-685B-47DD-A034-1B5F2C0B0150}"/>
                </a:ext>
              </a:extLst>
            </p:cNvPr>
            <p:cNvSpPr/>
            <p:nvPr/>
          </p:nvSpPr>
          <p:spPr>
            <a:xfrm>
              <a:off x="3686629" y="159656"/>
              <a:ext cx="7460342" cy="3077030"/>
            </a:xfrm>
            <a:prstGeom prst="wedgeEllipseCallout">
              <a:avLst>
                <a:gd name="adj1" fmla="val 56133"/>
                <a:gd name="adj2" fmla="val 3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3233E9FB-5F16-45C4-92FB-66E8B6AC9B5D}"/>
                </a:ext>
              </a:extLst>
            </p:cNvPr>
            <p:cNvSpPr txBox="1"/>
            <p:nvPr/>
          </p:nvSpPr>
          <p:spPr>
            <a:xfrm>
              <a:off x="3889576" y="217025"/>
              <a:ext cx="7257395" cy="2045530"/>
            </a:xfrm>
            <a:prstGeom prst="rect">
              <a:avLst/>
            </a:prstGeom>
            <a:noFill/>
          </p:spPr>
          <p:txBody>
            <a:bodyPr wrap="square" rtlCol="0">
              <a:spAutoFit/>
            </a:bodyPr>
            <a:lstStyle/>
            <a:p>
              <a:pPr algn="ctr"/>
              <a:r>
                <a:rPr lang="en-GB" sz="3200" dirty="0">
                  <a:latin typeface="Comic Sans MS" panose="030F0702030302020204" pitchFamily="66" charset="0"/>
                </a:rPr>
                <a:t>Can you remember </a:t>
              </a:r>
            </a:p>
            <a:p>
              <a:pPr algn="ctr"/>
              <a:r>
                <a:rPr lang="en-GB" sz="3200" dirty="0">
                  <a:latin typeface="Comic Sans MS" panose="030F0702030302020204" pitchFamily="66" charset="0"/>
                </a:rPr>
                <a:t>the First Commandment we looked at last week?</a:t>
              </a:r>
            </a:p>
          </p:txBody>
        </p:sp>
      </p:grpSp>
      <p:pic>
        <p:nvPicPr>
          <p:cNvPr id="6" name="Picture 5">
            <a:extLst>
              <a:ext uri="{FF2B5EF4-FFF2-40B4-BE49-F238E27FC236}">
                <a16:creationId xmlns:a16="http://schemas.microsoft.com/office/drawing/2014/main" id="{12F21B3B-8B7C-4012-8868-377E6DBBE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grpSp>
        <p:nvGrpSpPr>
          <p:cNvPr id="23" name="Group 22">
            <a:extLst>
              <a:ext uri="{FF2B5EF4-FFF2-40B4-BE49-F238E27FC236}">
                <a16:creationId xmlns:a16="http://schemas.microsoft.com/office/drawing/2014/main" id="{0DB5079B-DA20-4F61-9B5C-E1D0B438C10C}"/>
              </a:ext>
            </a:extLst>
          </p:cNvPr>
          <p:cNvGrpSpPr/>
          <p:nvPr/>
        </p:nvGrpSpPr>
        <p:grpSpPr>
          <a:xfrm>
            <a:off x="2378640" y="4245723"/>
            <a:ext cx="6159504" cy="2062103"/>
            <a:chOff x="5692902" y="203317"/>
            <a:chExt cx="5295724" cy="1857823"/>
          </a:xfrm>
        </p:grpSpPr>
        <p:sp>
          <p:nvSpPr>
            <p:cNvPr id="25" name="TextBox 24">
              <a:extLst>
                <a:ext uri="{FF2B5EF4-FFF2-40B4-BE49-F238E27FC236}">
                  <a16:creationId xmlns:a16="http://schemas.microsoft.com/office/drawing/2014/main" id="{345FB15B-28C5-40A3-8266-5C9EE5063A2A}"/>
                </a:ext>
              </a:extLst>
            </p:cNvPr>
            <p:cNvSpPr txBox="1"/>
            <p:nvPr/>
          </p:nvSpPr>
          <p:spPr>
            <a:xfrm>
              <a:off x="5837410" y="203317"/>
              <a:ext cx="5089282" cy="1857823"/>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The First Commandment says: </a:t>
              </a:r>
              <a:r>
                <a:rPr lang="en-US" sz="3200" b="1" dirty="0">
                  <a:solidFill>
                    <a:srgbClr val="6600FF"/>
                  </a:solidFill>
                  <a:latin typeface="Comic Sans MS" panose="030F0702030302020204" pitchFamily="66" charset="0"/>
                </a:rPr>
                <a:t>You must not have any other gods except me.</a:t>
              </a:r>
            </a:p>
            <a:p>
              <a:pPr algn="ctr"/>
              <a:endParaRPr lang="en-GB" sz="3200" dirty="0">
                <a:solidFill>
                  <a:srgbClr val="6600FF"/>
                </a:solidFill>
                <a:latin typeface="Comic Sans MS" panose="030F0702030302020204" pitchFamily="66" charset="0"/>
              </a:endParaRPr>
            </a:p>
          </p:txBody>
        </p:sp>
        <p:sp>
          <p:nvSpPr>
            <p:cNvPr id="24" name="Speech Bubble: Rectangle with Corners Rounded 23">
              <a:extLst>
                <a:ext uri="{FF2B5EF4-FFF2-40B4-BE49-F238E27FC236}">
                  <a16:creationId xmlns:a16="http://schemas.microsoft.com/office/drawing/2014/main" id="{9AA77A5B-5E3C-4D5E-950E-952A666C168B}"/>
                </a:ext>
              </a:extLst>
            </p:cNvPr>
            <p:cNvSpPr/>
            <p:nvPr/>
          </p:nvSpPr>
          <p:spPr>
            <a:xfrm>
              <a:off x="5692902" y="203317"/>
              <a:ext cx="5295724" cy="1425129"/>
            </a:xfrm>
            <a:prstGeom prst="wedgeRoundRectCallout">
              <a:avLst>
                <a:gd name="adj1" fmla="val -68875"/>
                <a:gd name="adj2" fmla="val -1294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73649EAE-A099-43F9-8D26-74E617668251}"/>
              </a:ext>
            </a:extLst>
          </p:cNvPr>
          <p:cNvGrpSpPr/>
          <p:nvPr/>
        </p:nvGrpSpPr>
        <p:grpSpPr>
          <a:xfrm>
            <a:off x="170348" y="171793"/>
            <a:ext cx="5141882" cy="1581831"/>
            <a:chOff x="5899344" y="203317"/>
            <a:chExt cx="4882839" cy="1425129"/>
          </a:xfrm>
        </p:grpSpPr>
        <p:sp>
          <p:nvSpPr>
            <p:cNvPr id="2" name="Speech Bubble: Rectangle with Corners Rounded 1">
              <a:extLst>
                <a:ext uri="{FF2B5EF4-FFF2-40B4-BE49-F238E27FC236}">
                  <a16:creationId xmlns:a16="http://schemas.microsoft.com/office/drawing/2014/main" id="{1D04B1F9-6C82-44EE-B217-FFAAA5A8D1CC}"/>
                </a:ext>
              </a:extLst>
            </p:cNvPr>
            <p:cNvSpPr/>
            <p:nvPr/>
          </p:nvSpPr>
          <p:spPr>
            <a:xfrm>
              <a:off x="5899344" y="203317"/>
              <a:ext cx="4882839" cy="1425129"/>
            </a:xfrm>
            <a:prstGeom prst="wedgeRoundRectCallout">
              <a:avLst>
                <a:gd name="adj1" fmla="val -30669"/>
                <a:gd name="adj2" fmla="val 1277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0CA1C0D-2480-435B-9AE1-90DE88414066}"/>
                </a:ext>
              </a:extLst>
            </p:cNvPr>
            <p:cNvSpPr txBox="1"/>
            <p:nvPr/>
          </p:nvSpPr>
          <p:spPr>
            <a:xfrm>
              <a:off x="6098237" y="203317"/>
              <a:ext cx="4568205" cy="1414164"/>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I didn’t see any clues to the Ten Commandments we looked at last week?</a:t>
              </a:r>
              <a:endParaRPr lang="en-GB" sz="3200" dirty="0">
                <a:solidFill>
                  <a:srgbClr val="6600FF"/>
                </a:solidFill>
                <a:latin typeface="Comic Sans MS" panose="030F0702030302020204" pitchFamily="66" charset="0"/>
              </a:endParaRPr>
            </a:p>
          </p:txBody>
        </p:sp>
      </p:grpSp>
      <p:sp>
        <p:nvSpPr>
          <p:cNvPr id="9" name="Rectangle 8">
            <a:hlinkClick r:id="rId4" action="ppaction://hlinksldjump"/>
            <a:extLst>
              <a:ext uri="{FF2B5EF4-FFF2-40B4-BE49-F238E27FC236}">
                <a16:creationId xmlns:a16="http://schemas.microsoft.com/office/drawing/2014/main" id="{E75C6B02-92F8-457A-9195-ECE41882AF48}"/>
              </a:ext>
            </a:extLst>
          </p:cNvPr>
          <p:cNvSpPr/>
          <p:nvPr/>
        </p:nvSpPr>
        <p:spPr>
          <a:xfrm>
            <a:off x="-176500" y="-109587"/>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ys</a:t>
            </a:r>
            <a:r>
              <a:rPr lang="en-US" dirty="0"/>
              <a:t> </a:t>
            </a:r>
            <a:endParaRPr lang="en-GB" dirty="0"/>
          </a:p>
        </p:txBody>
      </p:sp>
      <p:sp>
        <p:nvSpPr>
          <p:cNvPr id="18" name="Arrow: Right 17">
            <a:hlinkClick r:id="" action="ppaction://hlinkshowjump?jump=nextslide"/>
            <a:extLst>
              <a:ext uri="{FF2B5EF4-FFF2-40B4-BE49-F238E27FC236}">
                <a16:creationId xmlns:a16="http://schemas.microsoft.com/office/drawing/2014/main" id="{25473466-D2D5-4204-8D63-89C38C9A0F58}"/>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26" name="Picture 25" descr="Graphical user interface, text, application, chat or text message&#10;&#10;Description automatically generated">
            <a:extLst>
              <a:ext uri="{FF2B5EF4-FFF2-40B4-BE49-F238E27FC236}">
                <a16:creationId xmlns:a16="http://schemas.microsoft.com/office/drawing/2014/main" id="{622E181C-650D-486A-8349-02908202B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645" y="3875244"/>
            <a:ext cx="1408298" cy="1908213"/>
          </a:xfrm>
          <a:prstGeom prst="rect">
            <a:avLst/>
          </a:prstGeom>
        </p:spPr>
      </p:pic>
    </p:spTree>
    <p:extLst>
      <p:ext uri="{BB962C8B-B14F-4D97-AF65-F5344CB8AC3E}">
        <p14:creationId xmlns:p14="http://schemas.microsoft.com/office/powerpoint/2010/main" val="1844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1750"/>
                                        <p:tgtEl>
                                          <p:spTgt spid="34"/>
                                        </p:tgtEl>
                                      </p:cBhvr>
                                    </p:animEffect>
                                  </p:childTnLst>
                                </p:cTn>
                              </p:par>
                            </p:childTnLst>
                          </p:cTn>
                        </p:par>
                        <p:par>
                          <p:cTn id="12" fill="hold">
                            <p:stCondLst>
                              <p:cond delay="5750"/>
                            </p:stCondLst>
                            <p:childTnLst>
                              <p:par>
                                <p:cTn id="13" presetID="22" presetClass="entr" presetSubtype="2" fill="hold" nodeType="afterEffect">
                                  <p:stCondLst>
                                    <p:cond delay="300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750"/>
                                        <p:tgtEl>
                                          <p:spTgt spid="37"/>
                                        </p:tgtEl>
                                      </p:cBhvr>
                                    </p:animEffect>
                                  </p:childTnLst>
                                </p:cTn>
                              </p:par>
                            </p:childTnLst>
                          </p:cTn>
                        </p:par>
                        <p:par>
                          <p:cTn id="16" fill="hold">
                            <p:stCondLst>
                              <p:cond delay="10500"/>
                            </p:stCondLst>
                            <p:childTnLst>
                              <p:par>
                                <p:cTn id="17" presetID="22" presetClass="entr" presetSubtype="2" fill="hold" grpId="0" nodeType="after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1750"/>
                                        <p:tgtEl>
                                          <p:spTgt spid="41"/>
                                        </p:tgtEl>
                                      </p:cBhvr>
                                    </p:animEffect>
                                  </p:childTnLst>
                                </p:cTn>
                              </p:par>
                            </p:childTnLst>
                          </p:cTn>
                        </p:par>
                        <p:par>
                          <p:cTn id="20" fill="hold">
                            <p:stCondLst>
                              <p:cond delay="1525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par>
                          <p:cTn id="27" fill="hold">
                            <p:stCondLst>
                              <p:cond delay="0"/>
                            </p:stCondLst>
                            <p:childTnLst>
                              <p:par>
                                <p:cTn id="28" presetID="22" presetClass="entr" presetSubtype="8" fill="hold" nodeType="afterEffect">
                                  <p:stCondLst>
                                    <p:cond delay="25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750"/>
                                        <p:tgtEl>
                                          <p:spTgt spid="23"/>
                                        </p:tgtEl>
                                      </p:cBhvr>
                                    </p:animEffect>
                                  </p:childTnLst>
                                </p:cTn>
                              </p:par>
                            </p:childTnLst>
                          </p:cTn>
                        </p:par>
                        <p:par>
                          <p:cTn id="31" fill="hold">
                            <p:stCondLst>
                              <p:cond delay="2000"/>
                            </p:stCondLst>
                            <p:childTnLst>
                              <p:par>
                                <p:cTn id="32" presetID="63" presetClass="path" presetSubtype="0" accel="50000" decel="50000" fill="hold" grpId="0" nodeType="afterEffect">
                                  <p:stCondLst>
                                    <p:cond delay="1000"/>
                                  </p:stCondLst>
                                  <p:childTnLst>
                                    <p:animMotion origin="layout" path="M 4.79167E-6 -4.07407E-6 L 0.9983 0.00024 " pathEditMode="relative" rAng="0" ptsTypes="AA">
                                      <p:cBhvr>
                                        <p:cTn id="33"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A94F6F-9820-4290-903C-CA94729FA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23" name="Group 22">
            <a:extLst>
              <a:ext uri="{FF2B5EF4-FFF2-40B4-BE49-F238E27FC236}">
                <a16:creationId xmlns:a16="http://schemas.microsoft.com/office/drawing/2014/main" id="{0B0D8F01-5193-4DFA-B365-6B950CA058B9}"/>
              </a:ext>
            </a:extLst>
          </p:cNvPr>
          <p:cNvGrpSpPr/>
          <p:nvPr/>
        </p:nvGrpSpPr>
        <p:grpSpPr>
          <a:xfrm>
            <a:off x="5818894" y="0"/>
            <a:ext cx="6228700" cy="1757893"/>
            <a:chOff x="3686629" y="159656"/>
            <a:chExt cx="7460342" cy="3100091"/>
          </a:xfrm>
        </p:grpSpPr>
        <p:sp>
          <p:nvSpPr>
            <p:cNvPr id="24" name="Speech Bubble: Oval 23">
              <a:extLst>
                <a:ext uri="{FF2B5EF4-FFF2-40B4-BE49-F238E27FC236}">
                  <a16:creationId xmlns:a16="http://schemas.microsoft.com/office/drawing/2014/main" id="{DFE3E9E0-324B-490B-83DD-792AEC569F52}"/>
                </a:ext>
              </a:extLst>
            </p:cNvPr>
            <p:cNvSpPr/>
            <p:nvPr/>
          </p:nvSpPr>
          <p:spPr>
            <a:xfrm>
              <a:off x="3686629" y="159656"/>
              <a:ext cx="7460342" cy="3077030"/>
            </a:xfrm>
            <a:prstGeom prst="wedgeEllipseCallout">
              <a:avLst>
                <a:gd name="adj1" fmla="val 8878"/>
                <a:gd name="adj2" fmla="val 1235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4D99CB67-7953-4F7E-902A-80F11ACCBF08}"/>
                </a:ext>
              </a:extLst>
            </p:cNvPr>
            <p:cNvSpPr txBox="1"/>
            <p:nvPr/>
          </p:nvSpPr>
          <p:spPr>
            <a:xfrm>
              <a:off x="4057049" y="491610"/>
              <a:ext cx="6719502" cy="2768137"/>
            </a:xfrm>
            <a:prstGeom prst="rect">
              <a:avLst/>
            </a:prstGeom>
            <a:noFill/>
          </p:spPr>
          <p:txBody>
            <a:bodyPr wrap="square" rtlCol="0">
              <a:spAutoFit/>
            </a:bodyPr>
            <a:lstStyle/>
            <a:p>
              <a:pPr algn="ctr"/>
              <a:r>
                <a:rPr lang="en-GB" sz="3200" dirty="0">
                  <a:latin typeface="Comic Sans MS" panose="030F0702030302020204" pitchFamily="66" charset="0"/>
                </a:rPr>
                <a:t>Good Morning Music Man!</a:t>
              </a:r>
            </a:p>
            <a:p>
              <a:pPr algn="ctr"/>
              <a:r>
                <a:rPr lang="en-GB" sz="3200" dirty="0">
                  <a:latin typeface="Comic Sans MS" panose="030F0702030302020204" pitchFamily="66" charset="0"/>
                </a:rPr>
                <a:t>What songs have you got for us today?</a:t>
              </a:r>
            </a:p>
          </p:txBody>
        </p:sp>
      </p:grpSp>
      <p:pic>
        <p:nvPicPr>
          <p:cNvPr id="7" name="Picture 6" descr="A drawing of a cartoon character&#10;&#10;Description automatically generated">
            <a:extLst>
              <a:ext uri="{FF2B5EF4-FFF2-40B4-BE49-F238E27FC236}">
                <a16:creationId xmlns:a16="http://schemas.microsoft.com/office/drawing/2014/main" id="{BBF8FC1F-2713-4657-AEA0-5F46350B2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pic>
        <p:nvPicPr>
          <p:cNvPr id="6" name="Picture 5">
            <a:extLst>
              <a:ext uri="{FF2B5EF4-FFF2-40B4-BE49-F238E27FC236}">
                <a16:creationId xmlns:a16="http://schemas.microsoft.com/office/drawing/2014/main" id="{12F21B3B-8B7C-4012-8868-377E6DBBE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40" y="2373163"/>
            <a:ext cx="1963374" cy="3184919"/>
          </a:xfrm>
          <a:prstGeom prst="rect">
            <a:avLst/>
          </a:prstGeom>
        </p:spPr>
      </p:pic>
      <p:grpSp>
        <p:nvGrpSpPr>
          <p:cNvPr id="5" name="Group 4">
            <a:extLst>
              <a:ext uri="{FF2B5EF4-FFF2-40B4-BE49-F238E27FC236}">
                <a16:creationId xmlns:a16="http://schemas.microsoft.com/office/drawing/2014/main" id="{73649EAE-A099-43F9-8D26-74E617668251}"/>
              </a:ext>
            </a:extLst>
          </p:cNvPr>
          <p:cNvGrpSpPr/>
          <p:nvPr/>
        </p:nvGrpSpPr>
        <p:grpSpPr>
          <a:xfrm>
            <a:off x="3035700" y="2862377"/>
            <a:ext cx="3410071" cy="1581831"/>
            <a:chOff x="5899344" y="203317"/>
            <a:chExt cx="4882839" cy="1425129"/>
          </a:xfrm>
        </p:grpSpPr>
        <p:sp>
          <p:nvSpPr>
            <p:cNvPr id="2" name="Speech Bubble: Rectangle with Corners Rounded 1">
              <a:extLst>
                <a:ext uri="{FF2B5EF4-FFF2-40B4-BE49-F238E27FC236}">
                  <a16:creationId xmlns:a16="http://schemas.microsoft.com/office/drawing/2014/main" id="{1D04B1F9-6C82-44EE-B217-FFAAA5A8D1CC}"/>
                </a:ext>
              </a:extLst>
            </p:cNvPr>
            <p:cNvSpPr/>
            <p:nvPr/>
          </p:nvSpPr>
          <p:spPr>
            <a:xfrm>
              <a:off x="5899344" y="203317"/>
              <a:ext cx="4882839" cy="1425129"/>
            </a:xfrm>
            <a:prstGeom prst="wedgeRoundRectCallout">
              <a:avLst>
                <a:gd name="adj1" fmla="val -102959"/>
                <a:gd name="adj2" fmla="val -432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0CA1C0D-2480-435B-9AE1-90DE88414066}"/>
                </a:ext>
              </a:extLst>
            </p:cNvPr>
            <p:cNvSpPr txBox="1"/>
            <p:nvPr/>
          </p:nvSpPr>
          <p:spPr>
            <a:xfrm>
              <a:off x="6526940" y="203317"/>
              <a:ext cx="3627643" cy="1414164"/>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Thank you. I’ll see you later.</a:t>
              </a:r>
              <a:endParaRPr lang="en-GB" sz="3200" dirty="0">
                <a:solidFill>
                  <a:srgbClr val="6600FF"/>
                </a:solidFill>
                <a:latin typeface="Comic Sans MS" panose="030F0702030302020204" pitchFamily="66" charset="0"/>
              </a:endParaRPr>
            </a:p>
          </p:txBody>
        </p:sp>
      </p:grpSp>
      <p:pic>
        <p:nvPicPr>
          <p:cNvPr id="64" name="Picture 63" descr="A drawing of a cartoon character&#10;&#10;Description automatically generated">
            <a:extLst>
              <a:ext uri="{FF2B5EF4-FFF2-40B4-BE49-F238E27FC236}">
                <a16:creationId xmlns:a16="http://schemas.microsoft.com/office/drawing/2014/main" id="{A68CB2FD-C87D-4BB5-A348-AD8D63B46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677" y="1612268"/>
            <a:ext cx="1921429" cy="3207234"/>
          </a:xfrm>
          <a:prstGeom prst="rect">
            <a:avLst/>
          </a:prstGeom>
        </p:spPr>
      </p:pic>
      <p:grpSp>
        <p:nvGrpSpPr>
          <p:cNvPr id="14" name="Group 13">
            <a:extLst>
              <a:ext uri="{FF2B5EF4-FFF2-40B4-BE49-F238E27FC236}">
                <a16:creationId xmlns:a16="http://schemas.microsoft.com/office/drawing/2014/main" id="{E95A707D-B185-4A54-95CC-915029252F05}"/>
              </a:ext>
            </a:extLst>
          </p:cNvPr>
          <p:cNvGrpSpPr/>
          <p:nvPr/>
        </p:nvGrpSpPr>
        <p:grpSpPr>
          <a:xfrm>
            <a:off x="563506" y="154998"/>
            <a:ext cx="5418713" cy="2124104"/>
            <a:chOff x="5275201" y="6413297"/>
            <a:chExt cx="5418713" cy="2124104"/>
          </a:xfrm>
        </p:grpSpPr>
        <p:sp>
          <p:nvSpPr>
            <p:cNvPr id="67" name="TextBox 66">
              <a:extLst>
                <a:ext uri="{FF2B5EF4-FFF2-40B4-BE49-F238E27FC236}">
                  <a16:creationId xmlns:a16="http://schemas.microsoft.com/office/drawing/2014/main" id="{0CF44943-DF4C-466C-9615-8465C13A7B59}"/>
                </a:ext>
              </a:extLst>
            </p:cNvPr>
            <p:cNvSpPr txBox="1"/>
            <p:nvPr/>
          </p:nvSpPr>
          <p:spPr>
            <a:xfrm>
              <a:off x="5300467" y="6413297"/>
              <a:ext cx="5393447" cy="2062103"/>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Good morning!</a:t>
              </a:r>
            </a:p>
            <a:p>
              <a:pPr algn="ctr"/>
              <a:r>
                <a:rPr lang="en-GB" sz="3200" dirty="0">
                  <a:solidFill>
                    <a:srgbClr val="0000CC"/>
                  </a:solidFill>
                  <a:latin typeface="Comic Sans MS" panose="030F0702030302020204" pitchFamily="66" charset="0"/>
                </a:rPr>
                <a:t>I have chosen some songs that talk about how we should follow God’s way.</a:t>
              </a:r>
            </a:p>
          </p:txBody>
        </p:sp>
        <p:sp>
          <p:nvSpPr>
            <p:cNvPr id="12" name="Speech Bubble: Rectangle 11">
              <a:extLst>
                <a:ext uri="{FF2B5EF4-FFF2-40B4-BE49-F238E27FC236}">
                  <a16:creationId xmlns:a16="http://schemas.microsoft.com/office/drawing/2014/main" id="{B60E21E7-30DB-49AD-9762-5EFB7398365A}"/>
                </a:ext>
              </a:extLst>
            </p:cNvPr>
            <p:cNvSpPr/>
            <p:nvPr/>
          </p:nvSpPr>
          <p:spPr>
            <a:xfrm>
              <a:off x="5275201" y="6475299"/>
              <a:ext cx="5418713" cy="2062102"/>
            </a:xfrm>
            <a:prstGeom prst="wedgeRectCallout">
              <a:avLst>
                <a:gd name="adj1" fmla="val -27080"/>
                <a:gd name="adj2" fmla="val 880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Rectangle 8">
            <a:hlinkClick r:id="rId5" action="ppaction://hlinksldjump"/>
            <a:extLst>
              <a:ext uri="{FF2B5EF4-FFF2-40B4-BE49-F238E27FC236}">
                <a16:creationId xmlns:a16="http://schemas.microsoft.com/office/drawing/2014/main" id="{E75C6B02-92F8-457A-9195-ECE41882AF48}"/>
              </a:ext>
            </a:extLst>
          </p:cNvPr>
          <p:cNvSpPr/>
          <p:nvPr/>
        </p:nvSpPr>
        <p:spPr>
          <a:xfrm>
            <a:off x="-222543" y="-128855"/>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ys</a:t>
            </a:r>
            <a:r>
              <a:rPr lang="en-US" dirty="0"/>
              <a:t> </a:t>
            </a:r>
            <a:endParaRPr lang="en-GB" dirty="0"/>
          </a:p>
        </p:txBody>
      </p:sp>
      <p:sp>
        <p:nvSpPr>
          <p:cNvPr id="18" name="Arrow: Right 17">
            <a:hlinkClick r:id="" action="ppaction://hlinkshowjump?jump=nextslide"/>
            <a:extLst>
              <a:ext uri="{FF2B5EF4-FFF2-40B4-BE49-F238E27FC236}">
                <a16:creationId xmlns:a16="http://schemas.microsoft.com/office/drawing/2014/main" id="{25473466-D2D5-4204-8D63-89C38C9A0F58}"/>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818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35" presetClass="path" presetSubtype="0" accel="50000" decel="50000" fill="hold" nodeType="afterEffect">
                                  <p:stCondLst>
                                    <p:cond delay="750"/>
                                  </p:stCondLst>
                                  <p:childTnLst>
                                    <p:animMotion origin="layout" path="M 0 0 L -0.25 0 E" pathEditMode="relative" ptsTypes="">
                                      <p:cBhvr>
                                        <p:cTn id="10" dur="1500" fill="hold"/>
                                        <p:tgtEl>
                                          <p:spTgt spid="6"/>
                                        </p:tgtEl>
                                        <p:attrNameLst>
                                          <p:attrName>ppt_x</p:attrName>
                                          <p:attrName>ppt_y</p:attrName>
                                        </p:attrNameLst>
                                      </p:cBhvr>
                                    </p:animMotion>
                                  </p:childTnLst>
                                </p:cTn>
                              </p:par>
                            </p:childTnLst>
                          </p:cTn>
                        </p:par>
                        <p:par>
                          <p:cTn id="11" fill="hold">
                            <p:stCondLst>
                              <p:cond delay="4250"/>
                            </p:stCondLst>
                            <p:childTnLst>
                              <p:par>
                                <p:cTn id="12" presetID="10" presetClass="exit" presetSubtype="0" fill="hold" nodeType="afterEffect">
                                  <p:stCondLst>
                                    <p:cond delay="250"/>
                                  </p:stCondLst>
                                  <p:childTnLst>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5500"/>
                            </p:stCondLst>
                            <p:childTnLst>
                              <p:par>
                                <p:cTn id="16" presetID="35" presetClass="path" presetSubtype="0" accel="50000" decel="50000" fill="hold" nodeType="afterEffect">
                                  <p:stCondLst>
                                    <p:cond delay="250"/>
                                  </p:stCondLst>
                                  <p:childTnLst>
                                    <p:animMotion origin="layout" path="M -4.16667E-7 -1.48148E-6 L 0.38881 0.11366 " pathEditMode="relative" rAng="0" ptsTypes="AA">
                                      <p:cBhvr>
                                        <p:cTn id="17" dur="2000" fill="hold"/>
                                        <p:tgtEl>
                                          <p:spTgt spid="64"/>
                                        </p:tgtEl>
                                        <p:attrNameLst>
                                          <p:attrName>ppt_x</p:attrName>
                                          <p:attrName>ppt_y</p:attrName>
                                        </p:attrNameLst>
                                      </p:cBhvr>
                                      <p:rCtr x="19531" y="5440"/>
                                    </p:animMotion>
                                  </p:childTnLst>
                                </p:cTn>
                              </p:par>
                            </p:childTnLst>
                          </p:cTn>
                        </p:par>
                        <p:par>
                          <p:cTn id="18" fill="hold">
                            <p:stCondLst>
                              <p:cond delay="775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7750"/>
                            </p:stCondLst>
                            <p:childTnLst>
                              <p:par>
                                <p:cTn id="22" presetID="1" presetClass="exit" presetSubtype="0" fill="hold" nodeType="afterEffect">
                                  <p:stCondLst>
                                    <p:cond delay="0"/>
                                  </p:stCondLst>
                                  <p:childTnLst>
                                    <p:set>
                                      <p:cBhvr>
                                        <p:cTn id="23" dur="1" fill="hold">
                                          <p:stCondLst>
                                            <p:cond delay="0"/>
                                          </p:stCondLst>
                                        </p:cTn>
                                        <p:tgtEl>
                                          <p:spTgt spid="64"/>
                                        </p:tgtEl>
                                        <p:attrNameLst>
                                          <p:attrName>style.visibility</p:attrName>
                                        </p:attrNameLst>
                                      </p:cBhvr>
                                      <p:to>
                                        <p:strVal val="hidden"/>
                                      </p:to>
                                    </p:set>
                                  </p:childTnLst>
                                </p:cTn>
                              </p:par>
                            </p:childTnLst>
                          </p:cTn>
                        </p:par>
                        <p:par>
                          <p:cTn id="24" fill="hold">
                            <p:stCondLst>
                              <p:cond delay="7750"/>
                            </p:stCondLst>
                            <p:childTnLst>
                              <p:par>
                                <p:cTn id="25" presetID="22" presetClass="entr" presetSubtype="4" fill="hold" nodeType="afterEffect">
                                  <p:stCondLst>
                                    <p:cond delay="150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1750"/>
                                        <p:tgtEl>
                                          <p:spTgt spid="23"/>
                                        </p:tgtEl>
                                      </p:cBhvr>
                                    </p:animEffect>
                                  </p:childTnLst>
                                </p:cTn>
                              </p:par>
                            </p:childTnLst>
                          </p:cTn>
                        </p:par>
                        <p:par>
                          <p:cTn id="28" fill="hold">
                            <p:stCondLst>
                              <p:cond delay="11000"/>
                            </p:stCondLst>
                            <p:childTnLst>
                              <p:par>
                                <p:cTn id="29" presetID="22" presetClass="entr" presetSubtype="8" fill="hold" nodeType="after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750"/>
                                        <p:tgtEl>
                                          <p:spTgt spid="14"/>
                                        </p:tgtEl>
                                      </p:cBhvr>
                                    </p:animEffect>
                                  </p:childTnLst>
                                </p:cTn>
                              </p:par>
                            </p:childTnLst>
                          </p:cTn>
                        </p:par>
                        <p:par>
                          <p:cTn id="32" fill="hold">
                            <p:stCondLst>
                              <p:cond delay="14750"/>
                            </p:stCondLst>
                            <p:childTnLst>
                              <p:par>
                                <p:cTn id="33" presetID="63" presetClass="path" presetSubtype="0" accel="50000" decel="50000" fill="hold" grpId="0" nodeType="afterEffect">
                                  <p:stCondLst>
                                    <p:cond delay="1000"/>
                                  </p:stCondLst>
                                  <p:childTnLst>
                                    <p:animMotion origin="layout" path="M 4.79167E-6 -4.07407E-6 L 0.9983 0.00024 " pathEditMode="relative" rAng="0" ptsTypes="AA">
                                      <p:cBhvr>
                                        <p:cTn id="34"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2115A-EA5D-4E27-9123-06C31918F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142" y="2303933"/>
            <a:ext cx="1921428" cy="3262071"/>
          </a:xfrm>
          <a:prstGeom prst="rect">
            <a:avLst/>
          </a:prstGeom>
        </p:spPr>
      </p:pic>
      <p:grpSp>
        <p:nvGrpSpPr>
          <p:cNvPr id="26" name="Group 25">
            <a:extLst>
              <a:ext uri="{FF2B5EF4-FFF2-40B4-BE49-F238E27FC236}">
                <a16:creationId xmlns:a16="http://schemas.microsoft.com/office/drawing/2014/main" id="{BD64BA2B-F20A-480E-959F-FD6A670F2865}"/>
              </a:ext>
            </a:extLst>
          </p:cNvPr>
          <p:cNvGrpSpPr/>
          <p:nvPr/>
        </p:nvGrpSpPr>
        <p:grpSpPr>
          <a:xfrm>
            <a:off x="8126340" y="127254"/>
            <a:ext cx="3820406" cy="1629444"/>
            <a:chOff x="3686629" y="159656"/>
            <a:chExt cx="7460342" cy="3077030"/>
          </a:xfrm>
        </p:grpSpPr>
        <p:sp>
          <p:nvSpPr>
            <p:cNvPr id="27" name="Speech Bubble: Oval 26">
              <a:extLst>
                <a:ext uri="{FF2B5EF4-FFF2-40B4-BE49-F238E27FC236}">
                  <a16:creationId xmlns:a16="http://schemas.microsoft.com/office/drawing/2014/main" id="{D83DC834-3696-4BAB-B662-370CB51EAEB9}"/>
                </a:ext>
              </a:extLst>
            </p:cNvPr>
            <p:cNvSpPr/>
            <p:nvPr/>
          </p:nvSpPr>
          <p:spPr>
            <a:xfrm>
              <a:off x="3686629" y="159656"/>
              <a:ext cx="7460342" cy="3077030"/>
            </a:xfrm>
            <a:prstGeom prst="wedgeEllipseCallout">
              <a:avLst>
                <a:gd name="adj1" fmla="val -14059"/>
                <a:gd name="adj2" fmla="val 1317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F9A266D7-1A7B-42C7-A353-75EB06DE54CE}"/>
                </a:ext>
              </a:extLst>
            </p:cNvPr>
            <p:cNvSpPr txBox="1"/>
            <p:nvPr/>
          </p:nvSpPr>
          <p:spPr>
            <a:xfrm>
              <a:off x="4057048" y="205455"/>
              <a:ext cx="6719501" cy="2768137"/>
            </a:xfrm>
            <a:prstGeom prst="rect">
              <a:avLst/>
            </a:prstGeom>
            <a:noFill/>
          </p:spPr>
          <p:txBody>
            <a:bodyPr wrap="square" rtlCol="0">
              <a:spAutoFit/>
            </a:bodyPr>
            <a:lstStyle/>
            <a:p>
              <a:pPr algn="ctr"/>
              <a:r>
                <a:rPr lang="en-GB" sz="3200" dirty="0">
                  <a:latin typeface="Comic Sans MS" panose="030F0702030302020204" pitchFamily="66" charset="0"/>
                </a:rPr>
                <a:t>OK. </a:t>
              </a:r>
            </a:p>
            <a:p>
              <a:pPr algn="ctr"/>
              <a:r>
                <a:rPr lang="en-GB" sz="3200" dirty="0">
                  <a:latin typeface="Comic Sans MS" panose="030F0702030302020204" pitchFamily="66" charset="0"/>
                </a:rPr>
                <a:t>I will see you later on.</a:t>
              </a:r>
            </a:p>
          </p:txBody>
        </p:sp>
      </p:grpSp>
      <p:pic>
        <p:nvPicPr>
          <p:cNvPr id="11" name="Picture 10" descr="A picture containing sign, clock&#10;&#10;Description automatically generated">
            <a:extLst>
              <a:ext uri="{FF2B5EF4-FFF2-40B4-BE49-F238E27FC236}">
                <a16:creationId xmlns:a16="http://schemas.microsoft.com/office/drawing/2014/main" id="{71A5CF7F-0CEB-4B49-AD0C-F7BA0FB61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151" y="2303496"/>
            <a:ext cx="1930487" cy="3273228"/>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AB128CB8-8A28-4059-9F22-CCC554034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grpSp>
        <p:nvGrpSpPr>
          <p:cNvPr id="21" name="Group 20">
            <a:extLst>
              <a:ext uri="{FF2B5EF4-FFF2-40B4-BE49-F238E27FC236}">
                <a16:creationId xmlns:a16="http://schemas.microsoft.com/office/drawing/2014/main" id="{A07F8482-2A2F-45A5-954F-B2367455059A}"/>
              </a:ext>
            </a:extLst>
          </p:cNvPr>
          <p:cNvGrpSpPr/>
          <p:nvPr/>
        </p:nvGrpSpPr>
        <p:grpSpPr>
          <a:xfrm>
            <a:off x="3094593" y="297313"/>
            <a:ext cx="4476398" cy="1077218"/>
            <a:chOff x="5275201" y="6413297"/>
            <a:chExt cx="5418713" cy="2151408"/>
          </a:xfrm>
        </p:grpSpPr>
        <p:sp>
          <p:nvSpPr>
            <p:cNvPr id="22" name="TextBox 21">
              <a:extLst>
                <a:ext uri="{FF2B5EF4-FFF2-40B4-BE49-F238E27FC236}">
                  <a16:creationId xmlns:a16="http://schemas.microsoft.com/office/drawing/2014/main" id="{25BE2004-354F-4B75-B57E-F55551E0DBE8}"/>
                </a:ext>
              </a:extLst>
            </p:cNvPr>
            <p:cNvSpPr txBox="1"/>
            <p:nvPr/>
          </p:nvSpPr>
          <p:spPr>
            <a:xfrm>
              <a:off x="5300467" y="6413297"/>
              <a:ext cx="5393447" cy="2151408"/>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Let’s worship God </a:t>
              </a:r>
            </a:p>
            <a:p>
              <a:pPr algn="ctr"/>
              <a:r>
                <a:rPr lang="en-GB" sz="3200" dirty="0">
                  <a:solidFill>
                    <a:srgbClr val="0000CC"/>
                  </a:solidFill>
                  <a:latin typeface="Comic Sans MS" panose="030F0702030302020204" pitchFamily="66" charset="0"/>
                </a:rPr>
                <a:t>with these songs.</a:t>
              </a:r>
            </a:p>
          </p:txBody>
        </p:sp>
        <p:sp>
          <p:nvSpPr>
            <p:cNvPr id="23" name="Speech Bubble: Rectangle 22">
              <a:extLst>
                <a:ext uri="{FF2B5EF4-FFF2-40B4-BE49-F238E27FC236}">
                  <a16:creationId xmlns:a16="http://schemas.microsoft.com/office/drawing/2014/main" id="{DB7BDFB0-2E44-4E75-8C58-EA0D61F10F32}"/>
                </a:ext>
              </a:extLst>
            </p:cNvPr>
            <p:cNvSpPr/>
            <p:nvPr/>
          </p:nvSpPr>
          <p:spPr>
            <a:xfrm>
              <a:off x="5275201" y="6475299"/>
              <a:ext cx="5418713" cy="2062102"/>
            </a:xfrm>
            <a:prstGeom prst="wedgeRectCallout">
              <a:avLst>
                <a:gd name="adj1" fmla="val 16309"/>
                <a:gd name="adj2" fmla="val 2179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5" action="ppaction://hlinksldjump"/>
            <a:extLst>
              <a:ext uri="{FF2B5EF4-FFF2-40B4-BE49-F238E27FC236}">
                <a16:creationId xmlns:a16="http://schemas.microsoft.com/office/drawing/2014/main" id="{4DE84D24-9057-4CFF-8333-15D026F118C1}"/>
              </a:ext>
            </a:extLst>
          </p:cNvPr>
          <p:cNvSpPr/>
          <p:nvPr/>
        </p:nvSpPr>
        <p:spPr>
          <a:xfrm>
            <a:off x="-198049"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Arrow: Right 13">
            <a:hlinkClick r:id="" action="ppaction://hlinkshowjump?jump=nextslide"/>
            <a:extLst>
              <a:ext uri="{FF2B5EF4-FFF2-40B4-BE49-F238E27FC236}">
                <a16:creationId xmlns:a16="http://schemas.microsoft.com/office/drawing/2014/main" id="{145A6BFD-B0B6-4832-B280-3DCF9B9F3817}"/>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6" name="TextBox 5">
            <a:hlinkClick r:id="rId6"/>
            <a:extLst>
              <a:ext uri="{FF2B5EF4-FFF2-40B4-BE49-F238E27FC236}">
                <a16:creationId xmlns:a16="http://schemas.microsoft.com/office/drawing/2014/main" id="{78AF45BB-EFDA-4CCC-A321-B2E7D06A9BD5}"/>
              </a:ext>
            </a:extLst>
          </p:cNvPr>
          <p:cNvSpPr txBox="1"/>
          <p:nvPr/>
        </p:nvSpPr>
        <p:spPr>
          <a:xfrm>
            <a:off x="167192" y="1595610"/>
            <a:ext cx="5369329" cy="707886"/>
          </a:xfrm>
          <a:prstGeom prst="rect">
            <a:avLst/>
          </a:prstGeom>
          <a:noFill/>
        </p:spPr>
        <p:txBody>
          <a:bodyPr wrap="square" rtlCol="0">
            <a:spAutoFit/>
          </a:bodyPr>
          <a:lstStyle/>
          <a:p>
            <a:pPr algn="ctr"/>
            <a:r>
              <a:rPr lang="en-GB" sz="4000" b="1" u="sng" dirty="0">
                <a:solidFill>
                  <a:srgbClr val="0000FF"/>
                </a:solidFill>
                <a:hlinkClick r:id="rId7">
                  <a:extLst>
                    <a:ext uri="{A12FA001-AC4F-418D-AE19-62706E023703}">
                      <ahyp:hlinkClr xmlns:ahyp="http://schemas.microsoft.com/office/drawing/2018/hyperlinkcolor" val="tx"/>
                    </a:ext>
                  </a:extLst>
                </a:hlinkClick>
              </a:rPr>
              <a:t>God, You’re good to me</a:t>
            </a:r>
            <a:endParaRPr lang="en-GB" sz="4000" b="1" u="sng" dirty="0">
              <a:solidFill>
                <a:srgbClr val="0000FF"/>
              </a:solidFill>
            </a:endParaRPr>
          </a:p>
        </p:txBody>
      </p:sp>
      <p:sp>
        <p:nvSpPr>
          <p:cNvPr id="7" name="TextBox 6">
            <a:hlinkClick r:id="rId6"/>
            <a:extLst>
              <a:ext uri="{FF2B5EF4-FFF2-40B4-BE49-F238E27FC236}">
                <a16:creationId xmlns:a16="http://schemas.microsoft.com/office/drawing/2014/main" id="{2B6FCD86-B789-45E0-810E-DAB68F9320B5}"/>
              </a:ext>
            </a:extLst>
          </p:cNvPr>
          <p:cNvSpPr txBox="1"/>
          <p:nvPr/>
        </p:nvSpPr>
        <p:spPr>
          <a:xfrm>
            <a:off x="7829089" y="3558253"/>
            <a:ext cx="1856797" cy="707886"/>
          </a:xfrm>
          <a:prstGeom prst="rect">
            <a:avLst/>
          </a:prstGeom>
          <a:noFill/>
        </p:spPr>
        <p:txBody>
          <a:bodyPr wrap="square" rtlCol="0">
            <a:spAutoFit/>
          </a:bodyPr>
          <a:lstStyle/>
          <a:p>
            <a:pPr algn="ctr"/>
            <a:r>
              <a:rPr lang="en-GB" sz="4000" b="1" u="sng" dirty="0">
                <a:solidFill>
                  <a:srgbClr val="0000FF"/>
                </a:solidFill>
                <a:hlinkClick r:id="rId8">
                  <a:extLst>
                    <a:ext uri="{A12FA001-AC4F-418D-AE19-62706E023703}">
                      <ahyp:hlinkClr xmlns:ahyp="http://schemas.microsoft.com/office/drawing/2018/hyperlinkcolor" val="tx"/>
                    </a:ext>
                  </a:extLst>
                </a:hlinkClick>
              </a:rPr>
              <a:t>Get Up</a:t>
            </a:r>
            <a:endParaRPr lang="en-GB" sz="4000" b="1" u="sng" dirty="0">
              <a:solidFill>
                <a:srgbClr val="0000FF"/>
              </a:solidFill>
            </a:endParaRPr>
          </a:p>
        </p:txBody>
      </p:sp>
      <p:sp>
        <p:nvSpPr>
          <p:cNvPr id="8" name="TextBox 7">
            <a:hlinkClick r:id="rId9"/>
            <a:extLst>
              <a:ext uri="{FF2B5EF4-FFF2-40B4-BE49-F238E27FC236}">
                <a16:creationId xmlns:a16="http://schemas.microsoft.com/office/drawing/2014/main" id="{FFAC3286-7005-4D94-9BA8-3FB7D3ECC7AF}"/>
              </a:ext>
            </a:extLst>
          </p:cNvPr>
          <p:cNvSpPr txBox="1"/>
          <p:nvPr/>
        </p:nvSpPr>
        <p:spPr>
          <a:xfrm>
            <a:off x="67465" y="5551544"/>
            <a:ext cx="6096000" cy="707886"/>
          </a:xfrm>
          <a:prstGeom prst="rect">
            <a:avLst/>
          </a:prstGeom>
          <a:noFill/>
        </p:spPr>
        <p:txBody>
          <a:bodyPr wrap="square" rtlCol="0">
            <a:spAutoFit/>
          </a:bodyPr>
          <a:lstStyle/>
          <a:p>
            <a:pPr algn="ctr"/>
            <a:r>
              <a:rPr lang="en-GB" sz="4000" b="1" u="sng" dirty="0">
                <a:solidFill>
                  <a:srgbClr val="0000FF"/>
                </a:solidFill>
                <a:hlinkClick r:id="rId10">
                  <a:extLst>
                    <a:ext uri="{A12FA001-AC4F-418D-AE19-62706E023703}">
                      <ahyp:hlinkClr xmlns:ahyp="http://schemas.microsoft.com/office/drawing/2018/hyperlinkcolor" val="tx"/>
                    </a:ext>
                  </a:extLst>
                </a:hlinkClick>
              </a:rPr>
              <a:t>Open the eyes of my heart</a:t>
            </a:r>
            <a:endParaRPr lang="en-GB" sz="4000" b="1" u="sng" dirty="0">
              <a:solidFill>
                <a:srgbClr val="0000FF"/>
              </a:solidFill>
            </a:endParaRPr>
          </a:p>
        </p:txBody>
      </p:sp>
    </p:spTree>
    <p:extLst>
      <p:ext uri="{BB962C8B-B14F-4D97-AF65-F5344CB8AC3E}">
        <p14:creationId xmlns:p14="http://schemas.microsoft.com/office/powerpoint/2010/main" val="13650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750"/>
                                        <p:tgtEl>
                                          <p:spTgt spid="26"/>
                                        </p:tgtEl>
                                      </p:cBhvr>
                                    </p:animEffect>
                                  </p:childTnLst>
                                </p:cTn>
                              </p:par>
                            </p:childTnLst>
                          </p:cTn>
                        </p:par>
                        <p:par>
                          <p:cTn id="8" fill="hold">
                            <p:stCondLst>
                              <p:cond delay="2000"/>
                            </p:stCondLst>
                            <p:childTnLst>
                              <p:par>
                                <p:cTn id="9" presetID="63" presetClass="path" presetSubtype="0" accel="50000" decel="50000" fill="hold" nodeType="afterEffect">
                                  <p:stCondLst>
                                    <p:cond delay="1000"/>
                                  </p:stCondLst>
                                  <p:childTnLst>
                                    <p:animMotion origin="layout" path="M 3.54167E-6 -1.11111E-6 L 0.3694 0.0125 " pathEditMode="relative" rAng="0" ptsTypes="AA">
                                      <p:cBhvr>
                                        <p:cTn id="10" dur="2000" fill="hold"/>
                                        <p:tgtEl>
                                          <p:spTgt spid="4"/>
                                        </p:tgtEl>
                                        <p:attrNameLst>
                                          <p:attrName>ppt_x</p:attrName>
                                          <p:attrName>ppt_y</p:attrName>
                                        </p:attrNameLst>
                                      </p:cBhvr>
                                      <p:rCtr x="18464" y="625"/>
                                    </p:animMotion>
                                  </p:childTnLst>
                                </p:cTn>
                              </p:par>
                            </p:childTnLst>
                          </p:cTn>
                        </p:par>
                        <p:par>
                          <p:cTn id="11" fill="hold">
                            <p:stCondLst>
                              <p:cond delay="5000"/>
                            </p:stCondLst>
                            <p:childTnLst>
                              <p:par>
                                <p:cTn id="12" presetID="10" presetClass="exit" presetSubtype="0" fill="hold" nodeType="afterEffect">
                                  <p:stCondLst>
                                    <p:cond delay="500"/>
                                  </p:stCondLst>
                                  <p:childTnLst>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childTnLst>
                          </p:cTn>
                        </p:par>
                        <p:par>
                          <p:cTn id="15" fill="hold">
                            <p:stCondLst>
                              <p:cond delay="6000"/>
                            </p:stCondLst>
                            <p:childTnLst>
                              <p:par>
                                <p:cTn id="16" presetID="63" presetClass="path" presetSubtype="0" accel="50000" decel="50000" fill="hold" nodeType="afterEffect">
                                  <p:stCondLst>
                                    <p:cond delay="250"/>
                                  </p:stCondLst>
                                  <p:childTnLst>
                                    <p:animMotion origin="layout" path="M 4.79167E-6 0 L 0.35299 -0.00069 " pathEditMode="relative" rAng="0" ptsTypes="AA">
                                      <p:cBhvr>
                                        <p:cTn id="17" dur="1750" fill="hold"/>
                                        <p:tgtEl>
                                          <p:spTgt spid="18"/>
                                        </p:tgtEl>
                                        <p:attrNameLst>
                                          <p:attrName>ppt_x</p:attrName>
                                          <p:attrName>ppt_y</p:attrName>
                                        </p:attrNameLst>
                                      </p:cBhvr>
                                      <p:rCtr x="17643" y="-46"/>
                                    </p:animMotion>
                                  </p:childTnLst>
                                </p:cTn>
                              </p:par>
                            </p:childTnLst>
                          </p:cTn>
                        </p:par>
                        <p:par>
                          <p:cTn id="18" fill="hold">
                            <p:stCondLst>
                              <p:cond delay="800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800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80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750"/>
                                        <p:tgtEl>
                                          <p:spTgt spid="21"/>
                                        </p:tgtEl>
                                      </p:cBhvr>
                                    </p:animEffect>
                                  </p:childTnLst>
                                </p:cTn>
                              </p:par>
                            </p:childTnLst>
                          </p:cTn>
                        </p:par>
                        <p:par>
                          <p:cTn id="28" fill="hold">
                            <p:stCondLst>
                              <p:cond delay="9750"/>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000"/>
                                        <p:tgtEl>
                                          <p:spTgt spid="6"/>
                                        </p:tgtEl>
                                      </p:cBhvr>
                                    </p:animEffect>
                                  </p:childTnLst>
                                </p:cTn>
                              </p:par>
                            </p:childTnLst>
                          </p:cTn>
                        </p:par>
                        <p:par>
                          <p:cTn id="32" fill="hold">
                            <p:stCondLst>
                              <p:cond delay="10750"/>
                            </p:stCondLst>
                            <p:childTnLst>
                              <p:par>
                                <p:cTn id="33" presetID="16" presetClass="entr" presetSubtype="21" fill="hold" grpId="0" nodeType="afterEffect">
                                  <p:stCondLst>
                                    <p:cond delay="25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1000"/>
                                        <p:tgtEl>
                                          <p:spTgt spid="7"/>
                                        </p:tgtEl>
                                      </p:cBhvr>
                                    </p:animEffect>
                                  </p:childTnLst>
                                </p:cTn>
                              </p:par>
                            </p:childTnLst>
                          </p:cTn>
                        </p:par>
                        <p:par>
                          <p:cTn id="36" fill="hold">
                            <p:stCondLst>
                              <p:cond delay="12000"/>
                            </p:stCondLst>
                            <p:childTnLst>
                              <p:par>
                                <p:cTn id="37" presetID="16" presetClass="entr" presetSubtype="21"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1000"/>
                                        <p:tgtEl>
                                          <p:spTgt spid="8"/>
                                        </p:tgtEl>
                                      </p:cBhvr>
                                    </p:animEffect>
                                  </p:childTnLst>
                                </p:cTn>
                              </p:par>
                            </p:childTnLst>
                          </p:cTn>
                        </p:par>
                        <p:par>
                          <p:cTn id="40" fill="hold">
                            <p:stCondLst>
                              <p:cond delay="13250"/>
                            </p:stCondLst>
                            <p:childTnLst>
                              <p:par>
                                <p:cTn id="41" presetID="63" presetClass="path" presetSubtype="0" accel="50000" decel="50000" fill="hold" grpId="0" nodeType="afterEffect">
                                  <p:stCondLst>
                                    <p:cond delay="1000"/>
                                  </p:stCondLst>
                                  <p:childTnLst>
                                    <p:animMotion origin="layout" path="M 4.79167E-6 -4.07407E-6 L 0.9983 0.00024 " pathEditMode="relative" rAng="0" ptsTypes="AA">
                                      <p:cBhvr>
                                        <p:cTn id="42" dur="2000" fill="hold"/>
                                        <p:tgtEl>
                                          <p:spTgt spid="14"/>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toy&#10;&#10;Description automatically generated">
            <a:extLst>
              <a:ext uri="{FF2B5EF4-FFF2-40B4-BE49-F238E27FC236}">
                <a16:creationId xmlns:a16="http://schemas.microsoft.com/office/drawing/2014/main" id="{8B596C24-9687-4893-BE73-BDCD1B10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91" y="2382354"/>
            <a:ext cx="1883539" cy="3207234"/>
          </a:xfrm>
          <a:prstGeom prst="rect">
            <a:avLst/>
          </a:prstGeom>
        </p:spPr>
      </p:pic>
      <p:pic>
        <p:nvPicPr>
          <p:cNvPr id="36" name="Picture 35" descr="A picture containing toy&#10;&#10;Description automatically generated">
            <a:extLst>
              <a:ext uri="{FF2B5EF4-FFF2-40B4-BE49-F238E27FC236}">
                <a16:creationId xmlns:a16="http://schemas.microsoft.com/office/drawing/2014/main" id="{A69EFD36-8D3B-400E-848D-D4E9AD945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sp>
        <p:nvSpPr>
          <p:cNvPr id="30" name="TextBox 29">
            <a:extLst>
              <a:ext uri="{FF2B5EF4-FFF2-40B4-BE49-F238E27FC236}">
                <a16:creationId xmlns:a16="http://schemas.microsoft.com/office/drawing/2014/main" id="{026EBC44-D58D-42B9-866E-BA9151E7A5CC}"/>
              </a:ext>
            </a:extLst>
          </p:cNvPr>
          <p:cNvSpPr txBox="1"/>
          <p:nvPr/>
        </p:nvSpPr>
        <p:spPr>
          <a:xfrm>
            <a:off x="2874893" y="620831"/>
            <a:ext cx="7044831" cy="2062103"/>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Last week we saw how God gave Moses the Ten Commandments which told the Israelites how they should live.</a:t>
            </a:r>
          </a:p>
        </p:txBody>
      </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2809443" y="124150"/>
            <a:ext cx="7202802" cy="2558784"/>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64159"/>
                <a:gd name="adj2" fmla="val 651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7"/>
              <a:ext cx="4925690" cy="32039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Good Morning.</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728876" y="2827128"/>
            <a:ext cx="5964889" cy="3207234"/>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67804"/>
                <a:gd name="adj2" fmla="val -437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97523" y="258788"/>
              <a:ext cx="7249447" cy="1790402"/>
            </a:xfrm>
            <a:prstGeom prst="rect">
              <a:avLst/>
            </a:prstGeom>
            <a:noFill/>
          </p:spPr>
          <p:txBody>
            <a:bodyPr wrap="square" rtlCol="0">
              <a:spAutoFit/>
            </a:bodyPr>
            <a:lstStyle/>
            <a:p>
              <a:pPr algn="ctr"/>
              <a:r>
                <a:rPr lang="en-GB" sz="3200" dirty="0">
                  <a:latin typeface="Comic Sans MS" panose="030F0702030302020204" pitchFamily="66" charset="0"/>
                </a:rPr>
                <a:t>That’s right.</a:t>
              </a:r>
            </a:p>
            <a:p>
              <a:pPr algn="ctr"/>
              <a:r>
                <a:rPr lang="en-GB" sz="3200" dirty="0">
                  <a:latin typeface="Comic Sans MS" panose="030F0702030302020204" pitchFamily="66" charset="0"/>
                </a:rPr>
                <a:t>The commandments were given to help the people live together and have a great relationship with God.</a:t>
              </a:r>
            </a:p>
          </p:txBody>
        </p:sp>
      </p:grpSp>
      <p:pic>
        <p:nvPicPr>
          <p:cNvPr id="18" name="Picture 17">
            <a:extLst>
              <a:ext uri="{FF2B5EF4-FFF2-40B4-BE49-F238E27FC236}">
                <a16:creationId xmlns:a16="http://schemas.microsoft.com/office/drawing/2014/main" id="{AE24C372-85A9-4260-AC2B-DDB6271D8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782" y="2144075"/>
            <a:ext cx="1921428" cy="3262071"/>
          </a:xfrm>
          <a:prstGeom prst="rect">
            <a:avLst/>
          </a:prstGeom>
        </p:spPr>
      </p:pic>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93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0 L 0.34297 -0.00069 " pathEditMode="relative" rAng="0" ptsTypes="AA">
                                      <p:cBhvr>
                                        <p:cTn id="6" dur="2500" fill="hold"/>
                                        <p:tgtEl>
                                          <p:spTgt spid="35"/>
                                        </p:tgtEl>
                                        <p:attrNameLst>
                                          <p:attrName>ppt_x</p:attrName>
                                          <p:attrName>ppt_y</p:attrName>
                                        </p:attrNameLst>
                                      </p:cBhvr>
                                      <p:rCtr x="17148" y="-46"/>
                                    </p:animMotion>
                                  </p:childTnLst>
                                </p:cTn>
                              </p:par>
                            </p:childTnLst>
                          </p:cTn>
                        </p:par>
                        <p:par>
                          <p:cTn id="7" fill="hold">
                            <p:stCondLst>
                              <p:cond delay="2500"/>
                            </p:stCondLst>
                            <p:childTnLst>
                              <p:par>
                                <p:cTn id="8" presetID="1" presetClass="entr" presetSubtype="0" fill="hold" nodeType="after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par>
                          <p:cTn id="10" fill="hold">
                            <p:stCondLst>
                              <p:cond delay="2500"/>
                            </p:stCondLst>
                            <p:childTnLst>
                              <p:par>
                                <p:cTn id="11" presetID="1" presetClass="exit" presetSubtype="0" fill="hold" nodeType="after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par>
                          <p:cTn id="13" fill="hold">
                            <p:stCondLst>
                              <p:cond delay="2500"/>
                            </p:stCondLst>
                            <p:childTnLst>
                              <p:par>
                                <p:cTn id="14" presetID="22" presetClass="entr" presetSubtype="8"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750"/>
                                        <p:tgtEl>
                                          <p:spTgt spid="8"/>
                                        </p:tgtEl>
                                      </p:cBhvr>
                                    </p:animEffect>
                                  </p:childTnLst>
                                </p:cTn>
                              </p:par>
                            </p:childTnLst>
                          </p:cTn>
                        </p:par>
                        <p:par>
                          <p:cTn id="17" fill="hold">
                            <p:stCondLst>
                              <p:cond delay="4750"/>
                            </p:stCondLst>
                            <p:childTnLst>
                              <p:par>
                                <p:cTn id="18" presetID="22" presetClass="entr" presetSubtype="8" fill="hold" grpId="0" nodeType="afterEffect">
                                  <p:stCondLst>
                                    <p:cond delay="1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1750"/>
                                        <p:tgtEl>
                                          <p:spTgt spid="30"/>
                                        </p:tgtEl>
                                      </p:cBhvr>
                                    </p:animEffect>
                                  </p:childTnLst>
                                </p:cTn>
                              </p:par>
                            </p:childTnLst>
                          </p:cTn>
                        </p:par>
                        <p:par>
                          <p:cTn id="21" fill="hold">
                            <p:stCondLst>
                              <p:cond delay="8000"/>
                            </p:stCondLst>
                            <p:childTnLst>
                              <p:par>
                                <p:cTn id="22" presetID="22" presetClass="entr" presetSubtype="2" fill="hold" nodeType="afterEffect">
                                  <p:stCondLst>
                                    <p:cond delay="150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1750"/>
                                        <p:tgtEl>
                                          <p:spTgt spid="14"/>
                                        </p:tgtEl>
                                      </p:cBhvr>
                                    </p:animEffect>
                                  </p:childTnLst>
                                </p:cTn>
                              </p:par>
                            </p:childTnLst>
                          </p:cTn>
                        </p:par>
                        <p:par>
                          <p:cTn id="25" fill="hold">
                            <p:stCondLst>
                              <p:cond delay="11250"/>
                            </p:stCondLst>
                            <p:childTnLst>
                              <p:par>
                                <p:cTn id="26" presetID="63" presetClass="path" presetSubtype="0" accel="50000" decel="50000" fill="hold" grpId="0" nodeType="afterEffect">
                                  <p:stCondLst>
                                    <p:cond delay="1000"/>
                                  </p:stCondLst>
                                  <p:childTnLst>
                                    <p:animMotion origin="layout" path="M 4.79167E-6 -4.07407E-6 L 0.9983 0.00024 " pathEditMode="relative" rAng="0" ptsTypes="AA">
                                      <p:cBhvr>
                                        <p:cTn id="27"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4EAC5A7-118C-427B-AB16-374B2EA66DC2}"/>
              </a:ext>
            </a:extLst>
          </p:cNvPr>
          <p:cNvSpPr txBox="1"/>
          <p:nvPr/>
        </p:nvSpPr>
        <p:spPr>
          <a:xfrm>
            <a:off x="2881178" y="3429000"/>
            <a:ext cx="6107318" cy="2062103"/>
          </a:xfrm>
          <a:prstGeom prst="rect">
            <a:avLst/>
          </a:prstGeom>
          <a:noFill/>
        </p:spPr>
        <p:txBody>
          <a:bodyPr wrap="square">
            <a:spAutoFit/>
          </a:bodyPr>
          <a:lstStyle/>
          <a:p>
            <a:pPr algn="ctr"/>
            <a:r>
              <a:rPr lang="en-GB" sz="3200" dirty="0">
                <a:latin typeface="Comic Sans MS" panose="030F0702030302020204" pitchFamily="66" charset="0"/>
              </a:rPr>
              <a:t>But today we will see that </a:t>
            </a:r>
          </a:p>
          <a:p>
            <a:pPr algn="ctr"/>
            <a:r>
              <a:rPr lang="en-GB" sz="3200" dirty="0">
                <a:latin typeface="Comic Sans MS" panose="030F0702030302020204" pitchFamily="66" charset="0"/>
              </a:rPr>
              <a:t>the Israelites disobeyed </a:t>
            </a:r>
          </a:p>
          <a:p>
            <a:pPr algn="ctr"/>
            <a:r>
              <a:rPr lang="en-GB" sz="3200" dirty="0">
                <a:latin typeface="Comic Sans MS" panose="030F0702030302020204" pitchFamily="66" charset="0"/>
              </a:rPr>
              <a:t>the Commandments </a:t>
            </a:r>
          </a:p>
          <a:p>
            <a:pPr algn="ctr"/>
            <a:r>
              <a:rPr lang="en-GB" sz="3200" dirty="0">
                <a:latin typeface="Comic Sans MS" panose="030F0702030302020204" pitchFamily="66" charset="0"/>
              </a:rPr>
              <a:t>very quickly.</a:t>
            </a:r>
            <a:endParaRPr lang="en-GB" sz="3200" dirty="0"/>
          </a:p>
        </p:txBody>
      </p:sp>
      <p:pic>
        <p:nvPicPr>
          <p:cNvPr id="24" name="Picture 23" descr="A picture containing toy&#10;&#10;Description automatically generated">
            <a:extLst>
              <a:ext uri="{FF2B5EF4-FFF2-40B4-BE49-F238E27FC236}">
                <a16:creationId xmlns:a16="http://schemas.microsoft.com/office/drawing/2014/main" id="{9E96D3D1-B35D-46A4-8B4C-E832527A2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25" y="2369490"/>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2197256" y="187525"/>
            <a:ext cx="9594694" cy="1526976"/>
            <a:chOff x="5899344" y="203317"/>
            <a:chExt cx="4946376" cy="1861183"/>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54230"/>
                <a:gd name="adj2" fmla="val 2005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7"/>
              <a:ext cx="4925690" cy="184339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commandments seemed very sensible and should have been really helpful to the Israelites.</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2881178" y="2910205"/>
            <a:ext cx="5809890" cy="2666519"/>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69001"/>
                <a:gd name="adj2" fmla="val -449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97522" y="251930"/>
              <a:ext cx="7249448" cy="649609"/>
            </a:xfrm>
            <a:prstGeom prst="rect">
              <a:avLst/>
            </a:prstGeom>
            <a:noFill/>
          </p:spPr>
          <p:txBody>
            <a:bodyPr wrap="square" rtlCol="0">
              <a:spAutoFit/>
            </a:bodyPr>
            <a:lstStyle/>
            <a:p>
              <a:pPr algn="ctr"/>
              <a:r>
                <a:rPr lang="en-GB" sz="3200" dirty="0">
                  <a:latin typeface="Comic Sans MS" panose="030F0702030302020204" pitchFamily="66" charset="0"/>
                </a:rPr>
                <a:t>You are correct.</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98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par>
                          <p:cTn id="8" fill="hold">
                            <p:stCondLst>
                              <p:cond delay="2250"/>
                            </p:stCondLst>
                            <p:childTnLst>
                              <p:par>
                                <p:cTn id="9" presetID="22" presetClass="entr" presetSubtype="2" fill="hold" nodeType="after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5500"/>
                            </p:stCondLst>
                            <p:childTnLst>
                              <p:par>
                                <p:cTn id="13" presetID="22" presetClass="entr" presetSubtype="2" fill="hold" grpId="0" nodeType="after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1750"/>
                                        <p:tgtEl>
                                          <p:spTgt spid="32"/>
                                        </p:tgtEl>
                                      </p:cBhvr>
                                    </p:animEffect>
                                  </p:childTnLst>
                                </p:cTn>
                              </p:par>
                            </p:childTnLst>
                          </p:cTn>
                        </p:par>
                        <p:par>
                          <p:cTn id="16" fill="hold">
                            <p:stCondLst>
                              <p:cond delay="8750"/>
                            </p:stCondLst>
                            <p:childTnLst>
                              <p:par>
                                <p:cTn id="17" presetID="63" presetClass="path" presetSubtype="0" accel="50000" decel="50000" fill="hold" grpId="0" nodeType="afterEffect">
                                  <p:stCondLst>
                                    <p:cond delay="1000"/>
                                  </p:stCondLst>
                                  <p:childTnLst>
                                    <p:animMotion origin="layout" path="M 4.79167E-6 -4.07407E-6 L 0.9983 0.00024 " pathEditMode="relative" rAng="0" ptsTypes="AA">
                                      <p:cBhvr>
                                        <p:cTn id="18"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3" name="Group 12">
            <a:extLst>
              <a:ext uri="{FF2B5EF4-FFF2-40B4-BE49-F238E27FC236}">
                <a16:creationId xmlns:a16="http://schemas.microsoft.com/office/drawing/2014/main" id="{22D7E0AC-25EE-403A-A97A-F1EBE96EE7B4}"/>
              </a:ext>
            </a:extLst>
          </p:cNvPr>
          <p:cNvGrpSpPr/>
          <p:nvPr/>
        </p:nvGrpSpPr>
        <p:grpSpPr>
          <a:xfrm>
            <a:off x="1430790" y="1283792"/>
            <a:ext cx="9879056" cy="1441064"/>
            <a:chOff x="3686628" y="159657"/>
            <a:chExt cx="7460342" cy="2633433"/>
          </a:xfrm>
        </p:grpSpPr>
        <p:sp>
          <p:nvSpPr>
            <p:cNvPr id="14" name="Speech Bubble: Oval 13">
              <a:extLst>
                <a:ext uri="{FF2B5EF4-FFF2-40B4-BE49-F238E27FC236}">
                  <a16:creationId xmlns:a16="http://schemas.microsoft.com/office/drawing/2014/main" id="{723BD076-A887-4EC2-8ACD-653766981050}"/>
                </a:ext>
              </a:extLst>
            </p:cNvPr>
            <p:cNvSpPr/>
            <p:nvPr/>
          </p:nvSpPr>
          <p:spPr>
            <a:xfrm>
              <a:off x="3686628" y="159657"/>
              <a:ext cx="7460342" cy="2633433"/>
            </a:xfrm>
            <a:prstGeom prst="wedgeEllipseCallout">
              <a:avLst>
                <a:gd name="adj1" fmla="val 33783"/>
                <a:gd name="adj2" fmla="val 72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62E523-AD78-4E00-9820-4B29BA5D1020}"/>
                </a:ext>
              </a:extLst>
            </p:cNvPr>
            <p:cNvSpPr txBox="1"/>
            <p:nvPr/>
          </p:nvSpPr>
          <p:spPr>
            <a:xfrm>
              <a:off x="3686628" y="260967"/>
              <a:ext cx="7460342" cy="1968533"/>
            </a:xfrm>
            <a:prstGeom prst="rect">
              <a:avLst/>
            </a:prstGeom>
            <a:noFill/>
          </p:spPr>
          <p:txBody>
            <a:bodyPr wrap="square" rtlCol="0">
              <a:spAutoFit/>
            </a:bodyPr>
            <a:lstStyle/>
            <a:p>
              <a:pPr algn="ctr"/>
              <a:r>
                <a:rPr lang="en-GB" sz="3200" dirty="0">
                  <a:latin typeface="Comic Sans MS" panose="030F0702030302020204" pitchFamily="66" charset="0"/>
                </a:rPr>
                <a:t>The second commandment is</a:t>
              </a:r>
            </a:p>
            <a:p>
              <a:pPr algn="ctr"/>
              <a:r>
                <a:rPr lang="en-US" sz="3200" b="1" dirty="0">
                  <a:latin typeface="Comic Sans MS" panose="030F0702030302020204" pitchFamily="66" charset="0"/>
                </a:rPr>
                <a:t>You must not make for yourselves any idols.</a:t>
              </a:r>
              <a:endParaRPr lang="en-GB" sz="3200" dirty="0">
                <a:latin typeface="Comic Sans MS" panose="030F0702030302020204" pitchFamily="66" charset="0"/>
              </a:endParaRPr>
            </a:p>
          </p:txBody>
        </p:sp>
      </p:grpSp>
      <p:grpSp>
        <p:nvGrpSpPr>
          <p:cNvPr id="24" name="Group 23">
            <a:extLst>
              <a:ext uri="{FF2B5EF4-FFF2-40B4-BE49-F238E27FC236}">
                <a16:creationId xmlns:a16="http://schemas.microsoft.com/office/drawing/2014/main" id="{5143D1D4-A2C6-476D-88AA-F9833CC214D0}"/>
              </a:ext>
            </a:extLst>
          </p:cNvPr>
          <p:cNvGrpSpPr/>
          <p:nvPr/>
        </p:nvGrpSpPr>
        <p:grpSpPr>
          <a:xfrm>
            <a:off x="1773608" y="189000"/>
            <a:ext cx="9637342" cy="1077218"/>
            <a:chOff x="5888261" y="203317"/>
            <a:chExt cx="4925690" cy="1459038"/>
          </a:xfrm>
        </p:grpSpPr>
        <p:sp>
          <p:nvSpPr>
            <p:cNvPr id="25" name="Speech Bubble: Rectangle with Corners Rounded 24">
              <a:extLst>
                <a:ext uri="{FF2B5EF4-FFF2-40B4-BE49-F238E27FC236}">
                  <a16:creationId xmlns:a16="http://schemas.microsoft.com/office/drawing/2014/main" id="{9C47A3C3-776A-483A-ABC8-1644108DA65F}"/>
                </a:ext>
              </a:extLst>
            </p:cNvPr>
            <p:cNvSpPr/>
            <p:nvPr/>
          </p:nvSpPr>
          <p:spPr>
            <a:xfrm>
              <a:off x="5899344" y="203317"/>
              <a:ext cx="4882839" cy="1425129"/>
            </a:xfrm>
            <a:prstGeom prst="wedgeRoundRectCallout">
              <a:avLst>
                <a:gd name="adj1" fmla="val -28108"/>
                <a:gd name="adj2" fmla="val 2186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9EC0DDF-5C78-45AF-89BF-AC9E747A8B6A}"/>
                </a:ext>
              </a:extLst>
            </p:cNvPr>
            <p:cNvSpPr txBox="1"/>
            <p:nvPr/>
          </p:nvSpPr>
          <p:spPr>
            <a:xfrm>
              <a:off x="5888261" y="203317"/>
              <a:ext cx="4925690" cy="145903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first commandment is </a:t>
              </a:r>
            </a:p>
            <a:p>
              <a:pPr algn="ctr"/>
              <a:r>
                <a:rPr lang="en-GB" sz="3200" b="1" dirty="0">
                  <a:solidFill>
                    <a:srgbClr val="FF0000"/>
                  </a:solidFill>
                  <a:latin typeface="Comic Sans MS" panose="030F0702030302020204" pitchFamily="66" charset="0"/>
                </a:rPr>
                <a:t>You must not have any other gods except me.</a:t>
              </a:r>
            </a:p>
          </p:txBody>
        </p:sp>
      </p:grpSp>
      <p:pic>
        <p:nvPicPr>
          <p:cNvPr id="46" name="Picture 45" descr="A picture containing toy&#10;&#10;Description automatically generated">
            <a:extLst>
              <a:ext uri="{FF2B5EF4-FFF2-40B4-BE49-F238E27FC236}">
                <a16:creationId xmlns:a16="http://schemas.microsoft.com/office/drawing/2014/main" id="{AD2F5B0D-FC47-4091-91D6-6BF9D7F1D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40" y="2381131"/>
            <a:ext cx="1883539" cy="3207234"/>
          </a:xfrm>
          <a:prstGeom prst="rect">
            <a:avLst/>
          </a:prstGeom>
        </p:spPr>
      </p:pic>
      <p:grpSp>
        <p:nvGrpSpPr>
          <p:cNvPr id="16" name="Group 15">
            <a:extLst>
              <a:ext uri="{FF2B5EF4-FFF2-40B4-BE49-F238E27FC236}">
                <a16:creationId xmlns:a16="http://schemas.microsoft.com/office/drawing/2014/main" id="{0B6DE216-4295-4CA4-AAB3-DB18D450B20E}"/>
              </a:ext>
            </a:extLst>
          </p:cNvPr>
          <p:cNvGrpSpPr/>
          <p:nvPr/>
        </p:nvGrpSpPr>
        <p:grpSpPr>
          <a:xfrm>
            <a:off x="2767071" y="3327610"/>
            <a:ext cx="5877530" cy="856052"/>
            <a:chOff x="3779104" y="145678"/>
            <a:chExt cx="7460342" cy="721046"/>
          </a:xfrm>
        </p:grpSpPr>
        <p:sp>
          <p:nvSpPr>
            <p:cNvPr id="18" name="Speech Bubble: Oval 17">
              <a:extLst>
                <a:ext uri="{FF2B5EF4-FFF2-40B4-BE49-F238E27FC236}">
                  <a16:creationId xmlns:a16="http://schemas.microsoft.com/office/drawing/2014/main" id="{F805594A-0796-4178-B729-5C8981F5C9B8}"/>
                </a:ext>
              </a:extLst>
            </p:cNvPr>
            <p:cNvSpPr/>
            <p:nvPr/>
          </p:nvSpPr>
          <p:spPr>
            <a:xfrm>
              <a:off x="3779104" y="145678"/>
              <a:ext cx="7460342" cy="698008"/>
            </a:xfrm>
            <a:prstGeom prst="wedgeEllipseCallout">
              <a:avLst>
                <a:gd name="adj1" fmla="val 67219"/>
                <a:gd name="adj2" fmla="val -855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A718CE7-4FFA-4134-B13E-C77B323DF11D}"/>
                </a:ext>
              </a:extLst>
            </p:cNvPr>
            <p:cNvSpPr txBox="1"/>
            <p:nvPr/>
          </p:nvSpPr>
          <p:spPr>
            <a:xfrm>
              <a:off x="3792074" y="267409"/>
              <a:ext cx="7249448" cy="599315"/>
            </a:xfrm>
            <a:prstGeom prst="rect">
              <a:avLst/>
            </a:prstGeom>
            <a:noFill/>
          </p:spPr>
          <p:txBody>
            <a:bodyPr wrap="square" rtlCol="0">
              <a:spAutoFit/>
            </a:bodyPr>
            <a:lstStyle/>
            <a:p>
              <a:pPr algn="ctr"/>
              <a:r>
                <a:rPr lang="en-GB" sz="3200" dirty="0">
                  <a:latin typeface="Comic Sans MS" panose="030F0702030302020204" pitchFamily="66" charset="0"/>
                </a:rPr>
                <a:t>Shall we watch the video?</a:t>
              </a:r>
            </a:p>
          </p:txBody>
        </p:sp>
      </p:grpSp>
      <p:grpSp>
        <p:nvGrpSpPr>
          <p:cNvPr id="21" name="Group 20">
            <a:extLst>
              <a:ext uri="{FF2B5EF4-FFF2-40B4-BE49-F238E27FC236}">
                <a16:creationId xmlns:a16="http://schemas.microsoft.com/office/drawing/2014/main" id="{E7048B97-7112-470F-8E4C-16678B1EDB86}"/>
              </a:ext>
            </a:extLst>
          </p:cNvPr>
          <p:cNvGrpSpPr/>
          <p:nvPr/>
        </p:nvGrpSpPr>
        <p:grpSpPr>
          <a:xfrm>
            <a:off x="1773608" y="189000"/>
            <a:ext cx="9637342" cy="1077218"/>
            <a:chOff x="5888261" y="203317"/>
            <a:chExt cx="4925690" cy="1459038"/>
          </a:xfrm>
        </p:grpSpPr>
        <p:sp>
          <p:nvSpPr>
            <p:cNvPr id="22" name="Speech Bubble: Rectangle with Corners Rounded 21">
              <a:extLst>
                <a:ext uri="{FF2B5EF4-FFF2-40B4-BE49-F238E27FC236}">
                  <a16:creationId xmlns:a16="http://schemas.microsoft.com/office/drawing/2014/main" id="{0106E16D-4FB1-4DB9-8A4B-7DEDD8D89E48}"/>
                </a:ext>
              </a:extLst>
            </p:cNvPr>
            <p:cNvSpPr/>
            <p:nvPr/>
          </p:nvSpPr>
          <p:spPr>
            <a:xfrm>
              <a:off x="5899344" y="203317"/>
              <a:ext cx="4882839" cy="1425129"/>
            </a:xfrm>
            <a:prstGeom prst="wedgeRoundRectCallout">
              <a:avLst>
                <a:gd name="adj1" fmla="val -49644"/>
                <a:gd name="adj2" fmla="val 2259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93D4134-56CB-4DAC-9D1B-09D8267AFFE0}"/>
                </a:ext>
              </a:extLst>
            </p:cNvPr>
            <p:cNvSpPr txBox="1"/>
            <p:nvPr/>
          </p:nvSpPr>
          <p:spPr>
            <a:xfrm>
              <a:off x="5888261" y="203317"/>
              <a:ext cx="4925690" cy="145903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first commandment is </a:t>
              </a:r>
            </a:p>
            <a:p>
              <a:pPr algn="ctr"/>
              <a:r>
                <a:rPr lang="en-GB" sz="3200" b="1" dirty="0">
                  <a:solidFill>
                    <a:srgbClr val="FF0000"/>
                  </a:solidFill>
                  <a:latin typeface="Comic Sans MS" panose="030F0702030302020204" pitchFamily="66" charset="0"/>
                </a:rPr>
                <a:t>You must not have any other gods except me.</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84883"/>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CC66F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47" name="Group 46">
            <a:extLst>
              <a:ext uri="{FF2B5EF4-FFF2-40B4-BE49-F238E27FC236}">
                <a16:creationId xmlns:a16="http://schemas.microsoft.com/office/drawing/2014/main" id="{7E8F7643-5089-4AD0-9A86-F2553936FF01}"/>
              </a:ext>
            </a:extLst>
          </p:cNvPr>
          <p:cNvGrpSpPr/>
          <p:nvPr/>
        </p:nvGrpSpPr>
        <p:grpSpPr>
          <a:xfrm>
            <a:off x="3041405" y="4647020"/>
            <a:ext cx="5603196" cy="750610"/>
            <a:chOff x="5899344" y="203317"/>
            <a:chExt cx="4946376" cy="1425129"/>
          </a:xfrm>
        </p:grpSpPr>
        <p:sp>
          <p:nvSpPr>
            <p:cNvPr id="48" name="Speech Bubble: Rectangle with Corners Rounded 47">
              <a:extLst>
                <a:ext uri="{FF2B5EF4-FFF2-40B4-BE49-F238E27FC236}">
                  <a16:creationId xmlns:a16="http://schemas.microsoft.com/office/drawing/2014/main" id="{14E6B901-37EE-4709-86C0-D593110CAF2C}"/>
                </a:ext>
              </a:extLst>
            </p:cNvPr>
            <p:cNvSpPr/>
            <p:nvPr/>
          </p:nvSpPr>
          <p:spPr>
            <a:xfrm>
              <a:off x="5899344" y="203317"/>
              <a:ext cx="4882839" cy="1425129"/>
            </a:xfrm>
            <a:prstGeom prst="wedgeRoundRectCallout">
              <a:avLst>
                <a:gd name="adj1" fmla="val -71992"/>
                <a:gd name="adj2" fmla="val -2620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31B0D09-C979-4986-9463-73A95F9EAA2D}"/>
                </a:ext>
              </a:extLst>
            </p:cNvPr>
            <p:cNvSpPr txBox="1"/>
            <p:nvPr/>
          </p:nvSpPr>
          <p:spPr>
            <a:xfrm>
              <a:off x="5920030" y="221106"/>
              <a:ext cx="4925690" cy="40952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Ok, I will go and get it</a:t>
              </a:r>
            </a:p>
          </p:txBody>
        </p:sp>
      </p:grpSp>
      <p:pic>
        <p:nvPicPr>
          <p:cNvPr id="50" name="Picture 49" descr="A close up of a logo&#10;&#10;Description automatically generated">
            <a:hlinkClick r:id="rId5"/>
            <a:extLst>
              <a:ext uri="{FF2B5EF4-FFF2-40B4-BE49-F238E27FC236}">
                <a16:creationId xmlns:a16="http://schemas.microsoft.com/office/drawing/2014/main" id="{ACE566A9-E2D9-45FD-9E13-8FF44783C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2253" y="2314653"/>
            <a:ext cx="4179792" cy="3249291"/>
          </a:xfrm>
          <a:prstGeom prst="rect">
            <a:avLst/>
          </a:prstGeom>
        </p:spPr>
      </p:pic>
    </p:spTree>
    <p:extLst>
      <p:ext uri="{BB962C8B-B14F-4D97-AF65-F5344CB8AC3E}">
        <p14:creationId xmlns:p14="http://schemas.microsoft.com/office/powerpoint/2010/main" val="26759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22" presetClass="entr" presetSubtype="2" fill="hold"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750"/>
                                        <p:tgtEl>
                                          <p:spTgt spid="13"/>
                                        </p:tgtEl>
                                      </p:cBhvr>
                                    </p:animEffect>
                                  </p:childTnLst>
                                </p:cTn>
                              </p:par>
                            </p:childTnLst>
                          </p:cTn>
                        </p:par>
                        <p:par>
                          <p:cTn id="12" fill="hold">
                            <p:stCondLst>
                              <p:cond delay="5250"/>
                            </p:stCondLst>
                            <p:childTnLst>
                              <p:par>
                                <p:cTn id="13" presetID="22" presetClass="entr" presetSubtype="2" fill="hold" nodeType="after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1750"/>
                                        <p:tgtEl>
                                          <p:spTgt spid="16"/>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1750"/>
                                        <p:tgtEl>
                                          <p:spTgt spid="47"/>
                                        </p:tgtEl>
                                      </p:cBhvr>
                                    </p:animEffect>
                                  </p:childTnLst>
                                </p:cTn>
                              </p:par>
                            </p:childTnLst>
                          </p:cTn>
                        </p:par>
                        <p:par>
                          <p:cTn id="20" fill="hold">
                            <p:stCondLst>
                              <p:cond delay="11750"/>
                            </p:stCondLst>
                            <p:childTnLst>
                              <p:par>
                                <p:cTn id="21" presetID="35" presetClass="path" presetSubtype="0" accel="50000" decel="50000" fill="hold" nodeType="afterEffect">
                                  <p:stCondLst>
                                    <p:cond delay="1000"/>
                                  </p:stCondLst>
                                  <p:childTnLst>
                                    <p:animMotion origin="layout" path="M -2.70833E-6 1.48148E-6 L -0.2845 -0.00046 " pathEditMode="relative" rAng="0" ptsTypes="AA">
                                      <p:cBhvr>
                                        <p:cTn id="22" dur="2000" fill="hold"/>
                                        <p:tgtEl>
                                          <p:spTgt spid="46"/>
                                        </p:tgtEl>
                                        <p:attrNameLst>
                                          <p:attrName>ppt_x</p:attrName>
                                          <p:attrName>ppt_y</p:attrName>
                                        </p:attrNameLst>
                                      </p:cBhvr>
                                      <p:rCtr x="-14232" y="-23"/>
                                    </p:animMotion>
                                  </p:childTnLst>
                                </p:cTn>
                              </p:par>
                            </p:childTnLst>
                          </p:cTn>
                        </p:par>
                        <p:par>
                          <p:cTn id="23" fill="hold">
                            <p:stCondLst>
                              <p:cond delay="14750"/>
                            </p:stCondLst>
                            <p:childTnLst>
                              <p:par>
                                <p:cTn id="24" presetID="10" presetClass="exit" presetSubtype="0" fill="hold" nodeType="afterEffect">
                                  <p:stCondLst>
                                    <p:cond delay="500"/>
                                  </p:stCondLst>
                                  <p:childTnLst>
                                    <p:animEffect transition="out" filter="fade">
                                      <p:cBhvr>
                                        <p:cTn id="25" dur="500"/>
                                        <p:tgtEl>
                                          <p:spTgt spid="47"/>
                                        </p:tgtEl>
                                      </p:cBhvr>
                                    </p:animEffect>
                                    <p:set>
                                      <p:cBhvr>
                                        <p:cTn id="26" dur="1" fill="hold">
                                          <p:stCondLst>
                                            <p:cond delay="499"/>
                                          </p:stCondLst>
                                        </p:cTn>
                                        <p:tgtEl>
                                          <p:spTgt spid="47"/>
                                        </p:tgtEl>
                                        <p:attrNameLst>
                                          <p:attrName>style.visibility</p:attrName>
                                        </p:attrNameLst>
                                      </p:cBhvr>
                                      <p:to>
                                        <p:strVal val="hidden"/>
                                      </p:to>
                                    </p:set>
                                  </p:childTnLst>
                                </p:cTn>
                              </p:par>
                            </p:childTnLst>
                          </p:cTn>
                        </p:par>
                        <p:par>
                          <p:cTn id="27" fill="hold">
                            <p:stCondLst>
                              <p:cond delay="15750"/>
                            </p:stCondLst>
                            <p:childTnLst>
                              <p:par>
                                <p:cTn id="28" presetID="10" presetClass="exit" presetSubtype="0" fill="hold" nodeType="afterEffect">
                                  <p:stCondLst>
                                    <p:cond delay="25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16500"/>
                            </p:stCondLst>
                            <p:childTnLst>
                              <p:par>
                                <p:cTn id="32" presetID="63" presetClass="path" presetSubtype="0" accel="50000" decel="50000" fill="hold" nodeType="afterEffect">
                                  <p:stCondLst>
                                    <p:cond delay="1500"/>
                                  </p:stCondLst>
                                  <p:childTnLst>
                                    <p:animMotion origin="layout" path="M -1.45833E-6 4.44444E-6 L 0.64284 0.00069 " pathEditMode="relative" rAng="0" ptsTypes="AA">
                                      <p:cBhvr>
                                        <p:cTn id="33" dur="3500" fill="hold"/>
                                        <p:tgtEl>
                                          <p:spTgt spid="50"/>
                                        </p:tgtEl>
                                        <p:attrNameLst>
                                          <p:attrName>ppt_x</p:attrName>
                                          <p:attrName>ppt_y</p:attrName>
                                        </p:attrNameLst>
                                      </p:cBhvr>
                                      <p:rCtr x="32135" y="23"/>
                                    </p:animMotion>
                                  </p:childTnLst>
                                </p:cTn>
                              </p:par>
                              <p:par>
                                <p:cTn id="34" presetID="1" presetClass="exit" presetSubtype="0" fill="hold" nodeType="withEffect">
                                  <p:stCondLst>
                                    <p:cond delay="400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ntr" presetSubtype="0" fill="hold" nodeType="withEffect">
                                  <p:stCondLst>
                                    <p:cond delay="400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p:stCondLst>
                              <p:cond delay="21500"/>
                            </p:stCondLst>
                            <p:childTnLst>
                              <p:par>
                                <p:cTn id="39" presetID="63" presetClass="path" presetSubtype="0" accel="50000" decel="50000" fill="hold" grpId="0" nodeType="afterEffect">
                                  <p:stCondLst>
                                    <p:cond delay="0"/>
                                  </p:stCondLst>
                                  <p:childTnLst>
                                    <p:animMotion origin="layout" path="M 4.79167E-6 -4.07407E-6 L 0.9983 0.00024 " pathEditMode="relative" rAng="0" ptsTypes="AA">
                                      <p:cBhvr>
                                        <p:cTn id="40"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8133</TotalTime>
  <Words>2412</Words>
  <Application>Microsoft Office PowerPoint</Application>
  <PresentationFormat>Widescreen</PresentationFormat>
  <Paragraphs>251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365</cp:revision>
  <dcterms:created xsi:type="dcterms:W3CDTF">2020-08-25T07:54:05Z</dcterms:created>
  <dcterms:modified xsi:type="dcterms:W3CDTF">2020-09-30T10:34:35Z</dcterms:modified>
</cp:coreProperties>
</file>