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5" r:id="rId2"/>
    <p:sldId id="259" r:id="rId3"/>
    <p:sldId id="263" r:id="rId4"/>
    <p:sldId id="286" r:id="rId5"/>
    <p:sldId id="287" r:id="rId6"/>
    <p:sldId id="288" r:id="rId7"/>
    <p:sldId id="289" r:id="rId8"/>
    <p:sldId id="270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302" r:id="rId18"/>
    <p:sldId id="303" r:id="rId19"/>
    <p:sldId id="300" r:id="rId20"/>
    <p:sldId id="301" r:id="rId21"/>
    <p:sldId id="298" r:id="rId22"/>
    <p:sldId id="299" r:id="rId23"/>
    <p:sldId id="283" r:id="rId24"/>
    <p:sldId id="262" r:id="rId2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62D"/>
    <a:srgbClr val="33FF33"/>
    <a:srgbClr val="00FF00"/>
    <a:srgbClr val="FF3737"/>
    <a:srgbClr val="FF8200"/>
    <a:srgbClr val="A6A6A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1" autoAdjust="0"/>
    <p:restoredTop sz="94660" autoAdjust="0"/>
  </p:normalViewPr>
  <p:slideViewPr>
    <p:cSldViewPr snapToGrid="0" showGuides="1">
      <p:cViewPr varScale="1">
        <p:scale>
          <a:sx n="58" d="100"/>
          <a:sy n="58" d="100"/>
        </p:scale>
        <p:origin x="912" y="108"/>
      </p:cViewPr>
      <p:guideLst>
        <p:guide orient="horz" pos="3840"/>
        <p:guide pos="2183"/>
      </p:guideLst>
    </p:cSldViewPr>
  </p:slideViewPr>
  <p:outlineViewPr>
    <p:cViewPr>
      <p:scale>
        <a:sx n="33" d="100"/>
        <a:sy n="33" d="100"/>
      </p:scale>
      <p:origin x="0" y="-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64"/>
    </p:cViewPr>
  </p:sorterViewPr>
  <p:notesViewPr>
    <p:cSldViewPr snapToGrid="0" showGuides="1">
      <p:cViewPr varScale="1">
        <p:scale>
          <a:sx n="78" d="100"/>
          <a:sy n="78" d="100"/>
        </p:scale>
        <p:origin x="204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4AEEC-AD16-4078-B85B-B2492E65DC30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298F-1970-454D-859D-28E6AB5E3B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9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B3F7356-12B6-4A62-BAE5-9EDFD7EFB2B3}"/>
              </a:ext>
            </a:extLst>
          </p:cNvPr>
          <p:cNvSpPr/>
          <p:nvPr userDrawn="1"/>
        </p:nvSpPr>
        <p:spPr>
          <a:xfrm>
            <a:off x="277336" y="1582916"/>
            <a:ext cx="630332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THE MOSES QUIZ </a:t>
            </a:r>
          </a:p>
          <a:p>
            <a:pPr algn="ctr"/>
            <a:r>
              <a:rPr lang="en-US" sz="48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82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omic Sans MS" panose="030F0702030302020204" pitchFamily="66" charset="0"/>
              </a:rPr>
              <a:t>EXODUS 20 </a:t>
            </a:r>
            <a:endParaRPr lang="en-GB" sz="48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82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205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03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14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0181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5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35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091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0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262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387-274D-4656-80C9-079951A73FB1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8FDC-A67C-47C1-931C-65E4A70D0BB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6AC726-1579-4DF3-8E6D-D7F4C191DA7B}"/>
              </a:ext>
            </a:extLst>
          </p:cNvPr>
          <p:cNvSpPr txBox="1"/>
          <p:nvPr/>
        </p:nvSpPr>
        <p:spPr>
          <a:xfrm>
            <a:off x="698270" y="3980149"/>
            <a:ext cx="5636028" cy="33291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sz="3600" dirty="0"/>
          </a:p>
        </p:txBody>
      </p:sp>
      <p:sp>
        <p:nvSpPr>
          <p:cNvPr id="5" name="Rectangle 4">
            <a:hlinkClick r:id="rId2" action="ppaction://hlinksldjump"/>
            <a:extLst>
              <a:ext uri="{FF2B5EF4-FFF2-40B4-BE49-F238E27FC236}">
                <a16:creationId xmlns:a16="http://schemas.microsoft.com/office/drawing/2014/main" id="{DE24717A-D9AD-4C1B-9D54-992DE7E711B9}"/>
              </a:ext>
            </a:extLst>
          </p:cNvPr>
          <p:cNvSpPr/>
          <p:nvPr/>
        </p:nvSpPr>
        <p:spPr>
          <a:xfrm>
            <a:off x="-195349" y="0"/>
            <a:ext cx="7248698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50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EBF27AE-12D1-4A6E-B233-2BA7053E1F02}"/>
              </a:ext>
            </a:extLst>
          </p:cNvPr>
          <p:cNvSpPr txBox="1"/>
          <p:nvPr/>
        </p:nvSpPr>
        <p:spPr>
          <a:xfrm>
            <a:off x="392132" y="3276905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E92B6D63-704C-4C28-9389-C084BC45ED07}"/>
              </a:ext>
            </a:extLst>
          </p:cNvPr>
          <p:cNvSpPr txBox="1">
            <a:spLocks/>
          </p:cNvSpPr>
          <p:nvPr/>
        </p:nvSpPr>
        <p:spPr>
          <a:xfrm>
            <a:off x="50401" y="3861680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is the old-fashioned word that means to want other people’s things?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813CFF32-EB44-4240-93C4-1C871CA89CAB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Covet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E412227A-2897-4174-926A-9A12690B4366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Cover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B195DD95-3D0F-492A-8CE4-A85BF2A9C796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Coves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Picture 10" descr="A picture containing toy&#10;&#10;Description automatically generated">
            <a:extLst>
              <a:ext uri="{FF2B5EF4-FFF2-40B4-BE49-F238E27FC236}">
                <a16:creationId xmlns:a16="http://schemas.microsoft.com/office/drawing/2014/main" id="{3C55E29D-9957-4562-83E9-90C699B22A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807351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08226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word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COVET </a:t>
            </a:r>
            <a:r>
              <a:rPr lang="en-US" sz="3200" b="1" dirty="0">
                <a:latin typeface="Comic Sans MS" panose="030F0702030302020204" pitchFamily="66" charset="0"/>
              </a:rPr>
              <a:t>means to want someone’s things.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601529" y="0"/>
            <a:ext cx="7946967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9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179512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924312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word describes how we feel when we want someone else’s things?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19174" y="0"/>
            <a:ext cx="748145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Jagged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Joyful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Jealous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0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16629FBD-0AFC-4E52-AC3A-59F4F2BFB3C3}"/>
              </a:ext>
            </a:extLst>
          </p:cNvPr>
          <p:cNvSpPr txBox="1"/>
          <p:nvPr/>
        </p:nvSpPr>
        <p:spPr>
          <a:xfrm>
            <a:off x="425383" y="3179512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5: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3DD9C82-2986-4B9C-AB05-2A55BABDA040}"/>
              </a:ext>
            </a:extLst>
          </p:cNvPr>
          <p:cNvSpPr txBox="1">
            <a:spLocks/>
          </p:cNvSpPr>
          <p:nvPr/>
        </p:nvSpPr>
        <p:spPr>
          <a:xfrm>
            <a:off x="0" y="3924312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word describes how we feel when we want someone else’s things?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178E301B-09F9-46BE-BD87-5FBDC43D773E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Jagged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Rectangle: Rounded Corners 19">
            <a:hlinkClick r:id="rId2" action="ppaction://hlinksldjump"/>
            <a:extLst>
              <a:ext uri="{FF2B5EF4-FFF2-40B4-BE49-F238E27FC236}">
                <a16:creationId xmlns:a16="http://schemas.microsoft.com/office/drawing/2014/main" id="{B26065B8-4953-4699-9C79-FECEDB0547E7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Joyful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67C7CF05-3AFE-423A-A6F0-764AE0FF96BF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Jealous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4" name="Picture 13" descr="A picture containing toy&#10;&#10;Description automatically generated">
            <a:extLst>
              <a:ext uri="{FF2B5EF4-FFF2-40B4-BE49-F238E27FC236}">
                <a16:creationId xmlns:a16="http://schemas.microsoft.com/office/drawing/2014/main" id="{5F6A14C1-D623-45F2-A4BD-78FDEE0857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14" y="7235747"/>
            <a:ext cx="1804693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775267" y="7059434"/>
            <a:ext cx="5029200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When we want someone’s things, we are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JEALOUS </a:t>
            </a:r>
            <a:r>
              <a:rPr lang="en-US" sz="3200" b="1" dirty="0">
                <a:latin typeface="Comic Sans MS" panose="030F0702030302020204" pitchFamily="66" charset="0"/>
              </a:rPr>
              <a:t>of them.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66282" y="0"/>
            <a:ext cx="7463589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10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Who can it hurt when we are JEALOUS of someone?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33651" y="0"/>
            <a:ext cx="7398327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other person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77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07EE120-E401-4521-B40E-127FC48E033E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6: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91C9A0DD-2785-4ADC-86D8-480890DCC1A5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Who can it hurt when we are JEALOUS of someone?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6BD4B48D-7ED7-468C-BEBA-E9FF80767E24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Us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C19EBBF2-572E-4361-BF69-80CF6D67C3F7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The other person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1E60C842-BFD6-4882-9B3F-F29350EE0380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God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Picture 10" descr="A picture containing sign&#10;&#10;Description automatically generated">
            <a:extLst>
              <a:ext uri="{FF2B5EF4-FFF2-40B4-BE49-F238E27FC236}">
                <a16:creationId xmlns:a16="http://schemas.microsoft.com/office/drawing/2014/main" id="{8F52AE1A-3483-4281-A2F6-288D8BF7AF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85623"/>
            <a:ext cx="1804694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031104" y="6957908"/>
            <a:ext cx="482085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Great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Being jealous can hurt everyone;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us, the other Person and God</a:t>
            </a:r>
            <a:r>
              <a:rPr lang="en-US" sz="32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24844" y="0"/>
            <a:ext cx="7780714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74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did Jesus say we should do to our neighbour?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85397" y="0"/>
            <a:ext cx="751470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Ignore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Love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Hate them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0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D380F62A-D031-44C5-8B05-521068DE31A1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7: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1269F01-F42B-44B7-96F5-DDFD4A3BD76E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did Jesus say we should do to our neighbour?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F4E463CD-80CB-4ECD-8CBD-B8122958C765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Ignore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73992A96-688D-4A7F-A678-0C0A9F013B43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Love them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13DFA1A-8EC0-4624-A84E-4BFC793B165A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Hate them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ADDDD20-C861-4E67-AEF2-C9C4604786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105857"/>
            <a:ext cx="1763015" cy="319021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879294" y="6994223"/>
            <a:ext cx="4763815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You’re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Jesus said, we should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LOVE </a:t>
            </a:r>
            <a:r>
              <a:rPr lang="en-US" sz="3200" b="1" dirty="0">
                <a:latin typeface="Comic Sans MS" panose="030F0702030302020204" pitchFamily="66" charset="0"/>
              </a:rPr>
              <a:t>our </a:t>
            </a:r>
            <a:r>
              <a:rPr lang="en-US" sz="3200" b="1" dirty="0" err="1">
                <a:latin typeface="Comic Sans MS" panose="030F0702030302020204" pitchFamily="66" charset="0"/>
              </a:rPr>
              <a:t>neighbours</a:t>
            </a:r>
            <a:r>
              <a:rPr lang="en-US" sz="3200" b="1" dirty="0">
                <a:latin typeface="Comic Sans MS" panose="030F0702030302020204" pitchFamily="66" charset="0"/>
              </a:rPr>
              <a:t> like ourselves.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3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15072" y="0"/>
            <a:ext cx="768096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3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214891" y="3186662"/>
            <a:ext cx="2808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924312"/>
            <a:ext cx="6637867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part of the body did Jesus say we should love God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36666" y="0"/>
            <a:ext cx="7531331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Heart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Head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Hand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57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BFB6D6B-206E-46DD-B448-14BF8095D562}"/>
              </a:ext>
            </a:extLst>
          </p:cNvPr>
          <p:cNvSpPr txBox="1"/>
          <p:nvPr/>
        </p:nvSpPr>
        <p:spPr>
          <a:xfrm>
            <a:off x="214891" y="3186662"/>
            <a:ext cx="2808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8: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8E3FA90-2D8D-4CDF-B303-1D01EB9DB696}"/>
              </a:ext>
            </a:extLst>
          </p:cNvPr>
          <p:cNvSpPr txBox="1">
            <a:spLocks/>
          </p:cNvSpPr>
          <p:nvPr/>
        </p:nvSpPr>
        <p:spPr>
          <a:xfrm>
            <a:off x="0" y="3924312"/>
            <a:ext cx="6637867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part of the body did Jesus say we should love God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17">
            <a:hlinkClick r:id="rId2" action="ppaction://hlinksldjump"/>
            <a:extLst>
              <a:ext uri="{FF2B5EF4-FFF2-40B4-BE49-F238E27FC236}">
                <a16:creationId xmlns:a16="http://schemas.microsoft.com/office/drawing/2014/main" id="{E2ED8366-C39C-45D6-BB84-C6DE9FD7EB60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Heart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9B51AF99-4613-45E0-87BA-960BC9B2D942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Head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C2E7A31A-FE46-47B6-8DAF-1B9DD7210EE9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Hand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879294" y="6994223"/>
            <a:ext cx="497870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That’s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Jesus said we should love God with all our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HEART</a:t>
            </a:r>
            <a:r>
              <a:rPr lang="en-US" sz="30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83280" y="0"/>
            <a:ext cx="769758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31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179512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924312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other part of the body did Jesus say we should love God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530823" y="0"/>
            <a:ext cx="7704753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Legs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Arms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Mind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58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240730" y="3361113"/>
            <a:ext cx="4481463" cy="5999085"/>
            <a:chOff x="2240730" y="3361113"/>
            <a:chExt cx="4172989" cy="5736515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4346"/>
                <a:gd name="adj2" fmla="val -6888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5591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In this activity you  will be given 10 questions about the story of Moses and the 10</a:t>
              </a:r>
              <a:r>
                <a:rPr lang="en-US" sz="2800" baseline="30000" dirty="0">
                  <a:latin typeface="Comic Sans MS" panose="030F0702030302020204" pitchFamily="66" charset="0"/>
                </a:rPr>
                <a:t>th</a:t>
              </a:r>
              <a:r>
                <a:rPr lang="en-US" sz="2800" dirty="0">
                  <a:latin typeface="Comic Sans MS" panose="030F0702030302020204" pitchFamily="66" charset="0"/>
                </a:rPr>
                <a:t> commandment which you can find in Exodus 20 v17.</a:t>
              </a:r>
            </a:p>
            <a:p>
              <a:endParaRPr lang="en-US" sz="10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You will be given 3 possible answers to each question and you have to choose the right one.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253538" y="0"/>
            <a:ext cx="7365076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to start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22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9B0B47F-9BF4-4439-917F-8B80DA502027}"/>
              </a:ext>
            </a:extLst>
          </p:cNvPr>
          <p:cNvSpPr txBox="1"/>
          <p:nvPr/>
        </p:nvSpPr>
        <p:spPr>
          <a:xfrm>
            <a:off x="425383" y="3179512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9: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2B7A8C4-CE3D-4DAA-91A9-BABAAB97A96F}"/>
              </a:ext>
            </a:extLst>
          </p:cNvPr>
          <p:cNvSpPr txBox="1">
            <a:spLocks/>
          </p:cNvSpPr>
          <p:nvPr/>
        </p:nvSpPr>
        <p:spPr>
          <a:xfrm>
            <a:off x="0" y="3924312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What other part of the body did Jesus say we should love God with?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Rectangle: Rounded Corners 12">
            <a:hlinkClick r:id="rId2" action="ppaction://hlinksldjump"/>
            <a:extLst>
              <a:ext uri="{FF2B5EF4-FFF2-40B4-BE49-F238E27FC236}">
                <a16:creationId xmlns:a16="http://schemas.microsoft.com/office/drawing/2014/main" id="{243398CF-0F3A-45BC-8D4E-462570FDD737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Legs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2" action="ppaction://hlinksldjump"/>
            <a:extLst>
              <a:ext uri="{FF2B5EF4-FFF2-40B4-BE49-F238E27FC236}">
                <a16:creationId xmlns:a16="http://schemas.microsoft.com/office/drawing/2014/main" id="{E96F637A-11A8-4D22-B842-448FB064B710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Arms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6DC184E7-C439-4201-971F-7A7F2C1D79C6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The Mind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75732" y="0"/>
            <a:ext cx="7594571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2A1DAFC-5546-49E9-977A-96722573B829}"/>
              </a:ext>
            </a:extLst>
          </p:cNvPr>
          <p:cNvSpPr txBox="1">
            <a:spLocks/>
          </p:cNvSpPr>
          <p:nvPr/>
        </p:nvSpPr>
        <p:spPr>
          <a:xfrm>
            <a:off x="1879294" y="6994223"/>
            <a:ext cx="497870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That’s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Jesus said we should love God with all our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MIND</a:t>
            </a:r>
            <a:r>
              <a:rPr lang="en-US" sz="3000" b="1" dirty="0">
                <a:latin typeface="Comic Sans MS" panose="030F0702030302020204" pitchFamily="66" charset="0"/>
              </a:rPr>
              <a:t>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25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300099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In Matthew 22 who did Jesus say we should love?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602054" y="1539"/>
            <a:ext cx="784721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Neighbour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Football team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Friends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67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978C468-4680-4839-A45A-DE24DC072C36}"/>
              </a:ext>
            </a:extLst>
          </p:cNvPr>
          <p:cNvSpPr txBox="1"/>
          <p:nvPr/>
        </p:nvSpPr>
        <p:spPr>
          <a:xfrm>
            <a:off x="300349" y="3555299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10: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4FA76F8-99C6-4925-A16A-F78FB7F82612}"/>
              </a:ext>
            </a:extLst>
          </p:cNvPr>
          <p:cNvSpPr txBox="1">
            <a:spLocks/>
          </p:cNvSpPr>
          <p:nvPr/>
        </p:nvSpPr>
        <p:spPr>
          <a:xfrm>
            <a:off x="0" y="4300099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In Matthew 22 who did Jesus say we should love?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Rectangle: Rounded Corners 14">
            <a:hlinkClick r:id="rId2" action="ppaction://hlinksldjump"/>
            <a:extLst>
              <a:ext uri="{FF2B5EF4-FFF2-40B4-BE49-F238E27FC236}">
                <a16:creationId xmlns:a16="http://schemas.microsoft.com/office/drawing/2014/main" id="{29AECFE9-695E-42C6-B769-8A0627B8E095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Neighbour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: Rounded Corners 20">
            <a:hlinkClick r:id="rId3" action="ppaction://hlinksldjump"/>
            <a:extLst>
              <a:ext uri="{FF2B5EF4-FFF2-40B4-BE49-F238E27FC236}">
                <a16:creationId xmlns:a16="http://schemas.microsoft.com/office/drawing/2014/main" id="{1D3B06AE-8E47-4FAD-8752-95ECC99A4DD3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Football team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21">
            <a:hlinkClick r:id="rId3" action="ppaction://hlinksldjump"/>
            <a:extLst>
              <a:ext uri="{FF2B5EF4-FFF2-40B4-BE49-F238E27FC236}">
                <a16:creationId xmlns:a16="http://schemas.microsoft.com/office/drawing/2014/main" id="{B01D2E1F-B4D7-4112-8894-222811CBAB87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Friends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431CE24C-E952-4CFC-9B59-639CEA85B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857081" y="7076442"/>
            <a:ext cx="4919439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Correct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Jesus said we should love our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NEIGHBOUR </a:t>
            </a:r>
            <a:r>
              <a:rPr lang="en-US" sz="3000" b="1" dirty="0">
                <a:latin typeface="Comic Sans MS" panose="030F0702030302020204" pitchFamily="66" charset="0"/>
              </a:rPr>
              <a:t>as ourselves.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35799" y="0"/>
            <a:ext cx="751470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6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EDDCCB7-6DCB-4455-A0AA-7BFC5D05EA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07" y="4987637"/>
            <a:ext cx="2226747" cy="374072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362554" y="4657898"/>
            <a:ext cx="4172989" cy="3422072"/>
            <a:chOff x="2240730" y="3361113"/>
            <a:chExt cx="4172989" cy="5469774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73948"/>
                <a:gd name="adj2" fmla="val -1689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31085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Well done for finishing the quiz.</a:t>
              </a:r>
            </a:p>
            <a:p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I’ll have another one for you next week.</a:t>
              </a:r>
            </a:p>
            <a:p>
              <a:pPr algn="ctr"/>
              <a:endParaRPr lang="en-US" sz="2800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dirty="0">
                  <a:latin typeface="Comic Sans MS" panose="030F0702030302020204" pitchFamily="66" charset="0"/>
                </a:rPr>
                <a:t>See you next time 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10" name="Rectangle 9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424844" y="0"/>
            <a:ext cx="7780713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11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95A66F-FACA-4966-AF64-801E2DAB78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81" y="5396092"/>
            <a:ext cx="2287790" cy="39820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39EAF010-8613-406A-A993-1752406DFCE6}"/>
              </a:ext>
            </a:extLst>
          </p:cNvPr>
          <p:cNvGrpSpPr/>
          <p:nvPr/>
        </p:nvGrpSpPr>
        <p:grpSpPr>
          <a:xfrm>
            <a:off x="2541790" y="5160230"/>
            <a:ext cx="4149629" cy="3340303"/>
            <a:chOff x="2240730" y="3361113"/>
            <a:chExt cx="4172989" cy="635552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FED4A168-B514-48BA-B111-6924BB69AA33}"/>
                </a:ext>
              </a:extLst>
            </p:cNvPr>
            <p:cNvSpPr/>
            <p:nvPr/>
          </p:nvSpPr>
          <p:spPr>
            <a:xfrm>
              <a:off x="2240730" y="3361113"/>
              <a:ext cx="4172989" cy="5469774"/>
            </a:xfrm>
            <a:prstGeom prst="wedgeRoundRectCallout">
              <a:avLst>
                <a:gd name="adj1" fmla="val -68915"/>
                <a:gd name="adj2" fmla="val -8729"/>
                <a:gd name="adj3" fmla="val 16667"/>
              </a:avLst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77AB87A-DB89-49FD-80B0-192E1B270BF6}"/>
                </a:ext>
              </a:extLst>
            </p:cNvPr>
            <p:cNvSpPr txBox="1"/>
            <p:nvPr/>
          </p:nvSpPr>
          <p:spPr>
            <a:xfrm>
              <a:off x="2593407" y="3505820"/>
              <a:ext cx="3748139" cy="6210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Whoops!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That’s not quite right.</a:t>
              </a:r>
            </a:p>
            <a:p>
              <a:pPr algn="ctr"/>
              <a:endParaRPr lang="en-US" sz="2800" b="1" dirty="0">
                <a:latin typeface="Comic Sans MS" panose="030F0702030302020204" pitchFamily="66" charset="0"/>
              </a:endParaRPr>
            </a:p>
            <a:p>
              <a:pPr algn="ctr"/>
              <a:r>
                <a:rPr lang="en-US" sz="2800" b="1" dirty="0">
                  <a:latin typeface="Comic Sans MS" panose="030F0702030302020204" pitchFamily="66" charset="0"/>
                </a:rPr>
                <a:t>Try again.</a:t>
              </a:r>
              <a:endParaRPr lang="en-GB" sz="2800" b="1" dirty="0">
                <a:latin typeface="Comic Sans MS" panose="030F0702030302020204" pitchFamily="66" charset="0"/>
              </a:endParaRPr>
            </a:p>
          </p:txBody>
        </p:sp>
      </p:grpSp>
      <p:pic>
        <p:nvPicPr>
          <p:cNvPr id="7" name="Picture 2" descr="Pyramid Png - Pyramids Of Giza Clipart, Transparent Png - kindpng">
            <a:extLst>
              <a:ext uri="{FF2B5EF4-FFF2-40B4-BE49-F238E27FC236}">
                <a16:creationId xmlns:a16="http://schemas.microsoft.com/office/drawing/2014/main" id="{D25F3890-1431-4E93-AB2C-835672E3F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07" y="3505820"/>
            <a:ext cx="3025836" cy="1337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hlinkClick r:id="rId4" action="ppaction://hlinksldjump"/>
            <a:extLst>
              <a:ext uri="{FF2B5EF4-FFF2-40B4-BE49-F238E27FC236}">
                <a16:creationId xmlns:a16="http://schemas.microsoft.com/office/drawing/2014/main" id="{91A00952-A873-4124-B3FA-32CAB845877F}"/>
              </a:ext>
            </a:extLst>
          </p:cNvPr>
          <p:cNvSpPr/>
          <p:nvPr/>
        </p:nvSpPr>
        <p:spPr>
          <a:xfrm>
            <a:off x="-433156" y="0"/>
            <a:ext cx="7797338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row: Striped Right 8">
            <a:hlinkClick r:id="" action="ppaction://hlinkshowjump?jump=lastslideviewed"/>
            <a:extLst>
              <a:ext uri="{FF2B5EF4-FFF2-40B4-BE49-F238E27FC236}">
                <a16:creationId xmlns:a16="http://schemas.microsoft.com/office/drawing/2014/main" id="{CE697D22-F85D-4801-9CB9-3DD817A9E0FA}"/>
              </a:ext>
            </a:extLst>
          </p:cNvPr>
          <p:cNvSpPr/>
          <p:nvPr/>
        </p:nvSpPr>
        <p:spPr>
          <a:xfrm flipH="1">
            <a:off x="135807" y="9378142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to return to the quiz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8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tell us not do?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7332" y="0"/>
            <a:ext cx="729857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Lie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Steal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64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hlinkClick r:id="rId2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Murder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2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Lie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Steal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1: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en-US" sz="3000" b="1" dirty="0">
                <a:latin typeface="Comic Sans MS" panose="030F0702030302020204" pitchFamily="66" charset="0"/>
              </a:rPr>
              <a:t>What did the 8</a:t>
            </a:r>
            <a:r>
              <a:rPr lang="en-US" sz="3000" b="1" baseline="30000" dirty="0">
                <a:latin typeface="Comic Sans MS" panose="030F0702030302020204" pitchFamily="66" charset="0"/>
              </a:rPr>
              <a:t>th</a:t>
            </a:r>
            <a:r>
              <a:rPr lang="en-US" sz="3000" b="1" dirty="0">
                <a:latin typeface="Comic Sans MS" panose="030F0702030302020204" pitchFamily="66" charset="0"/>
              </a:rPr>
              <a:t> commandment tell us not do?</a:t>
            </a:r>
            <a:endParaRPr lang="en-GB" sz="3000" b="1" dirty="0"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58A3BB-3764-48AC-A83A-328BD118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42" y="7235747"/>
            <a:ext cx="1763015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788298BE-7593-4BFA-BCB7-1287CE22C48C}"/>
              </a:ext>
            </a:extLst>
          </p:cNvPr>
          <p:cNvSpPr txBox="1">
            <a:spLocks/>
          </p:cNvSpPr>
          <p:nvPr/>
        </p:nvSpPr>
        <p:spPr>
          <a:xfrm>
            <a:off x="2252032" y="7076442"/>
            <a:ext cx="4357826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You are right.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The 8</a:t>
            </a:r>
            <a:r>
              <a:rPr lang="en-US" sz="2800" b="1" baseline="30000" dirty="0">
                <a:latin typeface="Comic Sans MS" panose="030F0702030302020204" pitchFamily="66" charset="0"/>
              </a:rPr>
              <a:t>th</a:t>
            </a:r>
            <a:r>
              <a:rPr lang="en-US" sz="2800" b="1" dirty="0">
                <a:latin typeface="Comic Sans MS" panose="030F0702030302020204" pitchFamily="66" charset="0"/>
              </a:rPr>
              <a:t> commandment tells us not to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STEAL</a:t>
            </a:r>
            <a:r>
              <a:rPr lang="en-US" sz="2800" b="1" dirty="0">
                <a:latin typeface="Comic Sans MS" panose="030F0702030302020204" pitchFamily="66" charset="0"/>
              </a:rPr>
              <a:t>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61865" y="0"/>
            <a:ext cx="758173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09B079-E56E-4C63-8B16-7206181D40D0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1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God gave Moses the Ten Commandments where was Moses?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386542" y="0"/>
            <a:ext cx="7631084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On Mount </a:t>
            </a:r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3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59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E41AA7-4B0F-4392-97C2-BD0EB3EA4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47" y="7253412"/>
            <a:ext cx="1791610" cy="306032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E2D8D07C-77B3-491C-AFB8-76583D19BF11}"/>
              </a:ext>
            </a:extLst>
          </p:cNvPr>
          <p:cNvSpPr txBox="1">
            <a:spLocks/>
          </p:cNvSpPr>
          <p:nvPr/>
        </p:nvSpPr>
        <p:spPr>
          <a:xfrm>
            <a:off x="2148042" y="7094107"/>
            <a:ext cx="4598701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That’s the right answer.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God gave Moses the Commandments on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MOUNT SINAI</a:t>
            </a:r>
            <a:endParaRPr lang="en-US" sz="2800" b="1" dirty="0">
              <a:latin typeface="Comic Sans MS" panose="030F0702030302020204" pitchFamily="66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Great answer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425383" y="3555299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2: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3958" y="4272987"/>
            <a:ext cx="6643109" cy="1091738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2800" b="1" dirty="0">
                <a:latin typeface="Comic Sans MS" panose="030F0702030302020204" pitchFamily="66" charset="0"/>
              </a:rPr>
              <a:t>When God gave Moses the Ten Commandments where was Moses?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desert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3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On Mount </a:t>
            </a:r>
            <a:r>
              <a:rPr lang="en-US" sz="3000" dirty="0">
                <a:solidFill>
                  <a:schemeClr val="tx1"/>
                </a:solidFill>
                <a:latin typeface="Comic Sans MS" panose="030F0702030302020204" pitchFamily="66" charset="0"/>
              </a:rPr>
              <a:t>Sinai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In the temple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466408" y="-232756"/>
            <a:ext cx="786384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Striped Right 10">
            <a:hlinkClick r:id="rId6" action="ppaction://hlinksldjump"/>
            <a:extLst>
              <a:ext uri="{FF2B5EF4-FFF2-40B4-BE49-F238E27FC236}">
                <a16:creationId xmlns:a16="http://schemas.microsoft.com/office/drawing/2014/main" id="{804B7260-D9F2-41D5-B7B6-8A9DC10C05AC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18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92132" y="3189434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0401" y="3896940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10</a:t>
            </a:r>
            <a:r>
              <a:rPr lang="en-US" sz="3200" b="1" baseline="30000" dirty="0">
                <a:latin typeface="Comic Sans MS" panose="030F0702030302020204" pitchFamily="66" charset="0"/>
              </a:rPr>
              <a:t>th</a:t>
            </a:r>
            <a:r>
              <a:rPr lang="en-US" sz="3200" b="1" dirty="0">
                <a:latin typeface="Comic Sans MS" panose="030F0702030302020204" pitchFamily="66" charset="0"/>
              </a:rPr>
              <a:t> commandment tells us that we must not _ _ _ _ other people’s things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29295" y="0"/>
            <a:ext cx="7880990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Love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19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3FFFE96C-D869-4E69-9EAE-AF2225052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27" y="7281949"/>
            <a:ext cx="1780066" cy="3014126"/>
          </a:xfrm>
          <a:prstGeom prst="rect">
            <a:avLst/>
          </a:prstGeom>
        </p:spPr>
      </p:pic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55ED9869-63BF-47F3-9D0F-357E554E7273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Want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FFF4F704-68B6-4AA4-AD88-5E262C16457B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Love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023E2756-76E6-4733-BB29-9B42FAB72B2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Hate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2200580" y="7069317"/>
            <a:ext cx="4605968" cy="1689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That’s correct.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The commandment tells us not to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WANT</a:t>
            </a:r>
            <a:r>
              <a:rPr lang="en-US" sz="3200" b="1" dirty="0">
                <a:latin typeface="Comic Sans MS" panose="030F0702030302020204" pitchFamily="66" charset="0"/>
              </a:rPr>
              <a:t> other people’s things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Well Done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5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05201" y="-118533"/>
            <a:ext cx="7880465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Arrow: Striped Right 2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A42DEFD-FC61-4773-BF17-26DF8E969343}"/>
              </a:ext>
            </a:extLst>
          </p:cNvPr>
          <p:cNvSpPr/>
          <p:nvPr/>
        </p:nvSpPr>
        <p:spPr>
          <a:xfrm>
            <a:off x="2593408" y="9326880"/>
            <a:ext cx="3820312" cy="1197033"/>
          </a:xfrm>
          <a:prstGeom prst="striped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anose="030F0702030302020204" pitchFamily="66" charset="0"/>
              </a:rPr>
              <a:t>Click for the next question</a:t>
            </a:r>
            <a:endParaRPr lang="en-GB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D96047-C4B2-4695-8B81-56505A6FE44C}"/>
              </a:ext>
            </a:extLst>
          </p:cNvPr>
          <p:cNvSpPr txBox="1"/>
          <p:nvPr/>
        </p:nvSpPr>
        <p:spPr>
          <a:xfrm>
            <a:off x="392132" y="3189434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3: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10BB038-2CA0-4971-B35B-A2CDCA2B5B79}"/>
              </a:ext>
            </a:extLst>
          </p:cNvPr>
          <p:cNvSpPr txBox="1">
            <a:spLocks/>
          </p:cNvSpPr>
          <p:nvPr/>
        </p:nvSpPr>
        <p:spPr>
          <a:xfrm>
            <a:off x="50401" y="3896940"/>
            <a:ext cx="6643109" cy="14866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4000"/>
              </a:lnSpc>
              <a:buFont typeface="Arial" panose="020B0604020202020204" pitchFamily="34" charset="0"/>
              <a:buNone/>
            </a:pPr>
            <a:r>
              <a:rPr lang="en-US" sz="3200" b="1">
                <a:latin typeface="Comic Sans MS" panose="030F0702030302020204" pitchFamily="66" charset="0"/>
              </a:rPr>
              <a:t>The 10</a:t>
            </a:r>
            <a:r>
              <a:rPr lang="en-US" sz="3200" b="1" baseline="30000">
                <a:latin typeface="Comic Sans MS" panose="030F0702030302020204" pitchFamily="66" charset="0"/>
              </a:rPr>
              <a:t>th</a:t>
            </a:r>
            <a:r>
              <a:rPr lang="en-US" sz="3200" b="1">
                <a:latin typeface="Comic Sans MS" panose="030F0702030302020204" pitchFamily="66" charset="0"/>
              </a:rPr>
              <a:t> commandment tells us that we must not _ _ _ _ other people’s things 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34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761F7A-49C5-4355-85FF-C7EEF4324066}"/>
              </a:ext>
            </a:extLst>
          </p:cNvPr>
          <p:cNvSpPr txBox="1"/>
          <p:nvPr/>
        </p:nvSpPr>
        <p:spPr>
          <a:xfrm>
            <a:off x="392132" y="3276905"/>
            <a:ext cx="2533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CC"/>
                </a:solidFill>
                <a:latin typeface="Comic Sans MS" panose="030F0702030302020204" pitchFamily="66" charset="0"/>
              </a:rPr>
              <a:t>Question 4:</a:t>
            </a:r>
            <a:endParaRPr lang="en-GB" sz="3200" b="1" dirty="0">
              <a:solidFill>
                <a:srgbClr val="0000CC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1F2BB-D821-4CC0-9A68-5587803C0A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0401" y="3861680"/>
            <a:ext cx="6643109" cy="1486630"/>
          </a:xfrm>
        </p:spPr>
        <p:txBody>
          <a:bodyPr>
            <a:noAutofit/>
          </a:bodyPr>
          <a:lstStyle/>
          <a:p>
            <a:pPr marL="0" indent="0" algn="ctr">
              <a:lnSpc>
                <a:spcPts val="4000"/>
              </a:lnSpc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What is the old-fashioned word that means to want other people’s things?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C8EE808-6E49-478B-A793-6778EC2363CF}"/>
              </a:ext>
            </a:extLst>
          </p:cNvPr>
          <p:cNvSpPr txBox="1">
            <a:spLocks/>
          </p:cNvSpPr>
          <p:nvPr/>
        </p:nvSpPr>
        <p:spPr>
          <a:xfrm>
            <a:off x="1658665" y="7086806"/>
            <a:ext cx="3860640" cy="662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b="1" dirty="0">
                <a:latin typeface="Comic Sans MS" panose="030F0702030302020204" pitchFamily="66" charset="0"/>
              </a:rPr>
              <a:t>Press your answer</a:t>
            </a:r>
            <a:endParaRPr lang="en-GB" sz="3200" b="1" dirty="0">
              <a:latin typeface="Comic Sans MS" panose="030F0702030302020204" pitchFamily="66" charset="0"/>
            </a:endParaRPr>
          </a:p>
        </p:txBody>
      </p:sp>
      <p:sp>
        <p:nvSpPr>
          <p:cNvPr id="19" name="Rectangle 18">
            <a:hlinkClick r:id="rId2" action="ppaction://hlinksldjump"/>
            <a:extLst>
              <a:ext uri="{FF2B5EF4-FFF2-40B4-BE49-F238E27FC236}">
                <a16:creationId xmlns:a16="http://schemas.microsoft.com/office/drawing/2014/main" id="{8886032F-DD75-410C-9A97-E473C10D0FDC}"/>
              </a:ext>
            </a:extLst>
          </p:cNvPr>
          <p:cNvSpPr/>
          <p:nvPr/>
        </p:nvSpPr>
        <p:spPr>
          <a:xfrm>
            <a:off x="-276433" y="0"/>
            <a:ext cx="7730836" cy="12192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: Rounded Corners 22">
            <a:hlinkClick r:id="rId3" action="ppaction://hlinksldjump"/>
            <a:extLst>
              <a:ext uri="{FF2B5EF4-FFF2-40B4-BE49-F238E27FC236}">
                <a16:creationId xmlns:a16="http://schemas.microsoft.com/office/drawing/2014/main" id="{70C7014C-A46E-4051-AF6E-26462B29C7A6}"/>
              </a:ext>
            </a:extLst>
          </p:cNvPr>
          <p:cNvSpPr/>
          <p:nvPr/>
        </p:nvSpPr>
        <p:spPr>
          <a:xfrm>
            <a:off x="214891" y="5703005"/>
            <a:ext cx="2003890" cy="1091738"/>
          </a:xfrm>
          <a:prstGeom prst="roundRect">
            <a:avLst/>
          </a:prstGeom>
          <a:solidFill>
            <a:srgbClr val="FF373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Covet</a:t>
            </a:r>
            <a:endParaRPr lang="en-GB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23">
            <a:hlinkClick r:id="rId4" action="ppaction://hlinksldjump"/>
            <a:extLst>
              <a:ext uri="{FF2B5EF4-FFF2-40B4-BE49-F238E27FC236}">
                <a16:creationId xmlns:a16="http://schemas.microsoft.com/office/drawing/2014/main" id="{BB293713-98DA-4FC8-8C9B-2101D5C6F364}"/>
              </a:ext>
            </a:extLst>
          </p:cNvPr>
          <p:cNvSpPr/>
          <p:nvPr/>
        </p:nvSpPr>
        <p:spPr>
          <a:xfrm>
            <a:off x="2370011" y="5703005"/>
            <a:ext cx="2003890" cy="1091738"/>
          </a:xfrm>
          <a:prstGeom prst="roundRect">
            <a:avLst/>
          </a:prstGeom>
          <a:solidFill>
            <a:srgbClr val="33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Cover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24">
            <a:hlinkClick r:id="rId4" action="ppaction://hlinksldjump"/>
            <a:extLst>
              <a:ext uri="{FF2B5EF4-FFF2-40B4-BE49-F238E27FC236}">
                <a16:creationId xmlns:a16="http://schemas.microsoft.com/office/drawing/2014/main" id="{9D58AF6F-3414-4263-953C-BF9A6BC752D3}"/>
              </a:ext>
            </a:extLst>
          </p:cNvPr>
          <p:cNvSpPr/>
          <p:nvPr/>
        </p:nvSpPr>
        <p:spPr>
          <a:xfrm>
            <a:off x="4513288" y="5689319"/>
            <a:ext cx="2003890" cy="1091738"/>
          </a:xfrm>
          <a:prstGeom prst="roundRect">
            <a:avLst/>
          </a:prstGeom>
          <a:solidFill>
            <a:srgbClr val="FF962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Coves</a:t>
            </a:r>
            <a:endParaRPr lang="en-GB" sz="3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99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21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250"/>
                            </p:stCondLst>
                            <p:childTnLst>
                              <p:par>
                                <p:cTn id="13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1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25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1468</TotalTime>
  <Words>754</Words>
  <Application>Microsoft Office PowerPoint</Application>
  <PresentationFormat>Widescreen</PresentationFormat>
  <Paragraphs>166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93</cp:revision>
  <dcterms:created xsi:type="dcterms:W3CDTF">2020-08-05T14:43:31Z</dcterms:created>
  <dcterms:modified xsi:type="dcterms:W3CDTF">2020-11-11T18:05:49Z</dcterms:modified>
</cp:coreProperties>
</file>