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451" r:id="rId2"/>
    <p:sldId id="455" r:id="rId3"/>
    <p:sldId id="513" r:id="rId4"/>
    <p:sldId id="516" r:id="rId5"/>
    <p:sldId id="456" r:id="rId6"/>
    <p:sldId id="498" r:id="rId7"/>
    <p:sldId id="300" r:id="rId8"/>
    <p:sldId id="512" r:id="rId9"/>
    <p:sldId id="517" r:id="rId10"/>
    <p:sldId id="531" r:id="rId11"/>
    <p:sldId id="518" r:id="rId12"/>
    <p:sldId id="520" r:id="rId13"/>
    <p:sldId id="463" r:id="rId14"/>
    <p:sldId id="532" r:id="rId15"/>
    <p:sldId id="470" r:id="rId16"/>
    <p:sldId id="533" r:id="rId17"/>
    <p:sldId id="534" r:id="rId18"/>
    <p:sldId id="523" r:id="rId19"/>
    <p:sldId id="524" r:id="rId20"/>
    <p:sldId id="535" r:id="rId21"/>
    <p:sldId id="536" r:id="rId22"/>
    <p:sldId id="537" r:id="rId23"/>
    <p:sldId id="468" r:id="rId24"/>
    <p:sldId id="471" r:id="rId25"/>
    <p:sldId id="400" r:id="rId26"/>
    <p:sldId id="447" r:id="rId27"/>
    <p:sldId id="448" r:id="rId28"/>
    <p:sldId id="480" r:id="rId29"/>
    <p:sldId id="347" r:id="rId30"/>
    <p:sldId id="528" r:id="rId31"/>
    <p:sldId id="449" r:id="rId32"/>
    <p:sldId id="492" r:id="rId33"/>
    <p:sldId id="485" r:id="rId34"/>
    <p:sldId id="486" r:id="rId35"/>
    <p:sldId id="487" r:id="rId36"/>
    <p:sldId id="496" r:id="rId37"/>
    <p:sldId id="506" r:id="rId38"/>
    <p:sldId id="515" r:id="rId39"/>
    <p:sldId id="530" r:id="rId40"/>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00" userDrawn="1">
          <p15:clr>
            <a:srgbClr val="A4A3A4"/>
          </p15:clr>
        </p15:guide>
        <p15:guide id="2" pos="3456"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15FF"/>
    <a:srgbClr val="0000CC"/>
    <a:srgbClr val="F97613"/>
    <a:srgbClr val="6B19FF"/>
    <a:srgbClr val="00FF00"/>
    <a:srgbClr val="29C7FF"/>
    <a:srgbClr val="FF8700"/>
    <a:srgbClr val="BC9800"/>
    <a:srgbClr val="FFCC66"/>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74" autoAdjust="0"/>
    <p:restoredTop sz="86432" autoAdjust="0"/>
  </p:normalViewPr>
  <p:slideViewPr>
    <p:cSldViewPr showGuides="1">
      <p:cViewPr varScale="1">
        <p:scale>
          <a:sx n="78" d="100"/>
          <a:sy n="78" d="100"/>
        </p:scale>
        <p:origin x="96" y="318"/>
      </p:cViewPr>
      <p:guideLst>
        <p:guide orient="horz" pos="3600"/>
        <p:guide pos="3456"/>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02/06/2020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32</a:t>
            </a:fld>
            <a:endParaRPr lang="en-GB" dirty="0"/>
          </a:p>
        </p:txBody>
      </p:sp>
    </p:spTree>
    <p:extLst>
      <p:ext uri="{BB962C8B-B14F-4D97-AF65-F5344CB8AC3E}">
        <p14:creationId xmlns:p14="http://schemas.microsoft.com/office/powerpoint/2010/main" val="1193561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11</a:t>
            </a:fld>
            <a:endParaRPr lang="en-GB" dirty="0"/>
          </a:p>
        </p:txBody>
      </p:sp>
    </p:spTree>
    <p:extLst>
      <p:ext uri="{BB962C8B-B14F-4D97-AF65-F5344CB8AC3E}">
        <p14:creationId xmlns:p14="http://schemas.microsoft.com/office/powerpoint/2010/main" val="2853890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12</a:t>
            </a:fld>
            <a:endParaRPr lang="en-GB" dirty="0"/>
          </a:p>
        </p:txBody>
      </p:sp>
    </p:spTree>
    <p:extLst>
      <p:ext uri="{BB962C8B-B14F-4D97-AF65-F5344CB8AC3E}">
        <p14:creationId xmlns:p14="http://schemas.microsoft.com/office/powerpoint/2010/main" val="1905619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25</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26</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27</a:t>
            </a:fld>
            <a:endParaRPr lang="en-GB" dirty="0"/>
          </a:p>
        </p:txBody>
      </p:sp>
    </p:spTree>
    <p:extLst>
      <p:ext uri="{BB962C8B-B14F-4D97-AF65-F5344CB8AC3E}">
        <p14:creationId xmlns:p14="http://schemas.microsoft.com/office/powerpoint/2010/main" val="3661071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28</a:t>
            </a:fld>
            <a:endParaRPr lang="en-GB" dirty="0"/>
          </a:p>
        </p:txBody>
      </p:sp>
    </p:spTree>
    <p:extLst>
      <p:ext uri="{BB962C8B-B14F-4D97-AF65-F5344CB8AC3E}">
        <p14:creationId xmlns:p14="http://schemas.microsoft.com/office/powerpoint/2010/main" val="4179802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29</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30</a:t>
            </a:fld>
            <a:endParaRPr lang="en-GB" dirty="0"/>
          </a:p>
        </p:txBody>
      </p:sp>
    </p:spTree>
    <p:extLst>
      <p:ext uri="{BB962C8B-B14F-4D97-AF65-F5344CB8AC3E}">
        <p14:creationId xmlns:p14="http://schemas.microsoft.com/office/powerpoint/2010/main" val="3840586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02/06/2020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02/06/2020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02/06/2020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02/06/2020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02/06/2020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02/06/2020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02/06/2020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02/06/2020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02/06/2020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02/06/2020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02/06/2020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02/06/2020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youtu.be/oVy9HGr3Qig?list=PL5aPdmniG3y_n7hXEKTV4qQnIeCe-p6Ws" TargetMode="Externa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slide" Target="slide11.xml"/><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2.xml"/><Relationship Id="rId5" Type="http://schemas.openxmlformats.org/officeDocument/2006/relationships/image" Target="../media/image18.png"/><Relationship Id="rId4" Type="http://schemas.openxmlformats.org/officeDocument/2006/relationships/hyperlink" Target="https://www.youtube.com/watch?v=EhIwTU9RbxY&amp;feature=youtu.be" TargetMode="External"/></Relationships>
</file>

<file path=ppt/slides/_rels/slide1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16.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21.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slide" Target="slide22.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WMF"/><Relationship Id="rId1" Type="http://schemas.openxmlformats.org/officeDocument/2006/relationships/slideLayout" Target="../slideLayouts/slideLayout2.xml"/><Relationship Id="rId4" Type="http://schemas.openxmlformats.org/officeDocument/2006/relationships/slide" Target="slide24.xml"/></Relationships>
</file>

<file path=ppt/slides/_rels/slide25.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hyperlink" Target="https://www.pinterest.co.uk/pin/118219558948483021/"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pinterest.co.uk/pin/35254809560634083/" TargetMode="External"/><Relationship Id="rId5" Type="http://schemas.openxmlformats.org/officeDocument/2006/relationships/slide" Target="slide27.xml"/><Relationship Id="rId4" Type="http://schemas.openxmlformats.org/officeDocument/2006/relationships/image" Target="../media/image26.jpeg"/></Relationships>
</file>

<file path=ppt/slides/_rels/slide28.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slide" Target="slide28.xml"/><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pinterest.co.uk/pin/35254809560634083/" TargetMode="External"/><Relationship Id="rId5" Type="http://schemas.openxmlformats.org/officeDocument/2006/relationships/slide" Target="slide29.xml"/><Relationship Id="rId4" Type="http://schemas.openxmlformats.org/officeDocument/2006/relationships/image" Target="../media/image30.jp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image" Target="../media/image32.jpe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slide" Target="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slide" Target="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slide" Target="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slide" Target="slide36.xml"/></Relationships>
</file>

<file path=ppt/slides/_rels/slide37.xml.rels><?xml version="1.0" encoding="UTF-8" standalone="yes"?>
<Relationships xmlns="http://schemas.openxmlformats.org/package/2006/relationships"><Relationship Id="rId3" Type="http://schemas.openxmlformats.org/officeDocument/2006/relationships/slide" Target="slide37.xml"/><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slide" Target="slide5.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slide" Target="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slide" Target="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image" Target="../media/image7.png"/><Relationship Id="rId3" Type="http://schemas.openxmlformats.org/officeDocument/2006/relationships/slide" Target="slide5.xml"/><Relationship Id="rId7" Type="http://schemas.openxmlformats.org/officeDocument/2006/relationships/image" Target="../media/image4.png"/><Relationship Id="rId12" Type="http://schemas.openxmlformats.org/officeDocument/2006/relationships/slide" Target="slide37.xml"/><Relationship Id="rId17" Type="http://schemas.openxmlformats.org/officeDocument/2006/relationships/image" Target="../media/image9.png"/><Relationship Id="rId2" Type="http://schemas.openxmlformats.org/officeDocument/2006/relationships/image" Target="../media/image1.png"/><Relationship Id="rId16" Type="http://schemas.openxmlformats.org/officeDocument/2006/relationships/slide" Target="slide38.xml"/><Relationship Id="rId1" Type="http://schemas.openxmlformats.org/officeDocument/2006/relationships/slideLayout" Target="../slideLayouts/slideLayout2.xml"/><Relationship Id="rId6" Type="http://schemas.openxmlformats.org/officeDocument/2006/relationships/slide" Target="slide34.xml"/><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8.png"/><Relationship Id="rId10" Type="http://schemas.openxmlformats.org/officeDocument/2006/relationships/slide" Target="slide36.xml"/><Relationship Id="rId4" Type="http://schemas.openxmlformats.org/officeDocument/2006/relationships/slide" Target="slide35.xml"/><Relationship Id="rId9" Type="http://schemas.openxmlformats.org/officeDocument/2006/relationships/image" Target="../media/image5.png"/><Relationship Id="rId14" Type="http://schemas.openxmlformats.org/officeDocument/2006/relationships/slide" Target="slide3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8" Type="http://schemas.openxmlformats.org/officeDocument/2006/relationships/hyperlink" Target="https://youtu.be/eBVbTG5bKfE?list=RDeBVbTG5bKfE" TargetMode="External"/><Relationship Id="rId3" Type="http://schemas.openxmlformats.org/officeDocument/2006/relationships/slide" Target="slide7.xml"/><Relationship Id="rId7" Type="http://schemas.openxmlformats.org/officeDocument/2006/relationships/hyperlink" Target="https://youtu.be/zRvCUz6KFB4" TargetMode="Externa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hyperlink" Target="https://youtu.be/1FY4C930M2Y" TargetMode="External"/><Relationship Id="rId5" Type="http://schemas.openxmlformats.org/officeDocument/2006/relationships/hyperlink" Target="https://youtu.be/935-QGQ2Cfk" TargetMode="External"/><Relationship Id="rId4" Type="http://schemas.openxmlformats.org/officeDocument/2006/relationships/hyperlink" Target="../../Junior%20church%20songs/My%20God%20Is%20So%20Big.mp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slide" Target="slide8.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a:t>
            </a:r>
            <a:r>
              <a:rPr lang="en-US" dirty="0" err="1"/>
              <a:t>Powerpoint</a:t>
            </a:r>
            <a:r>
              <a:rPr lang="en-US" dirty="0"/>
              <a: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 action="ppaction://hlinkshowjump?jump=nextslide"/>
            <a:extLst>
              <a:ext uri="{FF2B5EF4-FFF2-40B4-BE49-F238E27FC236}">
                <a16:creationId xmlns:a16="http://schemas.microsoft.com/office/drawing/2014/main" id="{F5D0B175-0293-49B7-82AE-51FD629CC7C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579199"/>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 y="1572654"/>
            <a:ext cx="2424826" cy="4135802"/>
          </a:xfrm>
          <a:prstGeom prst="rect">
            <a:avLst/>
          </a:prstGeom>
        </p:spPr>
      </p:pic>
      <p:grpSp>
        <p:nvGrpSpPr>
          <p:cNvPr id="10" name="Group 9">
            <a:extLst>
              <a:ext uri="{FF2B5EF4-FFF2-40B4-BE49-F238E27FC236}">
                <a16:creationId xmlns:a16="http://schemas.microsoft.com/office/drawing/2014/main" id="{096B9CB3-8564-4EC7-90AE-51408783871B}"/>
              </a:ext>
            </a:extLst>
          </p:cNvPr>
          <p:cNvGrpSpPr/>
          <p:nvPr/>
        </p:nvGrpSpPr>
        <p:grpSpPr>
          <a:xfrm>
            <a:off x="2800186" y="1846259"/>
            <a:ext cx="3573847" cy="2404086"/>
            <a:chOff x="3770165" y="219308"/>
            <a:chExt cx="4664927" cy="2359464"/>
          </a:xfrm>
          <a:solidFill>
            <a:schemeClr val="bg1"/>
          </a:solidFill>
        </p:grpSpPr>
        <p:sp>
          <p:nvSpPr>
            <p:cNvPr id="11" name="Rounded Rectangular Callout 38">
              <a:extLst>
                <a:ext uri="{FF2B5EF4-FFF2-40B4-BE49-F238E27FC236}">
                  <a16:creationId xmlns:a16="http://schemas.microsoft.com/office/drawing/2014/main" id="{070A6B2A-7103-477A-A1D2-0C4CAF4A0F81}"/>
                </a:ext>
              </a:extLst>
            </p:cNvPr>
            <p:cNvSpPr/>
            <p:nvPr/>
          </p:nvSpPr>
          <p:spPr>
            <a:xfrm>
              <a:off x="3854728" y="219308"/>
              <a:ext cx="4495798" cy="1731601"/>
            </a:xfrm>
            <a:prstGeom prst="wedgeRoundRectCallout">
              <a:avLst>
                <a:gd name="adj1" fmla="val -78362"/>
                <a:gd name="adj2" fmla="val -1260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TextBox 11">
              <a:extLst>
                <a:ext uri="{FF2B5EF4-FFF2-40B4-BE49-F238E27FC236}">
                  <a16:creationId xmlns:a16="http://schemas.microsoft.com/office/drawing/2014/main" id="{A9989468-E5DD-4461-BA15-F3509228586A}"/>
                </a:ext>
              </a:extLst>
            </p:cNvPr>
            <p:cNvSpPr txBox="1"/>
            <p:nvPr/>
          </p:nvSpPr>
          <p:spPr>
            <a:xfrm>
              <a:off x="3770165" y="346444"/>
              <a:ext cx="4664927" cy="2232328"/>
            </a:xfrm>
            <a:prstGeom prst="rect">
              <a:avLst/>
            </a:prstGeom>
            <a:noFill/>
          </p:spPr>
          <p:txBody>
            <a:bodyPr wrap="square" rtlCol="0">
              <a:spAutoFit/>
            </a:bodyPr>
            <a:lstStyle/>
            <a:p>
              <a:pPr algn="ctr"/>
              <a:r>
                <a:rPr lang="en-GB" sz="3000" b="1" dirty="0">
                  <a:latin typeface="Comic Sans MS" panose="030F0702030302020204" pitchFamily="66" charset="0"/>
                </a:rPr>
                <a:t>Yes, it really is.</a:t>
              </a:r>
            </a:p>
            <a:p>
              <a:pPr algn="ctr"/>
              <a:r>
                <a:rPr lang="en-GB" sz="3000" b="1" dirty="0">
                  <a:latin typeface="Comic Sans MS" panose="030F0702030302020204" pitchFamily="66" charset="0"/>
                </a:rPr>
                <a:t>Can you get the video now please </a:t>
              </a:r>
            </a:p>
          </p:txBody>
        </p:sp>
      </p:grpSp>
      <p:grpSp>
        <p:nvGrpSpPr>
          <p:cNvPr id="13" name="Group 12">
            <a:extLst>
              <a:ext uri="{FF2B5EF4-FFF2-40B4-BE49-F238E27FC236}">
                <a16:creationId xmlns:a16="http://schemas.microsoft.com/office/drawing/2014/main" id="{C16B4E3A-00E6-4F56-BAB3-091E3EC5216C}"/>
              </a:ext>
            </a:extLst>
          </p:cNvPr>
          <p:cNvGrpSpPr/>
          <p:nvPr/>
        </p:nvGrpSpPr>
        <p:grpSpPr>
          <a:xfrm>
            <a:off x="2568486" y="168022"/>
            <a:ext cx="3573847" cy="1145953"/>
            <a:chOff x="3770165" y="219308"/>
            <a:chExt cx="4664927" cy="1731601"/>
          </a:xfrm>
          <a:solidFill>
            <a:schemeClr val="bg1"/>
          </a:solidFill>
        </p:grpSpPr>
        <p:sp>
          <p:nvSpPr>
            <p:cNvPr id="14" name="Rounded Rectangular Callout 38">
              <a:extLst>
                <a:ext uri="{FF2B5EF4-FFF2-40B4-BE49-F238E27FC236}">
                  <a16:creationId xmlns:a16="http://schemas.microsoft.com/office/drawing/2014/main" id="{77A8DC7A-1A1F-42C9-9631-8D0248872B67}"/>
                </a:ext>
              </a:extLst>
            </p:cNvPr>
            <p:cNvSpPr/>
            <p:nvPr/>
          </p:nvSpPr>
          <p:spPr>
            <a:xfrm>
              <a:off x="3854728" y="219308"/>
              <a:ext cx="4495798" cy="1731601"/>
            </a:xfrm>
            <a:prstGeom prst="wedgeRoundRectCallout">
              <a:avLst>
                <a:gd name="adj1" fmla="val 81350"/>
                <a:gd name="adj2" fmla="val 15360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TextBox 14">
              <a:extLst>
                <a:ext uri="{FF2B5EF4-FFF2-40B4-BE49-F238E27FC236}">
                  <a16:creationId xmlns:a16="http://schemas.microsoft.com/office/drawing/2014/main" id="{E8FA3F12-1723-4458-8E94-3488D58FC1CB}"/>
                </a:ext>
              </a:extLst>
            </p:cNvPr>
            <p:cNvSpPr txBox="1"/>
            <p:nvPr/>
          </p:nvSpPr>
          <p:spPr>
            <a:xfrm>
              <a:off x="3770165" y="346444"/>
              <a:ext cx="4664927" cy="1534725"/>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It’s good to be Jesus’s friend.</a:t>
              </a:r>
            </a:p>
          </p:txBody>
        </p:sp>
      </p:grpSp>
      <p:grpSp>
        <p:nvGrpSpPr>
          <p:cNvPr id="16" name="Group 15">
            <a:extLst>
              <a:ext uri="{FF2B5EF4-FFF2-40B4-BE49-F238E27FC236}">
                <a16:creationId xmlns:a16="http://schemas.microsoft.com/office/drawing/2014/main" id="{4B45194E-8BB9-483B-8467-D13907E6B293}"/>
              </a:ext>
            </a:extLst>
          </p:cNvPr>
          <p:cNvGrpSpPr/>
          <p:nvPr/>
        </p:nvGrpSpPr>
        <p:grpSpPr>
          <a:xfrm>
            <a:off x="2706371" y="4431751"/>
            <a:ext cx="3573847" cy="791735"/>
            <a:chOff x="3770165" y="219308"/>
            <a:chExt cx="4664927" cy="1731601"/>
          </a:xfrm>
          <a:solidFill>
            <a:schemeClr val="bg1"/>
          </a:solidFill>
        </p:grpSpPr>
        <p:sp>
          <p:nvSpPr>
            <p:cNvPr id="17" name="Rounded Rectangular Callout 38">
              <a:extLst>
                <a:ext uri="{FF2B5EF4-FFF2-40B4-BE49-F238E27FC236}">
                  <a16:creationId xmlns:a16="http://schemas.microsoft.com/office/drawing/2014/main" id="{2841C834-8A34-4247-A941-21686BE59C58}"/>
                </a:ext>
              </a:extLst>
            </p:cNvPr>
            <p:cNvSpPr/>
            <p:nvPr/>
          </p:nvSpPr>
          <p:spPr>
            <a:xfrm>
              <a:off x="3854729" y="219308"/>
              <a:ext cx="4495799" cy="1731601"/>
            </a:xfrm>
            <a:prstGeom prst="wedgeRoundRectCallout">
              <a:avLst>
                <a:gd name="adj1" fmla="val 77557"/>
                <a:gd name="adj2" fmla="val -29187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extBox 17">
              <a:extLst>
                <a:ext uri="{FF2B5EF4-FFF2-40B4-BE49-F238E27FC236}">
                  <a16:creationId xmlns:a16="http://schemas.microsoft.com/office/drawing/2014/main" id="{A7ABAAFF-E5C9-4974-8423-CD00BF4AC4AD}"/>
                </a:ext>
              </a:extLst>
            </p:cNvPr>
            <p:cNvSpPr txBox="1"/>
            <p:nvPr/>
          </p:nvSpPr>
          <p:spPr>
            <a:xfrm>
              <a:off x="3770165" y="346444"/>
              <a:ext cx="4664927" cy="837123"/>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OK</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5109"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40C04DDA-5D7B-4F89-8203-CD40F5297101}"/>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3" name="Picture 2">
            <a:hlinkClick r:id="rId5"/>
            <a:extLst>
              <a:ext uri="{FF2B5EF4-FFF2-40B4-BE49-F238E27FC236}">
                <a16:creationId xmlns:a16="http://schemas.microsoft.com/office/drawing/2014/main" id="{07EBF32F-9026-4B23-9CB4-7D55D3D174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6012" y="1286080"/>
            <a:ext cx="4041832" cy="4422376"/>
          </a:xfrm>
          <a:prstGeom prst="rect">
            <a:avLst/>
          </a:prstGeom>
        </p:spPr>
      </p:pic>
    </p:spTree>
    <p:extLst>
      <p:ext uri="{BB962C8B-B14F-4D97-AF65-F5344CB8AC3E}">
        <p14:creationId xmlns:p14="http://schemas.microsoft.com/office/powerpoint/2010/main" val="142244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1500"/>
                                        <p:tgtEl>
                                          <p:spTgt spid="13"/>
                                        </p:tgtEl>
                                      </p:cBhvr>
                                    </p:animEffect>
                                  </p:childTnLst>
                                </p:cTn>
                              </p:par>
                            </p:childTnLst>
                          </p:cTn>
                        </p:par>
                        <p:par>
                          <p:cTn id="8" fill="hold">
                            <p:stCondLst>
                              <p:cond delay="1750"/>
                            </p:stCondLst>
                            <p:childTnLst>
                              <p:par>
                                <p:cTn id="9" presetID="22" presetClass="entr" presetSubtype="8" fill="hold" nodeType="afterEffect">
                                  <p:stCondLst>
                                    <p:cond delay="100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1500"/>
                                        <p:tgtEl>
                                          <p:spTgt spid="10"/>
                                        </p:tgtEl>
                                      </p:cBhvr>
                                    </p:animEffect>
                                  </p:childTnLst>
                                </p:cTn>
                              </p:par>
                            </p:childTnLst>
                          </p:cTn>
                        </p:par>
                        <p:par>
                          <p:cTn id="12" fill="hold">
                            <p:stCondLst>
                              <p:cond delay="4250"/>
                            </p:stCondLst>
                            <p:childTnLst>
                              <p:par>
                                <p:cTn id="13" presetID="22" presetClass="entr" presetSubtype="2" fill="hold" nodeType="afterEffect">
                                  <p:stCondLst>
                                    <p:cond delay="1000"/>
                                  </p:stCondLst>
                                  <p:childTnLst>
                                    <p:set>
                                      <p:cBhvr>
                                        <p:cTn id="14" dur="1" fill="hold">
                                          <p:stCondLst>
                                            <p:cond delay="0"/>
                                          </p:stCondLst>
                                        </p:cTn>
                                        <p:tgtEl>
                                          <p:spTgt spid="16"/>
                                        </p:tgtEl>
                                        <p:attrNameLst>
                                          <p:attrName>style.visibility</p:attrName>
                                        </p:attrNameLst>
                                      </p:cBhvr>
                                      <p:to>
                                        <p:strVal val="visible"/>
                                      </p:to>
                                    </p:set>
                                    <p:animEffect transition="in" filter="wipe(right)">
                                      <p:cBhvr>
                                        <p:cTn id="15" dur="1500"/>
                                        <p:tgtEl>
                                          <p:spTgt spid="16"/>
                                        </p:tgtEl>
                                      </p:cBhvr>
                                    </p:animEffect>
                                  </p:childTnLst>
                                </p:cTn>
                              </p:par>
                            </p:childTnLst>
                          </p:cTn>
                        </p:par>
                        <p:par>
                          <p:cTn id="16" fill="hold">
                            <p:stCondLst>
                              <p:cond delay="6750"/>
                            </p:stCondLst>
                            <p:childTnLst>
                              <p:par>
                                <p:cTn id="17" presetID="42" presetClass="path" presetSubtype="0" accel="50000" decel="50000" fill="hold" nodeType="afterEffect">
                                  <p:stCondLst>
                                    <p:cond delay="0"/>
                                  </p:stCondLst>
                                  <p:childTnLst>
                                    <p:animMotion origin="layout" path="M 4.16667E-6 -2.96296E-6 L 0.39427 0.00139 " pathEditMode="relative" rAng="0" ptsTypes="AA">
                                      <p:cBhvr>
                                        <p:cTn id="18" dur="2000" fill="hold"/>
                                        <p:tgtEl>
                                          <p:spTgt spid="7"/>
                                        </p:tgtEl>
                                        <p:attrNameLst>
                                          <p:attrName>ppt_x</p:attrName>
                                          <p:attrName>ppt_y</p:attrName>
                                        </p:attrNameLst>
                                      </p:cBhvr>
                                      <p:rCtr x="19705" y="69"/>
                                    </p:animMotion>
                                  </p:childTnLst>
                                </p:cTn>
                              </p:par>
                            </p:childTnLst>
                          </p:cTn>
                        </p:par>
                        <p:par>
                          <p:cTn id="19" fill="hold">
                            <p:stCondLst>
                              <p:cond delay="8750"/>
                            </p:stCondLst>
                            <p:childTnLst>
                              <p:par>
                                <p:cTn id="20" presetID="10" presetClass="exit" presetSubtype="0" fill="hold" nodeType="afterEffect">
                                  <p:stCondLst>
                                    <p:cond delay="500"/>
                                  </p:stCondLst>
                                  <p:childTnLst>
                                    <p:animEffect transition="out" filter="fade">
                                      <p:cBhvr>
                                        <p:cTn id="21" dur="500"/>
                                        <p:tgtEl>
                                          <p:spTgt spid="16"/>
                                        </p:tgtEl>
                                      </p:cBhvr>
                                    </p:animEffect>
                                    <p:set>
                                      <p:cBhvr>
                                        <p:cTn id="22" dur="1" fill="hold">
                                          <p:stCondLst>
                                            <p:cond delay="499"/>
                                          </p:stCondLst>
                                        </p:cTn>
                                        <p:tgtEl>
                                          <p:spTgt spid="16"/>
                                        </p:tgtEl>
                                        <p:attrNameLst>
                                          <p:attrName>style.visibility</p:attrName>
                                        </p:attrNameLst>
                                      </p:cBhvr>
                                      <p:to>
                                        <p:strVal val="hidden"/>
                                      </p:to>
                                    </p:set>
                                  </p:childTnLst>
                                </p:cTn>
                              </p:par>
                            </p:childTnLst>
                          </p:cTn>
                        </p:par>
                        <p:par>
                          <p:cTn id="23" fill="hold">
                            <p:stCondLst>
                              <p:cond delay="9750"/>
                            </p:stCondLst>
                            <p:childTnLst>
                              <p:par>
                                <p:cTn id="24" presetID="10" presetClass="exit" presetSubtype="0" fill="hold" nodeType="afterEffect">
                                  <p:stCondLst>
                                    <p:cond delay="0"/>
                                  </p:stCondLst>
                                  <p:childTnLst>
                                    <p:animEffect transition="out" filter="fade">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childTnLst>
                          </p:cTn>
                        </p:par>
                        <p:par>
                          <p:cTn id="27" fill="hold">
                            <p:stCondLst>
                              <p:cond delay="10250"/>
                            </p:stCondLst>
                            <p:childTnLst>
                              <p:par>
                                <p:cTn id="28" presetID="10" presetClass="exit" presetSubtype="0" fill="hold" nodeType="afterEffect">
                                  <p:stCondLst>
                                    <p:cond delay="0"/>
                                  </p:stCondLst>
                                  <p:childTnLst>
                                    <p:animEffect transition="out" filter="fade">
                                      <p:cBhvr>
                                        <p:cTn id="29" dur="500"/>
                                        <p:tgtEl>
                                          <p:spTgt spid="13"/>
                                        </p:tgtEl>
                                      </p:cBhvr>
                                    </p:animEffect>
                                    <p:set>
                                      <p:cBhvr>
                                        <p:cTn id="30" dur="1" fill="hold">
                                          <p:stCondLst>
                                            <p:cond delay="499"/>
                                          </p:stCondLst>
                                        </p:cTn>
                                        <p:tgtEl>
                                          <p:spTgt spid="13"/>
                                        </p:tgtEl>
                                        <p:attrNameLst>
                                          <p:attrName>style.visibility</p:attrName>
                                        </p:attrNameLst>
                                      </p:cBhvr>
                                      <p:to>
                                        <p:strVal val="hidden"/>
                                      </p:to>
                                    </p:set>
                                  </p:childTnLst>
                                </p:cTn>
                              </p:par>
                            </p:childTnLst>
                          </p:cTn>
                        </p:par>
                        <p:par>
                          <p:cTn id="31" fill="hold">
                            <p:stCondLst>
                              <p:cond delay="10750"/>
                            </p:stCondLst>
                            <p:childTnLst>
                              <p:par>
                                <p:cTn id="32" presetID="42" presetClass="path" presetSubtype="0" accel="50000" decel="50000" fill="hold" nodeType="afterEffect">
                                  <p:stCondLst>
                                    <p:cond delay="1000"/>
                                  </p:stCondLst>
                                  <p:childTnLst>
                                    <p:animMotion origin="layout" path="M 2.77778E-6 -3.7037E-6 L -0.55452 0.00348 " pathEditMode="relative" rAng="0" ptsTypes="AA">
                                      <p:cBhvr>
                                        <p:cTn id="33" dur="2500" fill="hold"/>
                                        <p:tgtEl>
                                          <p:spTgt spid="3"/>
                                        </p:tgtEl>
                                        <p:attrNameLst>
                                          <p:attrName>ppt_x</p:attrName>
                                          <p:attrName>ppt_y</p:attrName>
                                        </p:attrNameLst>
                                      </p:cBhvr>
                                      <p:rCtr x="-27726" y="162"/>
                                    </p:animMotion>
                                  </p:childTnLst>
                                </p:cTn>
                              </p:par>
                            </p:childTnLst>
                          </p:cTn>
                        </p:par>
                        <p:par>
                          <p:cTn id="34" fill="hold">
                            <p:stCondLst>
                              <p:cond delay="14250"/>
                            </p:stCondLst>
                            <p:childTnLst>
                              <p:par>
                                <p:cTn id="35" presetID="42" presetClass="path" presetSubtype="0" accel="50000" decel="50000" fill="hold" grpId="0" nodeType="afterEffect">
                                  <p:stCondLst>
                                    <p:cond delay="2000"/>
                                  </p:stCondLst>
                                  <p:childTnLst>
                                    <p:animMotion origin="layout" path="M 0 1.11111E-6 L 1 -0.00139 " pathEditMode="relative" rAng="0" ptsTypes="AA">
                                      <p:cBhvr>
                                        <p:cTn id="36"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oy&#10;&#10;Description automatically generated">
            <a:extLst>
              <a:ext uri="{FF2B5EF4-FFF2-40B4-BE49-F238E27FC236}">
                <a16:creationId xmlns:a16="http://schemas.microsoft.com/office/drawing/2014/main" id="{D8B37947-36ED-427F-8EBA-24596B62AD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073" y="1591411"/>
            <a:ext cx="2420322" cy="4109060"/>
          </a:xfrm>
          <a:prstGeom prst="rect">
            <a:avLst/>
          </a:prstGeom>
        </p:spPr>
      </p:pic>
      <p:pic>
        <p:nvPicPr>
          <p:cNvPr id="37" name="Picture 36">
            <a:extLst>
              <a:ext uri="{FF2B5EF4-FFF2-40B4-BE49-F238E27FC236}">
                <a16:creationId xmlns:a16="http://schemas.microsoft.com/office/drawing/2014/main" id="{657A9187-DCCB-4E8A-9DBA-519C8560EA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3464" y="1438013"/>
            <a:ext cx="1757664" cy="4418172"/>
          </a:xfrm>
          <a:prstGeom prst="rect">
            <a:avLst/>
          </a:prstGeom>
        </p:spPr>
      </p:pic>
      <p:grpSp>
        <p:nvGrpSpPr>
          <p:cNvPr id="19" name="Group 18">
            <a:extLst>
              <a:ext uri="{FF2B5EF4-FFF2-40B4-BE49-F238E27FC236}">
                <a16:creationId xmlns:a16="http://schemas.microsoft.com/office/drawing/2014/main" id="{9A04EB43-65C9-42C9-B394-029EA4028C37}"/>
              </a:ext>
            </a:extLst>
          </p:cNvPr>
          <p:cNvGrpSpPr/>
          <p:nvPr/>
        </p:nvGrpSpPr>
        <p:grpSpPr>
          <a:xfrm>
            <a:off x="2749322" y="439193"/>
            <a:ext cx="4343400" cy="3294607"/>
            <a:chOff x="3836459" y="219308"/>
            <a:chExt cx="4664926" cy="2620303"/>
          </a:xfrm>
          <a:solidFill>
            <a:schemeClr val="bg1"/>
          </a:solidFill>
        </p:grpSpPr>
        <p:sp>
          <p:nvSpPr>
            <p:cNvPr id="20" name="Rounded Rectangular Callout 38">
              <a:extLst>
                <a:ext uri="{FF2B5EF4-FFF2-40B4-BE49-F238E27FC236}">
                  <a16:creationId xmlns:a16="http://schemas.microsoft.com/office/drawing/2014/main" id="{DD5EE47F-83F5-47A6-AD23-8E1F70372455}"/>
                </a:ext>
              </a:extLst>
            </p:cNvPr>
            <p:cNvSpPr/>
            <p:nvPr/>
          </p:nvSpPr>
          <p:spPr>
            <a:xfrm>
              <a:off x="3854729" y="219308"/>
              <a:ext cx="4495800" cy="1731599"/>
            </a:xfrm>
            <a:prstGeom prst="wedgeRoundRectCallout">
              <a:avLst>
                <a:gd name="adj1" fmla="val -70214"/>
                <a:gd name="adj2" fmla="val 4353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852BC08E-ACFF-4A27-8936-9440440D7D15}"/>
                </a:ext>
              </a:extLst>
            </p:cNvPr>
            <p:cNvSpPr txBox="1"/>
            <p:nvPr/>
          </p:nvSpPr>
          <p:spPr>
            <a:xfrm>
              <a:off x="3836459" y="391704"/>
              <a:ext cx="4664926" cy="2447907"/>
            </a:xfrm>
            <a:prstGeom prst="rect">
              <a:avLst/>
            </a:prstGeom>
            <a:noFill/>
          </p:spPr>
          <p:txBody>
            <a:bodyPr wrap="square" rtlCol="0">
              <a:spAutoFit/>
            </a:bodyPr>
            <a:lstStyle/>
            <a:p>
              <a:pPr algn="ctr"/>
              <a:r>
                <a:rPr lang="en-GB" sz="3000" b="1" dirty="0">
                  <a:latin typeface="Comic Sans MS" panose="030F0702030302020204" pitchFamily="66" charset="0"/>
                </a:rPr>
                <a:t>Where had Jesus gone when the disciples went into the boat?</a:t>
              </a:r>
            </a:p>
          </p:txBody>
        </p:sp>
      </p:grpSp>
      <p:grpSp>
        <p:nvGrpSpPr>
          <p:cNvPr id="22" name="Group 21">
            <a:extLst>
              <a:ext uri="{FF2B5EF4-FFF2-40B4-BE49-F238E27FC236}">
                <a16:creationId xmlns:a16="http://schemas.microsoft.com/office/drawing/2014/main" id="{BA57F6FA-12A4-4C92-847C-A9DD41B11285}"/>
              </a:ext>
            </a:extLst>
          </p:cNvPr>
          <p:cNvGrpSpPr/>
          <p:nvPr/>
        </p:nvGrpSpPr>
        <p:grpSpPr>
          <a:xfrm>
            <a:off x="3316628" y="3429000"/>
            <a:ext cx="3503580" cy="1324108"/>
            <a:chOff x="3854729" y="219308"/>
            <a:chExt cx="4666920" cy="1731599"/>
          </a:xfrm>
          <a:solidFill>
            <a:schemeClr val="bg1"/>
          </a:solidFill>
        </p:grpSpPr>
        <p:sp>
          <p:nvSpPr>
            <p:cNvPr id="23" name="Rounded Rectangular Callout 38">
              <a:extLst>
                <a:ext uri="{FF2B5EF4-FFF2-40B4-BE49-F238E27FC236}">
                  <a16:creationId xmlns:a16="http://schemas.microsoft.com/office/drawing/2014/main" id="{A1D889FD-CFBC-41A5-AE3B-CFA1E1176C20}"/>
                </a:ext>
              </a:extLst>
            </p:cNvPr>
            <p:cNvSpPr/>
            <p:nvPr/>
          </p:nvSpPr>
          <p:spPr>
            <a:xfrm>
              <a:off x="3854729" y="219308"/>
              <a:ext cx="4495800" cy="1731599"/>
            </a:xfrm>
            <a:prstGeom prst="wedgeRoundRectCallout">
              <a:avLst>
                <a:gd name="adj1" fmla="val 73170"/>
                <a:gd name="adj2" fmla="val -5502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B38340F-C4A7-4723-81B5-ACE6BB3F25B6}"/>
                </a:ext>
              </a:extLst>
            </p:cNvPr>
            <p:cNvSpPr txBox="1"/>
            <p:nvPr/>
          </p:nvSpPr>
          <p:spPr>
            <a:xfrm>
              <a:off x="3856723" y="346443"/>
              <a:ext cx="4664926" cy="1328231"/>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 had gone to pray alone.</a:t>
              </a:r>
            </a:p>
          </p:txBody>
        </p:sp>
      </p:grpSp>
      <p:sp>
        <p:nvSpPr>
          <p:cNvPr id="2" name="Rectangle 1">
            <a:extLst>
              <a:ext uri="{FF2B5EF4-FFF2-40B4-BE49-F238E27FC236}">
                <a16:creationId xmlns:a16="http://schemas.microsoft.com/office/drawing/2014/main" id="{80E3381E-A9A5-448D-B32E-B65E162F6B02}"/>
              </a:ext>
            </a:extLst>
          </p:cNvPr>
          <p:cNvSpPr/>
          <p:nvPr/>
        </p:nvSpPr>
        <p:spPr>
          <a:xfrm>
            <a:off x="3657600" y="6609519"/>
            <a:ext cx="5336052" cy="246221"/>
          </a:xfrm>
          <a:prstGeom prst="rect">
            <a:avLst/>
          </a:prstGeom>
        </p:spPr>
        <p:txBody>
          <a:bodyPr wrap="square">
            <a:spAutoFit/>
          </a:bodyPr>
          <a:lstStyle/>
          <a:p>
            <a:r>
              <a:rPr lang="en-GB" sz="1000" dirty="0"/>
              <a:t>Original image : https://youtu.be/7plJa_qnVug?list=PL5aPdmniG3y_n7hXEKTV4qQnIeCe-p6Ws</a:t>
            </a:r>
          </a:p>
        </p:txBody>
      </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226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s</a:t>
            </a:r>
          </a:p>
        </p:txBody>
      </p:sp>
      <p:sp>
        <p:nvSpPr>
          <p:cNvPr id="25" name="Arrow: Right 24">
            <a:hlinkClick r:id="" action="ppaction://hlinkshowjump?jump=nextslide"/>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5975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750"/>
                                        <p:tgtEl>
                                          <p:spTgt spid="19"/>
                                        </p:tgtEl>
                                      </p:cBhvr>
                                    </p:animEffect>
                                  </p:childTnLst>
                                </p:cTn>
                              </p:par>
                            </p:childTnLst>
                          </p:cTn>
                        </p:par>
                        <p:par>
                          <p:cTn id="8" fill="hold">
                            <p:stCondLst>
                              <p:cond delay="750"/>
                            </p:stCondLst>
                            <p:childTnLst>
                              <p:par>
                                <p:cTn id="9" presetID="22" presetClass="entr" presetSubtype="2" fill="hold" nodeType="afterEffect">
                                  <p:stCondLst>
                                    <p:cond delay="4000"/>
                                  </p:stCondLst>
                                  <p:childTnLst>
                                    <p:set>
                                      <p:cBhvr>
                                        <p:cTn id="10" dur="1" fill="hold">
                                          <p:stCondLst>
                                            <p:cond delay="0"/>
                                          </p:stCondLst>
                                        </p:cTn>
                                        <p:tgtEl>
                                          <p:spTgt spid="22"/>
                                        </p:tgtEl>
                                        <p:attrNameLst>
                                          <p:attrName>style.visibility</p:attrName>
                                        </p:attrNameLst>
                                      </p:cBhvr>
                                      <p:to>
                                        <p:strVal val="visible"/>
                                      </p:to>
                                    </p:set>
                                    <p:animEffect transition="in" filter="wipe(right)">
                                      <p:cBhvr>
                                        <p:cTn id="11" dur="750"/>
                                        <p:tgtEl>
                                          <p:spTgt spid="22"/>
                                        </p:tgtEl>
                                      </p:cBhvr>
                                    </p:animEffect>
                                  </p:childTnLst>
                                </p:cTn>
                              </p:par>
                            </p:childTnLst>
                          </p:cTn>
                        </p:par>
                        <p:par>
                          <p:cTn id="12" fill="hold">
                            <p:stCondLst>
                              <p:cond delay="55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7C7B8B4C-0807-4908-B684-6D2A8709A9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075" y="1605940"/>
            <a:ext cx="2420322" cy="4109060"/>
          </a:xfrm>
          <a:prstGeom prst="rect">
            <a:avLst/>
          </a:prstGeom>
        </p:spPr>
      </p:pic>
      <p:sp>
        <p:nvSpPr>
          <p:cNvPr id="2" name="Rectangle 1">
            <a:extLst>
              <a:ext uri="{FF2B5EF4-FFF2-40B4-BE49-F238E27FC236}">
                <a16:creationId xmlns:a16="http://schemas.microsoft.com/office/drawing/2014/main" id="{80E3381E-A9A5-448D-B32E-B65E162F6B02}"/>
              </a:ext>
            </a:extLst>
          </p:cNvPr>
          <p:cNvSpPr/>
          <p:nvPr/>
        </p:nvSpPr>
        <p:spPr>
          <a:xfrm>
            <a:off x="3657600" y="6609519"/>
            <a:ext cx="5336052" cy="246221"/>
          </a:xfrm>
          <a:prstGeom prst="rect">
            <a:avLst/>
          </a:prstGeom>
        </p:spPr>
        <p:txBody>
          <a:bodyPr wrap="square">
            <a:spAutoFit/>
          </a:bodyPr>
          <a:lstStyle/>
          <a:p>
            <a:r>
              <a:rPr lang="en-GB" sz="1000" dirty="0"/>
              <a:t>Original image : </a:t>
            </a:r>
            <a:r>
              <a:rPr lang="en-GB" sz="1000" dirty="0">
                <a:hlinkClick r:id="rId4"/>
              </a:rPr>
              <a:t>https://www.youtube.com/watch?v=EhIwTU9RbxY&amp;feature=youtu.be</a:t>
            </a:r>
            <a:endParaRPr lang="en-GB" sz="1000" dirty="0"/>
          </a:p>
        </p:txBody>
      </p:sp>
      <p:pic>
        <p:nvPicPr>
          <p:cNvPr id="3" name="Picture 2">
            <a:extLst>
              <a:ext uri="{FF2B5EF4-FFF2-40B4-BE49-F238E27FC236}">
                <a16:creationId xmlns:a16="http://schemas.microsoft.com/office/drawing/2014/main" id="{0D41A607-9A2D-4894-AD45-F765183415D2}"/>
              </a:ext>
            </a:extLst>
          </p:cNvPr>
          <p:cNvPicPr>
            <a:picLocks noChangeAspect="1"/>
          </p:cNvPicPr>
          <p:nvPr/>
        </p:nvPicPr>
        <p:blipFill>
          <a:blip r:embed="rId5"/>
          <a:stretch>
            <a:fillRect/>
          </a:stretch>
        </p:blipFill>
        <p:spPr>
          <a:xfrm flipH="1">
            <a:off x="5989331" y="1459816"/>
            <a:ext cx="2424826" cy="4640315"/>
          </a:xfrm>
          <a:prstGeom prst="rect">
            <a:avLst/>
          </a:prstGeom>
        </p:spPr>
      </p:pic>
      <p:grpSp>
        <p:nvGrpSpPr>
          <p:cNvPr id="38" name="Group 37">
            <a:extLst>
              <a:ext uri="{FF2B5EF4-FFF2-40B4-BE49-F238E27FC236}">
                <a16:creationId xmlns:a16="http://schemas.microsoft.com/office/drawing/2014/main" id="{961790BF-872B-4FA1-A01F-A4D69CAFE87F}"/>
              </a:ext>
            </a:extLst>
          </p:cNvPr>
          <p:cNvGrpSpPr/>
          <p:nvPr/>
        </p:nvGrpSpPr>
        <p:grpSpPr>
          <a:xfrm>
            <a:off x="2653520" y="476676"/>
            <a:ext cx="5023314" cy="1371603"/>
            <a:chOff x="3748226" y="219308"/>
            <a:chExt cx="4664926" cy="1731599"/>
          </a:xfrm>
          <a:solidFill>
            <a:schemeClr val="bg1"/>
          </a:solidFill>
        </p:grpSpPr>
        <p:sp>
          <p:nvSpPr>
            <p:cNvPr id="39" name="Rounded Rectangular Callout 38">
              <a:extLst>
                <a:ext uri="{FF2B5EF4-FFF2-40B4-BE49-F238E27FC236}">
                  <a16:creationId xmlns:a16="http://schemas.microsoft.com/office/drawing/2014/main" id="{4CD76E1D-F9DA-42CB-9E3D-2113B5B8ACD7}"/>
                </a:ext>
              </a:extLst>
            </p:cNvPr>
            <p:cNvSpPr/>
            <p:nvPr/>
          </p:nvSpPr>
          <p:spPr>
            <a:xfrm>
              <a:off x="3854729" y="219308"/>
              <a:ext cx="4495800" cy="1731599"/>
            </a:xfrm>
            <a:prstGeom prst="wedgeRoundRectCallout">
              <a:avLst>
                <a:gd name="adj1" fmla="val -67826"/>
                <a:gd name="adj2" fmla="val 9810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55D5DD12-B9EB-41E1-BD9E-2D410C4110DE}"/>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What problem did the disciples have?</a:t>
              </a:r>
            </a:p>
          </p:txBody>
        </p:sp>
      </p:grpSp>
      <p:grpSp>
        <p:nvGrpSpPr>
          <p:cNvPr id="29" name="Group 28">
            <a:extLst>
              <a:ext uri="{FF2B5EF4-FFF2-40B4-BE49-F238E27FC236}">
                <a16:creationId xmlns:a16="http://schemas.microsoft.com/office/drawing/2014/main" id="{D4A43F2A-E3A4-46CD-A38C-3BEE4B875ECA}"/>
              </a:ext>
            </a:extLst>
          </p:cNvPr>
          <p:cNvGrpSpPr/>
          <p:nvPr/>
        </p:nvGrpSpPr>
        <p:grpSpPr>
          <a:xfrm>
            <a:off x="2872248" y="3129339"/>
            <a:ext cx="4059366" cy="1537787"/>
            <a:chOff x="3748226" y="219308"/>
            <a:chExt cx="4664926" cy="1941400"/>
          </a:xfrm>
          <a:solidFill>
            <a:schemeClr val="bg1"/>
          </a:solidFill>
        </p:grpSpPr>
        <p:sp>
          <p:nvSpPr>
            <p:cNvPr id="30" name="Rounded Rectangular Callout 38">
              <a:extLst>
                <a:ext uri="{FF2B5EF4-FFF2-40B4-BE49-F238E27FC236}">
                  <a16:creationId xmlns:a16="http://schemas.microsoft.com/office/drawing/2014/main" id="{8907FEA0-686C-4A44-ABE6-96217E8CAAEE}"/>
                </a:ext>
              </a:extLst>
            </p:cNvPr>
            <p:cNvSpPr/>
            <p:nvPr/>
          </p:nvSpPr>
          <p:spPr>
            <a:xfrm>
              <a:off x="3854728" y="219308"/>
              <a:ext cx="4495799" cy="1941400"/>
            </a:xfrm>
            <a:prstGeom prst="wedgeRoundRectCallout">
              <a:avLst>
                <a:gd name="adj1" fmla="val -76851"/>
                <a:gd name="adj2" fmla="val -88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1E669290-BFC5-463B-AD6B-04B7D73B7676}"/>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Let’s read the first part of the story.</a:t>
              </a:r>
            </a:p>
          </p:txBody>
        </p:sp>
      </p:grpSp>
      <p:grpSp>
        <p:nvGrpSpPr>
          <p:cNvPr id="26" name="Group 25">
            <a:extLst>
              <a:ext uri="{FF2B5EF4-FFF2-40B4-BE49-F238E27FC236}">
                <a16:creationId xmlns:a16="http://schemas.microsoft.com/office/drawing/2014/main" id="{B90B12F8-B004-47F7-B7AB-C952896CB974}"/>
              </a:ext>
            </a:extLst>
          </p:cNvPr>
          <p:cNvGrpSpPr/>
          <p:nvPr/>
        </p:nvGrpSpPr>
        <p:grpSpPr>
          <a:xfrm>
            <a:off x="3336007" y="3230042"/>
            <a:ext cx="3502083" cy="2259963"/>
            <a:chOff x="3770166" y="219308"/>
            <a:chExt cx="4664926" cy="1731599"/>
          </a:xfrm>
          <a:solidFill>
            <a:schemeClr val="bg1"/>
          </a:solidFill>
        </p:grpSpPr>
        <p:sp>
          <p:nvSpPr>
            <p:cNvPr id="27" name="Rounded Rectangular Callout 38">
              <a:extLst>
                <a:ext uri="{FF2B5EF4-FFF2-40B4-BE49-F238E27FC236}">
                  <a16:creationId xmlns:a16="http://schemas.microsoft.com/office/drawing/2014/main" id="{5429452F-B1F6-4515-9740-B4B898C96252}"/>
                </a:ext>
              </a:extLst>
            </p:cNvPr>
            <p:cNvSpPr/>
            <p:nvPr/>
          </p:nvSpPr>
          <p:spPr>
            <a:xfrm>
              <a:off x="3854729" y="219308"/>
              <a:ext cx="4495800" cy="1731599"/>
            </a:xfrm>
            <a:prstGeom prst="wedgeRoundRectCallout">
              <a:avLst>
                <a:gd name="adj1" fmla="val 71635"/>
                <a:gd name="adj2" fmla="val -5414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44B85505-2BEC-4734-BFE2-2B9D519586D8}"/>
                </a:ext>
              </a:extLst>
            </p:cNvPr>
            <p:cNvSpPr txBox="1"/>
            <p:nvPr/>
          </p:nvSpPr>
          <p:spPr>
            <a:xfrm>
              <a:off x="3770166" y="353207"/>
              <a:ext cx="4664926" cy="1485669"/>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We had been fishing but there was a massive storm.</a:t>
              </a:r>
            </a:p>
          </p:txBody>
        </p:sp>
      </p:grpSp>
      <p:sp>
        <p:nvSpPr>
          <p:cNvPr id="4" name="Rectangle 3">
            <a:hlinkClick r:id="rId6" action="ppaction://hlinksldjump"/>
            <a:extLst>
              <a:ext uri="{FF2B5EF4-FFF2-40B4-BE49-F238E27FC236}">
                <a16:creationId xmlns:a16="http://schemas.microsoft.com/office/drawing/2014/main" id="{93F04339-A8B5-4894-AC27-DEA52F55A3C3}"/>
              </a:ext>
            </a:extLst>
          </p:cNvPr>
          <p:cNvSpPr/>
          <p:nvPr/>
        </p:nvSpPr>
        <p:spPr>
          <a:xfrm>
            <a:off x="0" y="-226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s</a:t>
            </a:r>
          </a:p>
        </p:txBody>
      </p:sp>
      <p:sp>
        <p:nvSpPr>
          <p:cNvPr id="25" name="Arrow: Right 24">
            <a:hlinkClick r:id="" action="ppaction://hlinkshowjump?jump=nextslide"/>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36160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750"/>
                                        <p:tgtEl>
                                          <p:spTgt spid="38"/>
                                        </p:tgtEl>
                                      </p:cBhvr>
                                    </p:animEffect>
                                  </p:childTnLst>
                                </p:cTn>
                              </p:par>
                            </p:childTnLst>
                          </p:cTn>
                        </p:par>
                        <p:par>
                          <p:cTn id="8" fill="hold">
                            <p:stCondLst>
                              <p:cond delay="750"/>
                            </p:stCondLst>
                            <p:childTnLst>
                              <p:par>
                                <p:cTn id="9" presetID="22" presetClass="entr" presetSubtype="2" fill="hold" nodeType="afterEffect">
                                  <p:stCondLst>
                                    <p:cond delay="4000"/>
                                  </p:stCondLst>
                                  <p:childTnLst>
                                    <p:set>
                                      <p:cBhvr>
                                        <p:cTn id="10" dur="1" fill="hold">
                                          <p:stCondLst>
                                            <p:cond delay="0"/>
                                          </p:stCondLst>
                                        </p:cTn>
                                        <p:tgtEl>
                                          <p:spTgt spid="26"/>
                                        </p:tgtEl>
                                        <p:attrNameLst>
                                          <p:attrName>style.visibility</p:attrName>
                                        </p:attrNameLst>
                                      </p:cBhvr>
                                      <p:to>
                                        <p:strVal val="visible"/>
                                      </p:to>
                                    </p:set>
                                    <p:animEffect transition="in" filter="wipe(right)">
                                      <p:cBhvr>
                                        <p:cTn id="11" dur="1500"/>
                                        <p:tgtEl>
                                          <p:spTgt spid="26"/>
                                        </p:tgtEl>
                                      </p:cBhvr>
                                    </p:animEffect>
                                  </p:childTnLst>
                                </p:cTn>
                              </p:par>
                            </p:childTnLst>
                          </p:cTn>
                        </p:par>
                        <p:par>
                          <p:cTn id="12" fill="hold">
                            <p:stCondLst>
                              <p:cond delay="6250"/>
                            </p:stCondLst>
                            <p:childTnLst>
                              <p:par>
                                <p:cTn id="13" presetID="1" presetClass="exit" presetSubtype="0" fill="hold" nodeType="afterEffect">
                                  <p:stCondLst>
                                    <p:cond delay="5000"/>
                                  </p:stCondLst>
                                  <p:childTnLst>
                                    <p:set>
                                      <p:cBhvr>
                                        <p:cTn id="14" dur="1" fill="hold">
                                          <p:stCondLst>
                                            <p:cond delay="0"/>
                                          </p:stCondLst>
                                        </p:cTn>
                                        <p:tgtEl>
                                          <p:spTgt spid="26"/>
                                        </p:tgtEl>
                                        <p:attrNameLst>
                                          <p:attrName>style.visibility</p:attrName>
                                        </p:attrNameLst>
                                      </p:cBhvr>
                                      <p:to>
                                        <p:strVal val="hidden"/>
                                      </p:to>
                                    </p:set>
                                  </p:childTnLst>
                                </p:cTn>
                              </p:par>
                            </p:childTnLst>
                          </p:cTn>
                        </p:par>
                        <p:par>
                          <p:cTn id="15" fill="hold">
                            <p:stCondLst>
                              <p:cond delay="11250"/>
                            </p:stCondLst>
                            <p:childTnLst>
                              <p:par>
                                <p:cTn id="16" presetID="1" presetClass="exit" presetSubtype="0" fill="hold" nodeType="afterEffect">
                                  <p:stCondLst>
                                    <p:cond delay="0"/>
                                  </p:stCondLst>
                                  <p:childTnLst>
                                    <p:set>
                                      <p:cBhvr>
                                        <p:cTn id="17" dur="1" fill="hold">
                                          <p:stCondLst>
                                            <p:cond delay="0"/>
                                          </p:stCondLst>
                                        </p:cTn>
                                        <p:tgtEl>
                                          <p:spTgt spid="38"/>
                                        </p:tgtEl>
                                        <p:attrNameLst>
                                          <p:attrName>style.visibility</p:attrName>
                                        </p:attrNameLst>
                                      </p:cBhvr>
                                      <p:to>
                                        <p:strVal val="hidden"/>
                                      </p:to>
                                    </p:set>
                                  </p:childTnLst>
                                </p:cTn>
                              </p:par>
                            </p:childTnLst>
                          </p:cTn>
                        </p:par>
                        <p:par>
                          <p:cTn id="18" fill="hold">
                            <p:stCondLst>
                              <p:cond delay="11250"/>
                            </p:stCondLst>
                            <p:childTnLst>
                              <p:par>
                                <p:cTn id="19" presetID="22" presetClass="entr" presetSubtype="8" fill="hold" nodeType="afterEffect">
                                  <p:stCondLst>
                                    <p:cond delay="500"/>
                                  </p:stCondLst>
                                  <p:childTnLst>
                                    <p:set>
                                      <p:cBhvr>
                                        <p:cTn id="20" dur="1" fill="hold">
                                          <p:stCondLst>
                                            <p:cond delay="0"/>
                                          </p:stCondLst>
                                        </p:cTn>
                                        <p:tgtEl>
                                          <p:spTgt spid="29"/>
                                        </p:tgtEl>
                                        <p:attrNameLst>
                                          <p:attrName>style.visibility</p:attrName>
                                        </p:attrNameLst>
                                      </p:cBhvr>
                                      <p:to>
                                        <p:strVal val="visible"/>
                                      </p:to>
                                    </p:set>
                                    <p:animEffect transition="in" filter="wipe(left)">
                                      <p:cBhvr>
                                        <p:cTn id="21" dur="1500"/>
                                        <p:tgtEl>
                                          <p:spTgt spid="29"/>
                                        </p:tgtEl>
                                      </p:cBhvr>
                                    </p:animEffect>
                                  </p:childTnLst>
                                </p:cTn>
                              </p:par>
                            </p:childTnLst>
                          </p:cTn>
                        </p:par>
                        <p:par>
                          <p:cTn id="22" fill="hold">
                            <p:stCondLst>
                              <p:cond delay="13250"/>
                            </p:stCondLst>
                            <p:childTnLst>
                              <p:par>
                                <p:cTn id="23" presetID="42" presetClass="path" presetSubtype="0" accel="50000" decel="50000" fill="hold" grpId="0" nodeType="afterEffect">
                                  <p:stCondLst>
                                    <p:cond delay="0"/>
                                  </p:stCondLst>
                                  <p:childTnLst>
                                    <p:animMotion origin="layout" path="M 0 1.11111E-6 L 1 -0.00139 " pathEditMode="relative" rAng="0" ptsTypes="AA">
                                      <p:cBhvr>
                                        <p:cTn id="24"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7144905" cy="584775"/>
          </a:xfrm>
          <a:prstGeom prst="rect">
            <a:avLst/>
          </a:prstGeom>
        </p:spPr>
        <p:txBody>
          <a:bodyPr wrap="none">
            <a:spAutoFit/>
          </a:bodyPr>
          <a:lstStyle/>
          <a:p>
            <a:r>
              <a:rPr lang="en-GB" sz="3200" b="1" dirty="0">
                <a:solidFill>
                  <a:srgbClr val="FF0000"/>
                </a:solidFill>
                <a:latin typeface="Comic Sans MS" panose="030F0702030302020204" pitchFamily="66" charset="0"/>
              </a:rPr>
              <a:t>Matthew chapter 14 verses 22-25</a:t>
            </a:r>
          </a:p>
        </p:txBody>
      </p:sp>
      <p:sp>
        <p:nvSpPr>
          <p:cNvPr id="5" name="Rectangle 4"/>
          <p:cNvSpPr/>
          <p:nvPr/>
        </p:nvSpPr>
        <p:spPr>
          <a:xfrm>
            <a:off x="152399" y="858387"/>
            <a:ext cx="8610601" cy="5074787"/>
          </a:xfrm>
          <a:prstGeom prst="rect">
            <a:avLst/>
          </a:prstGeom>
        </p:spPr>
        <p:txBody>
          <a:bodyPr wrap="square">
            <a:spAutoFit/>
          </a:bodyPr>
          <a:lstStyle/>
          <a:p>
            <a:pPr>
              <a:lnSpc>
                <a:spcPts val="3000"/>
              </a:lnSpc>
            </a:pPr>
            <a:r>
              <a:rPr lang="en-US" sz="2400" dirty="0">
                <a:solidFill>
                  <a:srgbClr val="3215FF"/>
                </a:solidFill>
                <a:latin typeface="Comic Sans MS" panose="030F0702030302020204" pitchFamily="66" charset="0"/>
              </a:rPr>
              <a:t>Then Jesus made his followers get into the boat. He told them to go ahead of him to the other side of the lake. Jesus stayed there to tell the people they could </a:t>
            </a:r>
          </a:p>
          <a:p>
            <a:pPr>
              <a:lnSpc>
                <a:spcPts val="3000"/>
              </a:lnSpc>
            </a:pPr>
            <a:r>
              <a:rPr lang="en-US" sz="2400" dirty="0">
                <a:solidFill>
                  <a:srgbClr val="3215FF"/>
                </a:solidFill>
                <a:latin typeface="Comic Sans MS" panose="030F0702030302020204" pitchFamily="66" charset="0"/>
              </a:rPr>
              <a:t>go home. </a:t>
            </a:r>
            <a:r>
              <a:rPr lang="en-US" sz="2400" b="1" baseline="30000" dirty="0">
                <a:solidFill>
                  <a:srgbClr val="3215FF"/>
                </a:solidFill>
                <a:latin typeface="Comic Sans MS" panose="030F0702030302020204" pitchFamily="66" charset="0"/>
              </a:rPr>
              <a:t> </a:t>
            </a:r>
            <a:r>
              <a:rPr lang="en-US" sz="2400" dirty="0">
                <a:solidFill>
                  <a:srgbClr val="3215FF"/>
                </a:solidFill>
                <a:latin typeface="Comic Sans MS" panose="030F0702030302020204" pitchFamily="66" charset="0"/>
              </a:rPr>
              <a:t>After he said good-bye to them, </a:t>
            </a:r>
          </a:p>
          <a:p>
            <a:pPr>
              <a:lnSpc>
                <a:spcPts val="3000"/>
              </a:lnSpc>
            </a:pPr>
            <a:r>
              <a:rPr lang="en-US" sz="2400" dirty="0">
                <a:solidFill>
                  <a:srgbClr val="3215FF"/>
                </a:solidFill>
                <a:latin typeface="Comic Sans MS" panose="030F0702030302020204" pitchFamily="66" charset="0"/>
              </a:rPr>
              <a:t>he went alone up into the hills to pray. </a:t>
            </a:r>
          </a:p>
          <a:p>
            <a:pPr>
              <a:lnSpc>
                <a:spcPts val="3000"/>
              </a:lnSpc>
            </a:pPr>
            <a:r>
              <a:rPr lang="en-US" sz="2400" dirty="0">
                <a:latin typeface="Comic Sans MS" panose="030F0702030302020204" pitchFamily="66" charset="0"/>
              </a:rPr>
              <a:t>It was late, and Jesus was there alone. </a:t>
            </a:r>
          </a:p>
          <a:p>
            <a:pPr>
              <a:lnSpc>
                <a:spcPts val="3000"/>
              </a:lnSpc>
            </a:pPr>
            <a:r>
              <a:rPr lang="en-US" sz="2400" dirty="0">
                <a:latin typeface="Comic Sans MS" panose="030F0702030302020204" pitchFamily="66" charset="0"/>
              </a:rPr>
              <a:t>By this time, the boat was already far </a:t>
            </a:r>
          </a:p>
          <a:p>
            <a:pPr>
              <a:lnSpc>
                <a:spcPts val="3000"/>
              </a:lnSpc>
            </a:pPr>
            <a:r>
              <a:rPr lang="en-US" sz="2400" dirty="0">
                <a:latin typeface="Comic Sans MS" panose="030F0702030302020204" pitchFamily="66" charset="0"/>
              </a:rPr>
              <a:t>away on the lake. The boat was having trouble </a:t>
            </a:r>
          </a:p>
          <a:p>
            <a:pPr>
              <a:lnSpc>
                <a:spcPts val="3000"/>
              </a:lnSpc>
            </a:pPr>
            <a:r>
              <a:rPr lang="en-US" sz="2400" dirty="0">
                <a:latin typeface="Comic Sans MS" panose="030F0702030302020204" pitchFamily="66" charset="0"/>
              </a:rPr>
              <a:t>because of the waves, and the wind was blowing </a:t>
            </a:r>
          </a:p>
          <a:p>
            <a:pPr>
              <a:lnSpc>
                <a:spcPts val="3000"/>
              </a:lnSpc>
            </a:pPr>
            <a:r>
              <a:rPr lang="en-US" sz="2400" dirty="0">
                <a:latin typeface="Comic Sans MS" panose="030F0702030302020204" pitchFamily="66" charset="0"/>
              </a:rPr>
              <a:t>against it. </a:t>
            </a:r>
          </a:p>
          <a:p>
            <a:pPr>
              <a:lnSpc>
                <a:spcPts val="3000"/>
              </a:lnSpc>
            </a:pPr>
            <a:r>
              <a:rPr lang="en-US" sz="2400" dirty="0">
                <a:solidFill>
                  <a:srgbClr val="FF0000"/>
                </a:solidFill>
                <a:latin typeface="Comic Sans MS" panose="030F0702030302020204" pitchFamily="66" charset="0"/>
              </a:rPr>
              <a:t>Between three and six o’clock in the morning, </a:t>
            </a:r>
          </a:p>
          <a:p>
            <a:pPr>
              <a:lnSpc>
                <a:spcPts val="3000"/>
              </a:lnSpc>
            </a:pPr>
            <a:r>
              <a:rPr lang="en-US" sz="2400" dirty="0">
                <a:solidFill>
                  <a:srgbClr val="FF0000"/>
                </a:solidFill>
                <a:latin typeface="Comic Sans MS" panose="030F0702030302020204" pitchFamily="66" charset="0"/>
              </a:rPr>
              <a:t>Jesus’ followers were still in the boat. Jesus </a:t>
            </a:r>
          </a:p>
          <a:p>
            <a:pPr>
              <a:lnSpc>
                <a:spcPts val="3000"/>
              </a:lnSpc>
            </a:pPr>
            <a:r>
              <a:rPr lang="en-US" sz="2400" dirty="0">
                <a:solidFill>
                  <a:srgbClr val="FF0000"/>
                </a:solidFill>
                <a:latin typeface="Comic Sans MS" panose="030F0702030302020204" pitchFamily="66" charset="0"/>
              </a:rPr>
              <a:t>came to them. He was walking on the water. </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7144905" cy="584775"/>
          </a:xfrm>
          <a:prstGeom prst="rect">
            <a:avLst/>
          </a:prstGeom>
        </p:spPr>
        <p:txBody>
          <a:bodyPr wrap="none">
            <a:spAutoFit/>
          </a:bodyPr>
          <a:lstStyle/>
          <a:p>
            <a:r>
              <a:rPr lang="en-GB" sz="3200" b="1" dirty="0">
                <a:solidFill>
                  <a:srgbClr val="FF0000"/>
                </a:solidFill>
                <a:latin typeface="Comic Sans MS" panose="030F0702030302020204" pitchFamily="66" charset="0"/>
              </a:rPr>
              <a:t>Matthew chapter 14 verses 26-30</a:t>
            </a:r>
          </a:p>
        </p:txBody>
      </p:sp>
      <p:sp>
        <p:nvSpPr>
          <p:cNvPr id="5" name="Rectangle 4"/>
          <p:cNvSpPr/>
          <p:nvPr/>
        </p:nvSpPr>
        <p:spPr>
          <a:xfrm>
            <a:off x="152399" y="858387"/>
            <a:ext cx="8610601" cy="4991431"/>
          </a:xfrm>
          <a:prstGeom prst="rect">
            <a:avLst/>
          </a:prstGeom>
        </p:spPr>
        <p:txBody>
          <a:bodyPr wrap="square">
            <a:spAutoFit/>
          </a:bodyPr>
          <a:lstStyle/>
          <a:p>
            <a:pPr>
              <a:lnSpc>
                <a:spcPts val="3200"/>
              </a:lnSpc>
            </a:pPr>
            <a:r>
              <a:rPr lang="en-US" sz="2400" dirty="0">
                <a:solidFill>
                  <a:srgbClr val="0000CC"/>
                </a:solidFill>
                <a:latin typeface="Comic Sans MS" panose="030F0702030302020204" pitchFamily="66" charset="0"/>
              </a:rPr>
              <a:t>When the followers saw him walking on the water, they were afraid. They said, “It’s a ghost!” and cried out in </a:t>
            </a:r>
          </a:p>
          <a:p>
            <a:pPr>
              <a:lnSpc>
                <a:spcPts val="3200"/>
              </a:lnSpc>
            </a:pPr>
            <a:r>
              <a:rPr lang="en-US" sz="2400" dirty="0">
                <a:solidFill>
                  <a:srgbClr val="0000CC"/>
                </a:solidFill>
                <a:latin typeface="Comic Sans MS" panose="030F0702030302020204" pitchFamily="66" charset="0"/>
              </a:rPr>
              <a:t>fear. </a:t>
            </a:r>
            <a:r>
              <a:rPr lang="en-US" sz="2400" dirty="0">
                <a:solidFill>
                  <a:srgbClr val="3215FF"/>
                </a:solidFill>
                <a:latin typeface="Comic Sans MS" panose="030F0702030302020204" pitchFamily="66" charset="0"/>
              </a:rPr>
              <a:t>But Jesus quickly spoke to them. </a:t>
            </a:r>
            <a:r>
              <a:rPr lang="en-US" sz="2400" dirty="0">
                <a:latin typeface="Comic Sans MS" panose="030F0702030302020204" pitchFamily="66" charset="0"/>
              </a:rPr>
              <a:t>He said,</a:t>
            </a:r>
          </a:p>
          <a:p>
            <a:pPr>
              <a:lnSpc>
                <a:spcPts val="3200"/>
              </a:lnSpc>
            </a:pPr>
            <a:r>
              <a:rPr lang="en-US" sz="2400" dirty="0">
                <a:latin typeface="Comic Sans MS" panose="030F0702030302020204" pitchFamily="66" charset="0"/>
              </a:rPr>
              <a:t>“Have courage!  It is I!  Don’t be afraid.”</a:t>
            </a:r>
          </a:p>
          <a:p>
            <a:pPr>
              <a:lnSpc>
                <a:spcPts val="3200"/>
              </a:lnSpc>
            </a:pPr>
            <a:r>
              <a:rPr lang="en-US" sz="2400" dirty="0">
                <a:latin typeface="Comic Sans MS" panose="030F0702030302020204" pitchFamily="66" charset="0"/>
              </a:rPr>
              <a:t>Peter said, “Lord, if that is really you, </a:t>
            </a:r>
          </a:p>
          <a:p>
            <a:pPr>
              <a:lnSpc>
                <a:spcPts val="3200"/>
              </a:lnSpc>
            </a:pPr>
            <a:r>
              <a:rPr lang="en-US" sz="2400" dirty="0">
                <a:latin typeface="Comic Sans MS" panose="030F0702030302020204" pitchFamily="66" charset="0"/>
              </a:rPr>
              <a:t>then tell me to come to you on the </a:t>
            </a:r>
          </a:p>
          <a:p>
            <a:pPr>
              <a:lnSpc>
                <a:spcPts val="3200"/>
              </a:lnSpc>
            </a:pPr>
            <a:r>
              <a:rPr lang="en-US" sz="2400" dirty="0">
                <a:latin typeface="Comic Sans MS" panose="030F0702030302020204" pitchFamily="66" charset="0"/>
              </a:rPr>
              <a:t>water.”</a:t>
            </a:r>
          </a:p>
          <a:p>
            <a:pPr>
              <a:lnSpc>
                <a:spcPts val="3200"/>
              </a:lnSpc>
            </a:pPr>
            <a:r>
              <a:rPr lang="en-US" sz="2400" dirty="0">
                <a:latin typeface="Comic Sans MS" panose="030F0702030302020204" pitchFamily="66" charset="0"/>
              </a:rPr>
              <a:t>Jesus said, “Come.”</a:t>
            </a:r>
          </a:p>
          <a:p>
            <a:pPr>
              <a:lnSpc>
                <a:spcPts val="3200"/>
              </a:lnSpc>
            </a:pPr>
            <a:r>
              <a:rPr lang="en-US" sz="2400" dirty="0">
                <a:solidFill>
                  <a:srgbClr val="FF0000"/>
                </a:solidFill>
                <a:latin typeface="Comic Sans MS" panose="030F0702030302020204" pitchFamily="66" charset="0"/>
              </a:rPr>
              <a:t>And Peter left the boat and walked on the</a:t>
            </a:r>
          </a:p>
          <a:p>
            <a:pPr>
              <a:lnSpc>
                <a:spcPts val="3200"/>
              </a:lnSpc>
            </a:pPr>
            <a:r>
              <a:rPr lang="en-US" sz="2400" dirty="0">
                <a:solidFill>
                  <a:srgbClr val="FF0000"/>
                </a:solidFill>
                <a:latin typeface="Comic Sans MS" panose="030F0702030302020204" pitchFamily="66" charset="0"/>
              </a:rPr>
              <a:t>water to Jesus. But when Peter saw the wind</a:t>
            </a:r>
          </a:p>
          <a:p>
            <a:pPr>
              <a:lnSpc>
                <a:spcPts val="3200"/>
              </a:lnSpc>
            </a:pPr>
            <a:r>
              <a:rPr lang="en-US" sz="2400" dirty="0">
                <a:solidFill>
                  <a:srgbClr val="FF0000"/>
                </a:solidFill>
                <a:latin typeface="Comic Sans MS" panose="030F0702030302020204" pitchFamily="66" charset="0"/>
              </a:rPr>
              <a:t>and the waves, he became afraid and began </a:t>
            </a:r>
          </a:p>
          <a:p>
            <a:pPr>
              <a:lnSpc>
                <a:spcPts val="3200"/>
              </a:lnSpc>
            </a:pPr>
            <a:r>
              <a:rPr lang="en-US" sz="2400" dirty="0">
                <a:solidFill>
                  <a:srgbClr val="FF0000"/>
                </a:solidFill>
                <a:latin typeface="Comic Sans MS" panose="030F0702030302020204" pitchFamily="66" charset="0"/>
              </a:rPr>
              <a:t>to sink. He shouted, “Lord, save me!”</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7482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A5B7D6-A542-4C41-87BC-4B7CE61C3AEF}"/>
              </a:ext>
            </a:extLst>
          </p:cNvPr>
          <p:cNvSpPr/>
          <p:nvPr/>
        </p:nvSpPr>
        <p:spPr>
          <a:xfrm>
            <a:off x="2064150" y="1123950"/>
            <a:ext cx="4685898" cy="553998"/>
          </a:xfrm>
          <a:prstGeom prst="rect">
            <a:avLst/>
          </a:prstGeom>
        </p:spPr>
        <p:txBody>
          <a:bodyPr wrap="none">
            <a:spAutoFit/>
          </a:bodyPr>
          <a:lstStyle/>
          <a:p>
            <a:pPr algn="ctr"/>
            <a:r>
              <a:rPr lang="en-GB" sz="3000" b="1" dirty="0">
                <a:solidFill>
                  <a:srgbClr val="3215FF"/>
                </a:solidFill>
                <a:latin typeface="Comic Sans MS" panose="030F0702030302020204" pitchFamily="66" charset="0"/>
              </a:rPr>
              <a:t>Was he going to drown?</a:t>
            </a:r>
          </a:p>
        </p:txBody>
      </p:sp>
      <p:pic>
        <p:nvPicPr>
          <p:cNvPr id="14" name="Picture 13" descr="A picture containing toy&#10;&#10;Description automatically generated">
            <a:extLst>
              <a:ext uri="{FF2B5EF4-FFF2-40B4-BE49-F238E27FC236}">
                <a16:creationId xmlns:a16="http://schemas.microsoft.com/office/drawing/2014/main" id="{124A51B6-F41D-44B3-A1AF-C1FC38266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944" y="1605940"/>
            <a:ext cx="2420322" cy="410906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7734" y="1605940"/>
            <a:ext cx="2420322" cy="4121253"/>
          </a:xfrm>
          <a:prstGeom prst="rect">
            <a:avLst/>
          </a:prstGeom>
        </p:spPr>
      </p:pic>
      <p:grpSp>
        <p:nvGrpSpPr>
          <p:cNvPr id="38" name="Group 37"/>
          <p:cNvGrpSpPr/>
          <p:nvPr/>
        </p:nvGrpSpPr>
        <p:grpSpPr>
          <a:xfrm>
            <a:off x="1552356" y="105332"/>
            <a:ext cx="5709488" cy="161256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47922"/>
                <a:gd name="adj2" fmla="val 9746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090633"/>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Wow! Why did Simon Peter start to sink? </a:t>
              </a:r>
            </a:p>
          </p:txBody>
        </p:sp>
      </p:grpSp>
      <p:grpSp>
        <p:nvGrpSpPr>
          <p:cNvPr id="24" name="Group 23">
            <a:extLst>
              <a:ext uri="{FF2B5EF4-FFF2-40B4-BE49-F238E27FC236}">
                <a16:creationId xmlns:a16="http://schemas.microsoft.com/office/drawing/2014/main" id="{F76DF4AE-C138-4D37-B329-B8D7357777D3}"/>
              </a:ext>
            </a:extLst>
          </p:cNvPr>
          <p:cNvGrpSpPr/>
          <p:nvPr/>
        </p:nvGrpSpPr>
        <p:grpSpPr>
          <a:xfrm>
            <a:off x="2659559" y="2464591"/>
            <a:ext cx="3824881" cy="2967090"/>
            <a:chOff x="3854729" y="219308"/>
            <a:chExt cx="4665924" cy="1731599"/>
          </a:xfrm>
          <a:solidFill>
            <a:schemeClr val="bg1"/>
          </a:solidFill>
        </p:grpSpPr>
        <p:sp>
          <p:nvSpPr>
            <p:cNvPr id="25" name="Rounded Rectangular Callout 38">
              <a:extLst>
                <a:ext uri="{FF2B5EF4-FFF2-40B4-BE49-F238E27FC236}">
                  <a16:creationId xmlns:a16="http://schemas.microsoft.com/office/drawing/2014/main" id="{37CAA01A-96BA-4498-BA3D-8476ED03963D}"/>
                </a:ext>
              </a:extLst>
            </p:cNvPr>
            <p:cNvSpPr/>
            <p:nvPr/>
          </p:nvSpPr>
          <p:spPr>
            <a:xfrm>
              <a:off x="3854729" y="219308"/>
              <a:ext cx="4495800" cy="1731599"/>
            </a:xfrm>
            <a:prstGeom prst="wedgeRoundRectCallout">
              <a:avLst>
                <a:gd name="adj1" fmla="val -70782"/>
                <a:gd name="adj2" fmla="val -4776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9956A48-E4BC-415B-9D3C-6A060178AD75}"/>
                </a:ext>
              </a:extLst>
            </p:cNvPr>
            <p:cNvSpPr txBox="1"/>
            <p:nvPr/>
          </p:nvSpPr>
          <p:spPr>
            <a:xfrm>
              <a:off x="3855726" y="234097"/>
              <a:ext cx="4664927" cy="1670456"/>
            </a:xfrm>
            <a:prstGeom prst="rect">
              <a:avLst/>
            </a:prstGeom>
            <a:noFill/>
          </p:spPr>
          <p:txBody>
            <a:bodyPr wrap="square" rtlCol="0">
              <a:spAutoFit/>
            </a:bodyPr>
            <a:lstStyle/>
            <a:p>
              <a:pPr algn="ctr"/>
              <a:r>
                <a:rPr lang="en-GB" sz="3000" b="1" dirty="0">
                  <a:latin typeface="Comic Sans MS" panose="030F0702030302020204" pitchFamily="66" charset="0"/>
                </a:rPr>
                <a:t>He stopped looking at Jesus and became afraid,  but let’s read     the last bit of   the story.</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10958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22" presetClass="entr" presetSubtype="2" fill="hold" grpId="0" nodeType="afterEffect">
                                  <p:stCondLst>
                                    <p:cond delay="2000"/>
                                  </p:stCondLst>
                                  <p:childTnLst>
                                    <p:set>
                                      <p:cBhvr>
                                        <p:cTn id="10" dur="1" fill="hold">
                                          <p:stCondLst>
                                            <p:cond delay="0"/>
                                          </p:stCondLst>
                                        </p:cTn>
                                        <p:tgtEl>
                                          <p:spTgt spid="2"/>
                                        </p:tgtEl>
                                        <p:attrNameLst>
                                          <p:attrName>style.visibility</p:attrName>
                                        </p:attrNameLst>
                                      </p:cBhvr>
                                      <p:to>
                                        <p:strVal val="visible"/>
                                      </p:to>
                                    </p:set>
                                    <p:animEffect transition="in" filter="wipe(right)">
                                      <p:cBhvr>
                                        <p:cTn id="11" dur="1500"/>
                                        <p:tgtEl>
                                          <p:spTgt spid="2"/>
                                        </p:tgtEl>
                                      </p:cBhvr>
                                    </p:animEffect>
                                  </p:childTnLst>
                                </p:cTn>
                              </p:par>
                            </p:childTnLst>
                          </p:cTn>
                        </p:par>
                        <p:par>
                          <p:cTn id="12" fill="hold">
                            <p:stCondLst>
                              <p:cond delay="5000"/>
                            </p:stCondLst>
                            <p:childTnLst>
                              <p:par>
                                <p:cTn id="13" presetID="22" presetClass="entr" presetSubtype="8" fill="hold" nodeType="afterEffect">
                                  <p:stCondLst>
                                    <p:cond delay="200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1500"/>
                                        <p:tgtEl>
                                          <p:spTgt spid="24"/>
                                        </p:tgtEl>
                                      </p:cBhvr>
                                    </p:animEffect>
                                  </p:childTnLst>
                                </p:cTn>
                              </p:par>
                            </p:childTnLst>
                          </p:cTn>
                        </p:par>
                        <p:par>
                          <p:cTn id="16" fill="hold">
                            <p:stCondLst>
                              <p:cond delay="8500"/>
                            </p:stCondLst>
                            <p:childTnLst>
                              <p:par>
                                <p:cTn id="17" presetID="42" presetClass="path" presetSubtype="0" accel="50000" decel="50000" fill="hold" grpId="0" nodeType="afterEffect">
                                  <p:stCondLst>
                                    <p:cond delay="2000"/>
                                  </p:stCondLst>
                                  <p:childTnLst>
                                    <p:animMotion origin="layout" path="M 0 1.11111E-6 L 1 -0.00139 " pathEditMode="relative" rAng="0" ptsTypes="AA">
                                      <p:cBhvr>
                                        <p:cTn id="18"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7144905" cy="584775"/>
          </a:xfrm>
          <a:prstGeom prst="rect">
            <a:avLst/>
          </a:prstGeom>
        </p:spPr>
        <p:txBody>
          <a:bodyPr wrap="none">
            <a:spAutoFit/>
          </a:bodyPr>
          <a:lstStyle/>
          <a:p>
            <a:r>
              <a:rPr lang="en-GB" sz="3200" b="1" dirty="0">
                <a:solidFill>
                  <a:srgbClr val="FF0000"/>
                </a:solidFill>
                <a:latin typeface="Comic Sans MS" panose="030F0702030302020204" pitchFamily="66" charset="0"/>
              </a:rPr>
              <a:t>Matthew chapter 14 verses 31-32</a:t>
            </a:r>
          </a:p>
        </p:txBody>
      </p:sp>
      <p:sp>
        <p:nvSpPr>
          <p:cNvPr id="5" name="Rectangle 4"/>
          <p:cNvSpPr/>
          <p:nvPr/>
        </p:nvSpPr>
        <p:spPr>
          <a:xfrm>
            <a:off x="152399" y="858387"/>
            <a:ext cx="8610601" cy="2529219"/>
          </a:xfrm>
          <a:prstGeom prst="rect">
            <a:avLst/>
          </a:prstGeom>
        </p:spPr>
        <p:txBody>
          <a:bodyPr wrap="square">
            <a:spAutoFit/>
          </a:bodyPr>
          <a:lstStyle/>
          <a:p>
            <a:pPr>
              <a:lnSpc>
                <a:spcPts val="3200"/>
              </a:lnSpc>
            </a:pPr>
            <a:r>
              <a:rPr lang="en-US" sz="2400" dirty="0">
                <a:solidFill>
                  <a:srgbClr val="3215FF"/>
                </a:solidFill>
                <a:latin typeface="Comic Sans MS" panose="030F0702030302020204" pitchFamily="66" charset="0"/>
              </a:rPr>
              <a:t>Then Jesus reached out his hand and caught Peter. Jesus said, “Your faith is small. Why did you doubt?”</a:t>
            </a:r>
          </a:p>
          <a:p>
            <a:pPr>
              <a:lnSpc>
                <a:spcPts val="3200"/>
              </a:lnSpc>
            </a:pPr>
            <a:r>
              <a:rPr lang="en-US" sz="2400" dirty="0">
                <a:latin typeface="Comic Sans MS" panose="030F0702030302020204" pitchFamily="66" charset="0"/>
              </a:rPr>
              <a:t>After Peter and Jesus were in the boat, </a:t>
            </a:r>
          </a:p>
          <a:p>
            <a:pPr>
              <a:lnSpc>
                <a:spcPts val="3200"/>
              </a:lnSpc>
            </a:pPr>
            <a:r>
              <a:rPr lang="en-US" sz="2400" dirty="0">
                <a:latin typeface="Comic Sans MS" panose="030F0702030302020204" pitchFamily="66" charset="0"/>
              </a:rPr>
              <a:t>the wind became calm. Then those who </a:t>
            </a:r>
          </a:p>
          <a:p>
            <a:pPr>
              <a:lnSpc>
                <a:spcPts val="3200"/>
              </a:lnSpc>
            </a:pPr>
            <a:r>
              <a:rPr lang="en-US" sz="2400" dirty="0">
                <a:latin typeface="Comic Sans MS" panose="030F0702030302020204" pitchFamily="66" charset="0"/>
              </a:rPr>
              <a:t>were in the boat worshiped Jesus and </a:t>
            </a:r>
          </a:p>
          <a:p>
            <a:pPr>
              <a:lnSpc>
                <a:spcPts val="3200"/>
              </a:lnSpc>
            </a:pPr>
            <a:r>
              <a:rPr lang="en-US" sz="2400" dirty="0">
                <a:latin typeface="Comic Sans MS" panose="030F0702030302020204" pitchFamily="66" charset="0"/>
              </a:rPr>
              <a:t>said, </a:t>
            </a:r>
            <a:r>
              <a:rPr lang="en-US" sz="2400" dirty="0">
                <a:solidFill>
                  <a:srgbClr val="FF0000"/>
                </a:solidFill>
                <a:latin typeface="Comic Sans MS" panose="030F0702030302020204" pitchFamily="66" charset="0"/>
              </a:rPr>
              <a:t>“Truly you are the Son of God!”</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51934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124A51B6-F41D-44B3-A1AF-C1FC38266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944" y="1605940"/>
            <a:ext cx="2420322" cy="410906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7734" y="1605940"/>
            <a:ext cx="2420322" cy="4121253"/>
          </a:xfrm>
          <a:prstGeom prst="rect">
            <a:avLst/>
          </a:prstGeom>
        </p:spPr>
      </p:pic>
      <p:grpSp>
        <p:nvGrpSpPr>
          <p:cNvPr id="38" name="Group 37"/>
          <p:cNvGrpSpPr/>
          <p:nvPr/>
        </p:nvGrpSpPr>
        <p:grpSpPr>
          <a:xfrm>
            <a:off x="1552356" y="105332"/>
            <a:ext cx="5709488" cy="161256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47922"/>
                <a:gd name="adj2" fmla="val 9746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586375"/>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Wow! I think I would have been scared of the storm like Simon Peter.</a:t>
              </a:r>
            </a:p>
          </p:txBody>
        </p:sp>
      </p:grpSp>
      <p:grpSp>
        <p:nvGrpSpPr>
          <p:cNvPr id="24" name="Group 23">
            <a:extLst>
              <a:ext uri="{FF2B5EF4-FFF2-40B4-BE49-F238E27FC236}">
                <a16:creationId xmlns:a16="http://schemas.microsoft.com/office/drawing/2014/main" id="{F76DF4AE-C138-4D37-B329-B8D7357777D3}"/>
              </a:ext>
            </a:extLst>
          </p:cNvPr>
          <p:cNvGrpSpPr/>
          <p:nvPr/>
        </p:nvGrpSpPr>
        <p:grpSpPr>
          <a:xfrm>
            <a:off x="2653822" y="2091132"/>
            <a:ext cx="3824881" cy="2967090"/>
            <a:chOff x="3854729" y="219308"/>
            <a:chExt cx="4665924" cy="1731599"/>
          </a:xfrm>
          <a:solidFill>
            <a:schemeClr val="bg1"/>
          </a:solidFill>
        </p:grpSpPr>
        <p:sp>
          <p:nvSpPr>
            <p:cNvPr id="25" name="Rounded Rectangular Callout 38">
              <a:extLst>
                <a:ext uri="{FF2B5EF4-FFF2-40B4-BE49-F238E27FC236}">
                  <a16:creationId xmlns:a16="http://schemas.microsoft.com/office/drawing/2014/main" id="{37CAA01A-96BA-4498-BA3D-8476ED03963D}"/>
                </a:ext>
              </a:extLst>
            </p:cNvPr>
            <p:cNvSpPr/>
            <p:nvPr/>
          </p:nvSpPr>
          <p:spPr>
            <a:xfrm>
              <a:off x="3854729" y="219308"/>
              <a:ext cx="4495800" cy="1731599"/>
            </a:xfrm>
            <a:prstGeom prst="wedgeRoundRectCallout">
              <a:avLst>
                <a:gd name="adj1" fmla="val -69231"/>
                <a:gd name="adj2" fmla="val -3556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9956A48-E4BC-415B-9D3C-6A060178AD75}"/>
                </a:ext>
              </a:extLst>
            </p:cNvPr>
            <p:cNvSpPr txBox="1"/>
            <p:nvPr/>
          </p:nvSpPr>
          <p:spPr>
            <a:xfrm>
              <a:off x="3855726" y="234097"/>
              <a:ext cx="4664927" cy="1401028"/>
            </a:xfrm>
            <a:prstGeom prst="rect">
              <a:avLst/>
            </a:prstGeom>
            <a:noFill/>
          </p:spPr>
          <p:txBody>
            <a:bodyPr wrap="square" rtlCol="0">
              <a:spAutoFit/>
            </a:bodyPr>
            <a:lstStyle/>
            <a:p>
              <a:pPr algn="ctr"/>
              <a:r>
                <a:rPr lang="en-GB" sz="3000" b="1" dirty="0">
                  <a:latin typeface="Comic Sans MS" panose="030F0702030302020204" pitchFamily="66" charset="0"/>
                </a:rPr>
                <a:t>Jesus doesn’t tell us we are not going to have problems or scary times in our lives ...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905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4668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1500"/>
                                        <p:tgtEl>
                                          <p:spTgt spid="24"/>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oy&#10;&#10;Description automatically generated">
            <a:extLst>
              <a:ext uri="{FF2B5EF4-FFF2-40B4-BE49-F238E27FC236}">
                <a16:creationId xmlns:a16="http://schemas.microsoft.com/office/drawing/2014/main" id="{4A19519D-236B-459E-94E6-DA171DD84B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1788" y="1593262"/>
            <a:ext cx="2420322" cy="4121253"/>
          </a:xfrm>
          <a:prstGeom prst="rect">
            <a:avLst/>
          </a:prstGeom>
        </p:spPr>
      </p:pic>
      <p:grpSp>
        <p:nvGrpSpPr>
          <p:cNvPr id="24" name="Group 23">
            <a:extLst>
              <a:ext uri="{FF2B5EF4-FFF2-40B4-BE49-F238E27FC236}">
                <a16:creationId xmlns:a16="http://schemas.microsoft.com/office/drawing/2014/main" id="{F76DF4AE-C138-4D37-B329-B8D7357777D3}"/>
              </a:ext>
            </a:extLst>
          </p:cNvPr>
          <p:cNvGrpSpPr/>
          <p:nvPr/>
        </p:nvGrpSpPr>
        <p:grpSpPr>
          <a:xfrm>
            <a:off x="2653822" y="2091132"/>
            <a:ext cx="3824881" cy="2967090"/>
            <a:chOff x="3854729" y="219308"/>
            <a:chExt cx="4665924" cy="1731599"/>
          </a:xfrm>
          <a:solidFill>
            <a:schemeClr val="bg1"/>
          </a:solidFill>
        </p:grpSpPr>
        <p:sp>
          <p:nvSpPr>
            <p:cNvPr id="25" name="Rounded Rectangular Callout 38">
              <a:extLst>
                <a:ext uri="{FF2B5EF4-FFF2-40B4-BE49-F238E27FC236}">
                  <a16:creationId xmlns:a16="http://schemas.microsoft.com/office/drawing/2014/main" id="{37CAA01A-96BA-4498-BA3D-8476ED03963D}"/>
                </a:ext>
              </a:extLst>
            </p:cNvPr>
            <p:cNvSpPr/>
            <p:nvPr/>
          </p:nvSpPr>
          <p:spPr>
            <a:xfrm>
              <a:off x="3854729" y="219308"/>
              <a:ext cx="4495800" cy="1731599"/>
            </a:xfrm>
            <a:prstGeom prst="wedgeRoundRectCallout">
              <a:avLst>
                <a:gd name="adj1" fmla="val -68323"/>
                <a:gd name="adj2" fmla="val -3593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9956A48-E4BC-415B-9D3C-6A060178AD75}"/>
                </a:ext>
              </a:extLst>
            </p:cNvPr>
            <p:cNvSpPr txBox="1"/>
            <p:nvPr/>
          </p:nvSpPr>
          <p:spPr>
            <a:xfrm>
              <a:off x="3855726" y="234097"/>
              <a:ext cx="4664927" cy="1670456"/>
            </a:xfrm>
            <a:prstGeom prst="rect">
              <a:avLst/>
            </a:prstGeom>
            <a:noFill/>
          </p:spPr>
          <p:txBody>
            <a:bodyPr wrap="square" rtlCol="0">
              <a:spAutoFit/>
            </a:bodyPr>
            <a:lstStyle/>
            <a:p>
              <a:pPr algn="ctr"/>
              <a:r>
                <a:rPr lang="en-GB" sz="3000" b="1" dirty="0">
                  <a:latin typeface="Comic Sans MS" panose="030F0702030302020204" pitchFamily="66" charset="0"/>
                </a:rPr>
                <a:t>but he does promise us that he will be with us always to help us when we struggle or get afraid.</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3810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088830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1500"/>
                                        <p:tgtEl>
                                          <p:spTgt spid="24"/>
                                        </p:tgtEl>
                                      </p:cBhvr>
                                    </p:animEffect>
                                  </p:childTnLst>
                                </p:cTn>
                              </p:par>
                            </p:childTnLst>
                          </p:cTn>
                        </p:par>
                        <p:par>
                          <p:cTn id="8" fill="hold">
                            <p:stCondLst>
                              <p:cond delay="175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55AFA90-ABFB-4543-8AFB-4000A152F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9486" y="1599359"/>
            <a:ext cx="2420322" cy="4121253"/>
          </a:xfrm>
          <a:prstGeom prst="rect">
            <a:avLst/>
          </a:prstGeom>
        </p:spPr>
      </p:pic>
      <p:grpSp>
        <p:nvGrpSpPr>
          <p:cNvPr id="12" name="Group 11">
            <a:extLst>
              <a:ext uri="{FF2B5EF4-FFF2-40B4-BE49-F238E27FC236}">
                <a16:creationId xmlns:a16="http://schemas.microsoft.com/office/drawing/2014/main" id="{8EFDBFED-22E5-4784-88C2-46A94D639B65}"/>
              </a:ext>
            </a:extLst>
          </p:cNvPr>
          <p:cNvGrpSpPr/>
          <p:nvPr/>
        </p:nvGrpSpPr>
        <p:grpSpPr>
          <a:xfrm>
            <a:off x="2514600" y="1599358"/>
            <a:ext cx="4686580" cy="2972641"/>
            <a:chOff x="3512227" y="219308"/>
            <a:chExt cx="4838300" cy="1941400"/>
          </a:xfrm>
          <a:solidFill>
            <a:schemeClr val="bg1"/>
          </a:solidFill>
        </p:grpSpPr>
        <p:sp>
          <p:nvSpPr>
            <p:cNvPr id="13" name="Rounded Rectangular Callout 38">
              <a:extLst>
                <a:ext uri="{FF2B5EF4-FFF2-40B4-BE49-F238E27FC236}">
                  <a16:creationId xmlns:a16="http://schemas.microsoft.com/office/drawing/2014/main" id="{5A076209-82C0-4184-89D3-98576FAC6FED}"/>
                </a:ext>
              </a:extLst>
            </p:cNvPr>
            <p:cNvSpPr/>
            <p:nvPr/>
          </p:nvSpPr>
          <p:spPr>
            <a:xfrm>
              <a:off x="3854728" y="219308"/>
              <a:ext cx="4495799" cy="1941400"/>
            </a:xfrm>
            <a:prstGeom prst="wedgeRoundRectCallout">
              <a:avLst>
                <a:gd name="adj1" fmla="val -70034"/>
                <a:gd name="adj2" fmla="val -1923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0786752-6CA9-4C64-B398-8D41CACB54FE}"/>
                </a:ext>
              </a:extLst>
            </p:cNvPr>
            <p:cNvSpPr txBox="1"/>
            <p:nvPr/>
          </p:nvSpPr>
          <p:spPr>
            <a:xfrm>
              <a:off x="3512227" y="315419"/>
              <a:ext cx="4664926" cy="477049"/>
            </a:xfrm>
            <a:prstGeom prst="rect">
              <a:avLst/>
            </a:prstGeom>
            <a:noFill/>
          </p:spPr>
          <p:txBody>
            <a:bodyPr wrap="square" rtlCol="0">
              <a:spAutoFit/>
            </a:bodyPr>
            <a:lstStyle/>
            <a:p>
              <a:pPr algn="ctr"/>
              <a:r>
                <a:rPr lang="en-GB" sz="3000" b="1" dirty="0">
                  <a:latin typeface="Comic Sans MS" panose="030F0702030302020204" pitchFamily="66" charset="0"/>
                </a:rPr>
                <a:t>That’s called Faith.</a:t>
              </a:r>
            </a:p>
          </p:txBody>
        </p:sp>
      </p:grpSp>
      <p:grpSp>
        <p:nvGrpSpPr>
          <p:cNvPr id="38" name="Group 37"/>
          <p:cNvGrpSpPr/>
          <p:nvPr/>
        </p:nvGrpSpPr>
        <p:grpSpPr>
          <a:xfrm>
            <a:off x="1552356" y="105333"/>
            <a:ext cx="5709488" cy="1266268"/>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47841"/>
                <a:gd name="adj2" fmla="val 13877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090633"/>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How can we know that Jesus will be with us always?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2" name="Rectangle 1">
            <a:extLst>
              <a:ext uri="{FF2B5EF4-FFF2-40B4-BE49-F238E27FC236}">
                <a16:creationId xmlns:a16="http://schemas.microsoft.com/office/drawing/2014/main" id="{B28E5721-AD23-4ABC-9902-5F537A9233F8}"/>
              </a:ext>
            </a:extLst>
          </p:cNvPr>
          <p:cNvSpPr/>
          <p:nvPr/>
        </p:nvSpPr>
        <p:spPr>
          <a:xfrm>
            <a:off x="2846361" y="2442037"/>
            <a:ext cx="3622757" cy="1938992"/>
          </a:xfrm>
          <a:prstGeom prst="rect">
            <a:avLst/>
          </a:prstGeom>
        </p:spPr>
        <p:txBody>
          <a:bodyPr wrap="square">
            <a:spAutoFit/>
          </a:bodyPr>
          <a:lstStyle/>
          <a:p>
            <a:pPr algn="ctr"/>
            <a:r>
              <a:rPr lang="en-GB" sz="3000" b="1" dirty="0">
                <a:latin typeface="Comic Sans MS" panose="030F0702030302020204" pitchFamily="66" charset="0"/>
              </a:rPr>
              <a:t>It’s all about getting to know Jesus better every day.</a:t>
            </a:r>
          </a:p>
        </p:txBody>
      </p:sp>
    </p:spTree>
    <p:extLst>
      <p:ext uri="{BB962C8B-B14F-4D97-AF65-F5344CB8AC3E}">
        <p14:creationId xmlns:p14="http://schemas.microsoft.com/office/powerpoint/2010/main" val="2838678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22" presetClass="entr" presetSubtype="1" fill="hold" grpId="0" nodeType="afterEffect">
                                  <p:stCondLst>
                                    <p:cond delay="150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1500"/>
                                        <p:tgtEl>
                                          <p:spTgt spid="2"/>
                                        </p:tgtEl>
                                      </p:cBhvr>
                                    </p:animEffect>
                                  </p:childTnLst>
                                </p:cTn>
                              </p:par>
                            </p:childTnLst>
                          </p:cTn>
                        </p:par>
                        <p:par>
                          <p:cTn id="16" fill="hold">
                            <p:stCondLst>
                              <p:cond delay="8000"/>
                            </p:stCondLst>
                            <p:childTnLst>
                              <p:par>
                                <p:cTn id="17" presetID="42" presetClass="path" presetSubtype="0" accel="50000" decel="50000" fill="hold" grpId="0" nodeType="afterEffect">
                                  <p:stCondLst>
                                    <p:cond delay="2000"/>
                                  </p:stCondLst>
                                  <p:childTnLst>
                                    <p:animMotion origin="layout" path="M 0 1.11111E-6 L 1 -0.00139 " pathEditMode="relative" rAng="0" ptsTypes="AA">
                                      <p:cBhvr>
                                        <p:cTn id="18"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oy&#10;&#10;Description automatically generated">
            <a:extLst>
              <a:ext uri="{FF2B5EF4-FFF2-40B4-BE49-F238E27FC236}">
                <a16:creationId xmlns:a16="http://schemas.microsoft.com/office/drawing/2014/main" id="{0C3B6789-4CC4-4340-AC5E-9EC7CEC4BC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261" y="-2200135"/>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4189142" y="304797"/>
            <a:ext cx="4345258" cy="1731599"/>
            <a:chOff x="3854728" y="219308"/>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104476"/>
                <a:gd name="adj2" fmla="val 7816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Good Morning!</a:t>
              </a:r>
            </a:p>
            <a:p>
              <a:pPr algn="ctr"/>
              <a:r>
                <a:rPr lang="en-GB" sz="3000" b="1" dirty="0">
                  <a:latin typeface="Comic Sans MS" panose="030F0702030302020204" pitchFamily="66" charset="0"/>
                </a:rPr>
                <a:t>Welcome to </a:t>
              </a:r>
              <a:r>
                <a:rPr lang="en-GB" sz="3000" b="1" dirty="0" err="1">
                  <a:latin typeface="Comic Sans MS" panose="030F0702030302020204" pitchFamily="66" charset="0"/>
                </a:rPr>
                <a:t>Hillcliffe</a:t>
              </a:r>
              <a:r>
                <a:rPr lang="en-GB" sz="3000" b="1" dirty="0">
                  <a:latin typeface="Comic Sans MS" panose="030F0702030302020204" pitchFamily="66" charset="0"/>
                </a:rPr>
                <a:t> Junior Church Online.</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4037115" y="2767499"/>
            <a:ext cx="4580314" cy="1731599"/>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99194"/>
                <a:gd name="adj2" fmla="val -6322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Today we are going to look at the another of Jesus’ miracles.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7707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Effect transition="in" filter="fade">
                                      <p:cBhvr>
                                        <p:cTn id="9" dur="2000"/>
                                        <p:tgtEl>
                                          <p:spTgt spid="7"/>
                                        </p:tgtEl>
                                      </p:cBhvr>
                                    </p:animEffect>
                                  </p:childTnLst>
                                </p:cTn>
                              </p:par>
                              <p:par>
                                <p:cTn id="10" presetID="42" presetClass="path" presetSubtype="0" accel="50000" decel="50000" fill="hold" nodeType="withEffect">
                                  <p:stCondLst>
                                    <p:cond delay="0"/>
                                  </p:stCondLst>
                                  <p:childTnLst>
                                    <p:animMotion origin="layout" path="M -3.05556E-6 -3.7037E-6 L 0.27032 0.55463 " pathEditMode="relative" rAng="0" ptsTypes="AA">
                                      <p:cBhvr>
                                        <p:cTn id="11" dur="2000" fill="hold"/>
                                        <p:tgtEl>
                                          <p:spTgt spid="7"/>
                                        </p:tgtEl>
                                        <p:attrNameLst>
                                          <p:attrName>ppt_x</p:attrName>
                                          <p:attrName>ppt_y</p:attrName>
                                        </p:attrNameLst>
                                      </p:cBhvr>
                                      <p:rCtr x="13507" y="27731"/>
                                    </p:animMotion>
                                  </p:childTnLst>
                                </p:cTn>
                              </p:par>
                            </p:childTnLst>
                          </p:cTn>
                        </p:par>
                        <p:par>
                          <p:cTn id="12" fill="hold">
                            <p:stCondLst>
                              <p:cond delay="2000"/>
                            </p:stCondLst>
                            <p:childTnLst>
                              <p:par>
                                <p:cTn id="13" presetID="22" presetClass="entr" presetSubtype="8" fill="hold" nodeType="afterEffect">
                                  <p:stCondLst>
                                    <p:cond delay="25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1000"/>
                                        <p:tgtEl>
                                          <p:spTgt spid="12"/>
                                        </p:tgtEl>
                                      </p:cBhvr>
                                    </p:animEffect>
                                  </p:childTnLst>
                                </p:cTn>
                              </p:par>
                            </p:childTnLst>
                          </p:cTn>
                        </p:par>
                        <p:par>
                          <p:cTn id="16" fill="hold">
                            <p:stCondLst>
                              <p:cond delay="3250"/>
                            </p:stCondLst>
                            <p:childTnLst>
                              <p:par>
                                <p:cTn id="17" presetID="22" presetClass="entr" presetSubtype="8" fill="hold" nodeType="afterEffect">
                                  <p:stCondLst>
                                    <p:cond delay="300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1000"/>
                                        <p:tgtEl>
                                          <p:spTgt spid="28"/>
                                        </p:tgtEl>
                                      </p:cBhvr>
                                    </p:animEffect>
                                  </p:childTnLst>
                                </p:cTn>
                              </p:par>
                            </p:childTnLst>
                          </p:cTn>
                        </p:par>
                        <p:par>
                          <p:cTn id="20" fill="hold">
                            <p:stCondLst>
                              <p:cond delay="7250"/>
                            </p:stCondLst>
                            <p:childTnLst>
                              <p:par>
                                <p:cTn id="21" presetID="42" presetClass="path" presetSubtype="0" accel="50000" decel="50000" fill="hold" grpId="0" nodeType="afterEffect">
                                  <p:stCondLst>
                                    <p:cond delay="200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55AFA90-ABFB-4543-8AFB-4000A152F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9486" y="1599359"/>
            <a:ext cx="2420322" cy="4121253"/>
          </a:xfrm>
          <a:prstGeom prst="rect">
            <a:avLst/>
          </a:prstGeom>
        </p:spPr>
      </p:pic>
      <p:grpSp>
        <p:nvGrpSpPr>
          <p:cNvPr id="12" name="Group 11">
            <a:extLst>
              <a:ext uri="{FF2B5EF4-FFF2-40B4-BE49-F238E27FC236}">
                <a16:creationId xmlns:a16="http://schemas.microsoft.com/office/drawing/2014/main" id="{8EFDBFED-22E5-4784-88C2-46A94D639B65}"/>
              </a:ext>
            </a:extLst>
          </p:cNvPr>
          <p:cNvGrpSpPr/>
          <p:nvPr/>
        </p:nvGrpSpPr>
        <p:grpSpPr>
          <a:xfrm>
            <a:off x="2672867" y="1283416"/>
            <a:ext cx="3882169" cy="4448119"/>
            <a:chOff x="3854728" y="219308"/>
            <a:chExt cx="4685616" cy="1951832"/>
          </a:xfrm>
          <a:solidFill>
            <a:schemeClr val="bg1"/>
          </a:solidFill>
        </p:grpSpPr>
        <p:sp>
          <p:nvSpPr>
            <p:cNvPr id="13" name="Rounded Rectangular Callout 38">
              <a:extLst>
                <a:ext uri="{FF2B5EF4-FFF2-40B4-BE49-F238E27FC236}">
                  <a16:creationId xmlns:a16="http://schemas.microsoft.com/office/drawing/2014/main" id="{5A076209-82C0-4184-89D3-98576FAC6FED}"/>
                </a:ext>
              </a:extLst>
            </p:cNvPr>
            <p:cNvSpPr/>
            <p:nvPr/>
          </p:nvSpPr>
          <p:spPr>
            <a:xfrm>
              <a:off x="3854728" y="219308"/>
              <a:ext cx="4495798" cy="1941400"/>
            </a:xfrm>
            <a:prstGeom prst="wedgeRoundRectCallout">
              <a:avLst>
                <a:gd name="adj1" fmla="val -68053"/>
                <a:gd name="adj2" fmla="val -2224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0786752-6CA9-4C64-B398-8D41CACB54FE}"/>
                </a:ext>
              </a:extLst>
            </p:cNvPr>
            <p:cNvSpPr txBox="1"/>
            <p:nvPr/>
          </p:nvSpPr>
          <p:spPr>
            <a:xfrm>
              <a:off x="3875419" y="307420"/>
              <a:ext cx="4664925" cy="1863720"/>
            </a:xfrm>
            <a:prstGeom prst="rect">
              <a:avLst/>
            </a:prstGeom>
            <a:noFill/>
          </p:spPr>
          <p:txBody>
            <a:bodyPr wrap="square" rtlCol="0">
              <a:spAutoFit/>
            </a:bodyPr>
            <a:lstStyle/>
            <a:p>
              <a:pPr algn="ctr"/>
              <a:r>
                <a:rPr lang="en-GB" sz="3000" b="1" dirty="0">
                  <a:latin typeface="Comic Sans MS" panose="030F0702030302020204" pitchFamily="66" charset="0"/>
                </a:rPr>
                <a:t>Do you remember in the story how Jesus went to pray on his own? Well we need to spend time talking to Jesus and reading about God in the Bible too.</a:t>
              </a:r>
            </a:p>
          </p:txBody>
        </p:sp>
      </p:grpSp>
      <p:grpSp>
        <p:nvGrpSpPr>
          <p:cNvPr id="38" name="Group 37"/>
          <p:cNvGrpSpPr/>
          <p:nvPr/>
        </p:nvGrpSpPr>
        <p:grpSpPr>
          <a:xfrm>
            <a:off x="1552356" y="105333"/>
            <a:ext cx="5709488" cy="755160"/>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48842"/>
                <a:gd name="adj2" fmla="val 2674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1"/>
              <a:ext cx="4493806" cy="757582"/>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But how can we do that?</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49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8427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55AFA90-ABFB-4543-8AFB-4000A152F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9486" y="1599359"/>
            <a:ext cx="2420322" cy="4121253"/>
          </a:xfrm>
          <a:prstGeom prst="rect">
            <a:avLst/>
          </a:prstGeom>
        </p:spPr>
      </p:pic>
      <p:grpSp>
        <p:nvGrpSpPr>
          <p:cNvPr id="12" name="Group 11">
            <a:extLst>
              <a:ext uri="{FF2B5EF4-FFF2-40B4-BE49-F238E27FC236}">
                <a16:creationId xmlns:a16="http://schemas.microsoft.com/office/drawing/2014/main" id="{8EFDBFED-22E5-4784-88C2-46A94D639B65}"/>
              </a:ext>
            </a:extLst>
          </p:cNvPr>
          <p:cNvGrpSpPr/>
          <p:nvPr/>
        </p:nvGrpSpPr>
        <p:grpSpPr>
          <a:xfrm>
            <a:off x="2672867" y="1973088"/>
            <a:ext cx="3993661" cy="3738359"/>
            <a:chOff x="3854728" y="219308"/>
            <a:chExt cx="4685616" cy="1941400"/>
          </a:xfrm>
          <a:solidFill>
            <a:schemeClr val="bg1"/>
          </a:solidFill>
        </p:grpSpPr>
        <p:sp>
          <p:nvSpPr>
            <p:cNvPr id="13" name="Rounded Rectangular Callout 38">
              <a:extLst>
                <a:ext uri="{FF2B5EF4-FFF2-40B4-BE49-F238E27FC236}">
                  <a16:creationId xmlns:a16="http://schemas.microsoft.com/office/drawing/2014/main" id="{5A076209-82C0-4184-89D3-98576FAC6FED}"/>
                </a:ext>
              </a:extLst>
            </p:cNvPr>
            <p:cNvSpPr/>
            <p:nvPr/>
          </p:nvSpPr>
          <p:spPr>
            <a:xfrm>
              <a:off x="3854728" y="219308"/>
              <a:ext cx="4495798" cy="1941400"/>
            </a:xfrm>
            <a:prstGeom prst="wedgeRoundRectCallout">
              <a:avLst>
                <a:gd name="adj1" fmla="val -68550"/>
                <a:gd name="adj2" fmla="val -3600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0786752-6CA9-4C64-B398-8D41CACB54FE}"/>
                </a:ext>
              </a:extLst>
            </p:cNvPr>
            <p:cNvSpPr txBox="1"/>
            <p:nvPr/>
          </p:nvSpPr>
          <p:spPr>
            <a:xfrm>
              <a:off x="3875418" y="307420"/>
              <a:ext cx="4664926" cy="1726209"/>
            </a:xfrm>
            <a:prstGeom prst="rect">
              <a:avLst/>
            </a:prstGeom>
            <a:noFill/>
          </p:spPr>
          <p:txBody>
            <a:bodyPr wrap="square" rtlCol="0">
              <a:spAutoFit/>
            </a:bodyPr>
            <a:lstStyle/>
            <a:p>
              <a:pPr algn="ctr"/>
              <a:r>
                <a:rPr lang="en-GB" sz="3000" b="1" dirty="0">
                  <a:latin typeface="Comic Sans MS" panose="030F0702030302020204" pitchFamily="66" charset="0"/>
                </a:rPr>
                <a:t>Dear God, help us when we are scared or in trouble to trust you instead and not to doubt. Help us to keep our eyes on you.</a:t>
              </a:r>
            </a:p>
          </p:txBody>
        </p:sp>
      </p:grpSp>
      <p:grpSp>
        <p:nvGrpSpPr>
          <p:cNvPr id="38" name="Group 37"/>
          <p:cNvGrpSpPr/>
          <p:nvPr/>
        </p:nvGrpSpPr>
        <p:grpSpPr>
          <a:xfrm>
            <a:off x="3054514" y="105333"/>
            <a:ext cx="4207330" cy="755160"/>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48842"/>
                <a:gd name="adj2" fmla="val 2674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0"/>
              <a:ext cx="4493806" cy="1270330"/>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Shall we pray now?</a:t>
              </a:r>
            </a:p>
          </p:txBody>
        </p:sp>
      </p:grpSp>
      <p:pic>
        <p:nvPicPr>
          <p:cNvPr id="5" name="Picture 4">
            <a:extLst>
              <a:ext uri="{FF2B5EF4-FFF2-40B4-BE49-F238E27FC236}">
                <a16:creationId xmlns:a16="http://schemas.microsoft.com/office/drawing/2014/main" id="{96458E20-A937-4C08-8C34-CD8C44981A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7242" y="1599358"/>
            <a:ext cx="1819302" cy="4247317"/>
          </a:xfrm>
          <a:prstGeom prst="rect">
            <a:avLst/>
          </a:prstGeom>
        </p:spPr>
      </p:pic>
      <p:grpSp>
        <p:nvGrpSpPr>
          <p:cNvPr id="17" name="Group 16">
            <a:extLst>
              <a:ext uri="{FF2B5EF4-FFF2-40B4-BE49-F238E27FC236}">
                <a16:creationId xmlns:a16="http://schemas.microsoft.com/office/drawing/2014/main" id="{7639EC5D-7D8D-4314-96E8-6D448BDE14A6}"/>
              </a:ext>
            </a:extLst>
          </p:cNvPr>
          <p:cNvGrpSpPr/>
          <p:nvPr/>
        </p:nvGrpSpPr>
        <p:grpSpPr>
          <a:xfrm>
            <a:off x="165406" y="571087"/>
            <a:ext cx="4207330" cy="755160"/>
            <a:chOff x="3854729" y="219308"/>
            <a:chExt cx="4495801" cy="1731599"/>
          </a:xfrm>
          <a:solidFill>
            <a:schemeClr val="bg1"/>
          </a:solidFill>
        </p:grpSpPr>
        <p:sp>
          <p:nvSpPr>
            <p:cNvPr id="18" name="Rounded Rectangular Callout 38">
              <a:extLst>
                <a:ext uri="{FF2B5EF4-FFF2-40B4-BE49-F238E27FC236}">
                  <a16:creationId xmlns:a16="http://schemas.microsoft.com/office/drawing/2014/main" id="{31376680-7637-466A-B2A0-E3E7D54C845A}"/>
                </a:ext>
              </a:extLst>
            </p:cNvPr>
            <p:cNvSpPr/>
            <p:nvPr/>
          </p:nvSpPr>
          <p:spPr>
            <a:xfrm>
              <a:off x="3854729" y="219308"/>
              <a:ext cx="4495801" cy="1731599"/>
            </a:xfrm>
            <a:prstGeom prst="wedgeRoundRectCallout">
              <a:avLst>
                <a:gd name="adj1" fmla="val 133059"/>
                <a:gd name="adj2" fmla="val 22706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9" name="TextBox 18">
              <a:extLst>
                <a:ext uri="{FF2B5EF4-FFF2-40B4-BE49-F238E27FC236}">
                  <a16:creationId xmlns:a16="http://schemas.microsoft.com/office/drawing/2014/main" id="{216A0EF0-9DB8-4603-AFFA-D62AE3E12D45}"/>
                </a:ext>
              </a:extLst>
            </p:cNvPr>
            <p:cNvSpPr txBox="1"/>
            <p:nvPr/>
          </p:nvSpPr>
          <p:spPr>
            <a:xfrm>
              <a:off x="3856724" y="346440"/>
              <a:ext cx="4493806" cy="1270330"/>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Can I join in too?</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1905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20982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42" presetClass="path" presetSubtype="0" accel="50000" decel="50000" fill="hold" nodeType="afterEffect">
                                  <p:stCondLst>
                                    <p:cond delay="250"/>
                                  </p:stCondLst>
                                  <p:childTnLst>
                                    <p:animMotion origin="layout" path="M -3.33333E-6 -4.07407E-6 L -0.32916 0.01181 " pathEditMode="relative" rAng="0" ptsTypes="AA">
                                      <p:cBhvr>
                                        <p:cTn id="10" dur="2000" fill="hold"/>
                                        <p:tgtEl>
                                          <p:spTgt spid="5"/>
                                        </p:tgtEl>
                                        <p:attrNameLst>
                                          <p:attrName>ppt_x</p:attrName>
                                          <p:attrName>ppt_y</p:attrName>
                                        </p:attrNameLst>
                                      </p:cBhvr>
                                      <p:rCtr x="-16458" y="579"/>
                                    </p:animMotion>
                                  </p:childTnLst>
                                </p:cTn>
                              </p:par>
                            </p:childTnLst>
                          </p:cTn>
                        </p:par>
                        <p:par>
                          <p:cTn id="11" fill="hold">
                            <p:stCondLst>
                              <p:cond delay="3750"/>
                            </p:stCondLst>
                            <p:childTnLst>
                              <p:par>
                                <p:cTn id="12" presetID="22" presetClass="entr" presetSubtype="2" fill="hold" nodeType="afterEffect">
                                  <p:stCondLst>
                                    <p:cond delay="500"/>
                                  </p:stCondLst>
                                  <p:childTnLst>
                                    <p:set>
                                      <p:cBhvr>
                                        <p:cTn id="13" dur="1" fill="hold">
                                          <p:stCondLst>
                                            <p:cond delay="0"/>
                                          </p:stCondLst>
                                        </p:cTn>
                                        <p:tgtEl>
                                          <p:spTgt spid="17"/>
                                        </p:tgtEl>
                                        <p:attrNameLst>
                                          <p:attrName>style.visibility</p:attrName>
                                        </p:attrNameLst>
                                      </p:cBhvr>
                                      <p:to>
                                        <p:strVal val="visible"/>
                                      </p:to>
                                    </p:set>
                                    <p:animEffect transition="in" filter="wipe(right)">
                                      <p:cBhvr>
                                        <p:cTn id="14" dur="1500"/>
                                        <p:tgtEl>
                                          <p:spTgt spid="17"/>
                                        </p:tgtEl>
                                      </p:cBhvr>
                                    </p:animEffect>
                                  </p:childTnLst>
                                </p:cTn>
                              </p:par>
                            </p:childTnLst>
                          </p:cTn>
                        </p:par>
                        <p:par>
                          <p:cTn id="15" fill="hold">
                            <p:stCondLst>
                              <p:cond delay="5750"/>
                            </p:stCondLst>
                            <p:childTnLst>
                              <p:par>
                                <p:cTn id="16" presetID="22" presetClass="entr" presetSubtype="8" fill="hold" nodeType="afterEffect">
                                  <p:stCondLst>
                                    <p:cond delay="200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2000"/>
                                        <p:tgtEl>
                                          <p:spTgt spid="12"/>
                                        </p:tgtEl>
                                      </p:cBhvr>
                                    </p:animEffect>
                                  </p:childTnLst>
                                </p:cTn>
                              </p:par>
                            </p:childTnLst>
                          </p:cTn>
                        </p:par>
                        <p:par>
                          <p:cTn id="19" fill="hold">
                            <p:stCondLst>
                              <p:cond delay="9750"/>
                            </p:stCondLst>
                            <p:childTnLst>
                              <p:par>
                                <p:cTn id="20" presetID="42" presetClass="path" presetSubtype="0" accel="50000" decel="50000" fill="hold" grpId="0" nodeType="afterEffect">
                                  <p:stCondLst>
                                    <p:cond delay="2000"/>
                                  </p:stCondLst>
                                  <p:childTnLst>
                                    <p:animMotion origin="layout" path="M 0 1.11111E-6 L 1 -0.00139 " pathEditMode="relative" rAng="0" ptsTypes="AA">
                                      <p:cBhvr>
                                        <p:cTn id="21"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A59F93C5-5608-45E8-BF59-90D4B8024B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0297" y="1411004"/>
            <a:ext cx="1833956" cy="4385808"/>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55AFA90-ABFB-4543-8AFB-4000A152F0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38" name="Group 37"/>
          <p:cNvGrpSpPr/>
          <p:nvPr/>
        </p:nvGrpSpPr>
        <p:grpSpPr>
          <a:xfrm>
            <a:off x="1524000" y="160776"/>
            <a:ext cx="4207330" cy="755160"/>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81895"/>
                <a:gd name="adj2" fmla="val 23715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0"/>
              <a:ext cx="4493806" cy="1270330"/>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See you later.</a:t>
              </a:r>
            </a:p>
          </p:txBody>
        </p:sp>
      </p:grpSp>
      <p:pic>
        <p:nvPicPr>
          <p:cNvPr id="8" name="Picture 7" descr="A picture containing drawing&#10;&#10;Description automatically generated">
            <a:extLst>
              <a:ext uri="{FF2B5EF4-FFF2-40B4-BE49-F238E27FC236}">
                <a16:creationId xmlns:a16="http://schemas.microsoft.com/office/drawing/2014/main" id="{8D959E23-19CF-4CFA-B555-EF81F47EBE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242793" y="1384165"/>
            <a:ext cx="1873800" cy="4374547"/>
          </a:xfrm>
          <a:prstGeom prst="rect">
            <a:avLst/>
          </a:prstGeom>
        </p:spPr>
      </p:pic>
      <p:grpSp>
        <p:nvGrpSpPr>
          <p:cNvPr id="24" name="Group 23">
            <a:extLst>
              <a:ext uri="{FF2B5EF4-FFF2-40B4-BE49-F238E27FC236}">
                <a16:creationId xmlns:a16="http://schemas.microsoft.com/office/drawing/2014/main" id="{C78A45CE-07DF-41E1-9809-62573BE4ADED}"/>
              </a:ext>
            </a:extLst>
          </p:cNvPr>
          <p:cNvGrpSpPr/>
          <p:nvPr/>
        </p:nvGrpSpPr>
        <p:grpSpPr>
          <a:xfrm>
            <a:off x="1523999" y="160776"/>
            <a:ext cx="4207330" cy="755160"/>
            <a:chOff x="3854729" y="219308"/>
            <a:chExt cx="4495801" cy="1731599"/>
          </a:xfrm>
          <a:solidFill>
            <a:schemeClr val="bg1"/>
          </a:solidFill>
        </p:grpSpPr>
        <p:sp>
          <p:nvSpPr>
            <p:cNvPr id="25" name="Rounded Rectangular Callout 38">
              <a:extLst>
                <a:ext uri="{FF2B5EF4-FFF2-40B4-BE49-F238E27FC236}">
                  <a16:creationId xmlns:a16="http://schemas.microsoft.com/office/drawing/2014/main" id="{07A177A9-DCD0-40FD-B52C-96DBDF2DB6E8}"/>
                </a:ext>
              </a:extLst>
            </p:cNvPr>
            <p:cNvSpPr/>
            <p:nvPr/>
          </p:nvSpPr>
          <p:spPr>
            <a:xfrm>
              <a:off x="3854729" y="219308"/>
              <a:ext cx="4495800" cy="1731599"/>
            </a:xfrm>
            <a:prstGeom prst="wedgeRoundRectCallout">
              <a:avLst>
                <a:gd name="adj1" fmla="val 96837"/>
                <a:gd name="adj2" fmla="val 23715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6" name="TextBox 25">
              <a:extLst>
                <a:ext uri="{FF2B5EF4-FFF2-40B4-BE49-F238E27FC236}">
                  <a16:creationId xmlns:a16="http://schemas.microsoft.com/office/drawing/2014/main" id="{D76EC257-E35E-4476-A5E4-2FE1E4CACD9A}"/>
                </a:ext>
              </a:extLst>
            </p:cNvPr>
            <p:cNvSpPr txBox="1"/>
            <p:nvPr/>
          </p:nvSpPr>
          <p:spPr>
            <a:xfrm>
              <a:off x="3856724" y="346440"/>
              <a:ext cx="4493806" cy="1270330"/>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See you later.</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955451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22" presetClass="entr" presetSubtype="2"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right)">
                                      <p:cBhvr>
                                        <p:cTn id="11" dur="1500"/>
                                        <p:tgtEl>
                                          <p:spTgt spid="24"/>
                                        </p:tgtEl>
                                      </p:cBhvr>
                                    </p:animEffect>
                                  </p:childTnLst>
                                </p:cTn>
                              </p:par>
                            </p:childTnLst>
                          </p:cTn>
                        </p:par>
                        <p:par>
                          <p:cTn id="12" fill="hold">
                            <p:stCondLst>
                              <p:cond delay="3000"/>
                            </p:stCondLst>
                            <p:childTnLst>
                              <p:par>
                                <p:cTn id="13" presetID="42" presetClass="path" presetSubtype="0" accel="50000" decel="50000" fill="hold" nodeType="afterEffect">
                                  <p:stCondLst>
                                    <p:cond delay="0"/>
                                  </p:stCondLst>
                                  <p:childTnLst>
                                    <p:animMotion origin="layout" path="M -4.44444E-6 -3.33333E-6 L 0.30556 0.00139 " pathEditMode="relative" rAng="0" ptsTypes="AA">
                                      <p:cBhvr>
                                        <p:cTn id="14" dur="2000" fill="hold"/>
                                        <p:tgtEl>
                                          <p:spTgt spid="8"/>
                                        </p:tgtEl>
                                        <p:attrNameLst>
                                          <p:attrName>ppt_x</p:attrName>
                                          <p:attrName>ppt_y</p:attrName>
                                        </p:attrNameLst>
                                      </p:cBhvr>
                                      <p:rCtr x="15278" y="69"/>
                                    </p:animMotion>
                                  </p:childTnLst>
                                </p:cTn>
                              </p:par>
                              <p:par>
                                <p:cTn id="15" presetID="42" presetClass="path" presetSubtype="0" accel="50000" decel="50000" fill="hold" nodeType="withEffect">
                                  <p:stCondLst>
                                    <p:cond delay="750"/>
                                  </p:stCondLst>
                                  <p:childTnLst>
                                    <p:animMotion origin="layout" path="M 3.05556E-6 -2.96296E-6 L 0.33732 -0.00324 " pathEditMode="relative" rAng="0" ptsTypes="AA">
                                      <p:cBhvr>
                                        <p:cTn id="16" dur="2000" fill="hold"/>
                                        <p:tgtEl>
                                          <p:spTgt spid="6"/>
                                        </p:tgtEl>
                                        <p:attrNameLst>
                                          <p:attrName>ppt_x</p:attrName>
                                          <p:attrName>ppt_y</p:attrName>
                                        </p:attrNameLst>
                                      </p:cBhvr>
                                      <p:rCtr x="16858" y="-162"/>
                                    </p:animMotion>
                                  </p:childTnLst>
                                </p:cTn>
                              </p:par>
                            </p:childTnLst>
                          </p:cTn>
                        </p:par>
                        <p:par>
                          <p:cTn id="17" fill="hold">
                            <p:stCondLst>
                              <p:cond delay="5750"/>
                            </p:stCondLst>
                            <p:childTnLst>
                              <p:par>
                                <p:cTn id="18" presetID="10" presetClass="exit" presetSubtype="0" fill="hold" nodeType="afterEffect">
                                  <p:stCondLst>
                                    <p:cond delay="500"/>
                                  </p:stCondLst>
                                  <p:childTnLst>
                                    <p:animEffect transition="out" filter="fade">
                                      <p:cBhvr>
                                        <p:cTn id="19" dur="500"/>
                                        <p:tgtEl>
                                          <p:spTgt spid="24"/>
                                        </p:tgtEl>
                                      </p:cBhvr>
                                    </p:animEffect>
                                    <p:set>
                                      <p:cBhvr>
                                        <p:cTn id="20" dur="1" fill="hold">
                                          <p:stCondLst>
                                            <p:cond delay="499"/>
                                          </p:stCondLst>
                                        </p:cTn>
                                        <p:tgtEl>
                                          <p:spTgt spid="24"/>
                                        </p:tgtEl>
                                        <p:attrNameLst>
                                          <p:attrName>style.visibility</p:attrName>
                                        </p:attrNameLst>
                                      </p:cBhvr>
                                      <p:to>
                                        <p:strVal val="hidden"/>
                                      </p:to>
                                    </p:set>
                                  </p:childTnLst>
                                </p:cTn>
                              </p:par>
                            </p:childTnLst>
                          </p:cTn>
                        </p:par>
                        <p:par>
                          <p:cTn id="21" fill="hold">
                            <p:stCondLst>
                              <p:cond delay="6750"/>
                            </p:stCondLst>
                            <p:childTnLst>
                              <p:par>
                                <p:cTn id="22" presetID="10" presetClass="exit" presetSubtype="0" fill="hold" nodeType="afterEffect">
                                  <p:stCondLst>
                                    <p:cond delay="250"/>
                                  </p:stCondLst>
                                  <p:childTnLst>
                                    <p:animEffect transition="out" filter="fade">
                                      <p:cBhvr>
                                        <p:cTn id="23" dur="500"/>
                                        <p:tgtEl>
                                          <p:spTgt spid="38"/>
                                        </p:tgtEl>
                                      </p:cBhvr>
                                    </p:animEffect>
                                    <p:set>
                                      <p:cBhvr>
                                        <p:cTn id="24" dur="1" fill="hold">
                                          <p:stCondLst>
                                            <p:cond delay="499"/>
                                          </p:stCondLst>
                                        </p:cTn>
                                        <p:tgtEl>
                                          <p:spTgt spid="38"/>
                                        </p:tgtEl>
                                        <p:attrNameLst>
                                          <p:attrName>style.visibility</p:attrName>
                                        </p:attrNameLst>
                                      </p:cBhvr>
                                      <p:to>
                                        <p:strVal val="hidden"/>
                                      </p:to>
                                    </p:set>
                                  </p:childTnLst>
                                </p:cTn>
                              </p:par>
                            </p:childTnLst>
                          </p:cTn>
                        </p:par>
                        <p:par>
                          <p:cTn id="25" fill="hold">
                            <p:stCondLst>
                              <p:cond delay="7500"/>
                            </p:stCondLst>
                            <p:childTnLst>
                              <p:par>
                                <p:cTn id="26" presetID="42" presetClass="path" presetSubtype="0" accel="50000" decel="50000" fill="hold" grpId="0" nodeType="afterEffect">
                                  <p:stCondLst>
                                    <p:cond delay="0"/>
                                  </p:stCondLst>
                                  <p:childTnLst>
                                    <p:animMotion origin="layout" path="M 0 1.11111E-6 L 1 -0.00139 " pathEditMode="relative" rAng="0" ptsTypes="AA">
                                      <p:cBhvr>
                                        <p:cTn id="27"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picture containing toy&#10;&#10;Description automatically generated">
            <a:extLst>
              <a:ext uri="{FF2B5EF4-FFF2-40B4-BE49-F238E27FC236}">
                <a16:creationId xmlns:a16="http://schemas.microsoft.com/office/drawing/2014/main" id="{B82741D4-6E3A-4828-8462-0D2BFE56CC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1828800" y="145498"/>
            <a:ext cx="6929841" cy="67299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49796"/>
                <a:gd name="adj2" fmla="val 30176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3620461"/>
            </a:xfrm>
            <a:prstGeom prst="rect">
              <a:avLst/>
            </a:prstGeom>
            <a:noFill/>
          </p:spPr>
          <p:txBody>
            <a:bodyPr wrap="square" rtlCol="0">
              <a:spAutoFit/>
            </a:bodyPr>
            <a:lstStyle/>
            <a:p>
              <a:pPr algn="ctr"/>
              <a:r>
                <a:rPr lang="en-GB" sz="3000" b="1" dirty="0">
                  <a:latin typeface="Comic Sans MS" panose="030F0702030302020204" pitchFamily="66" charset="0"/>
                </a:rPr>
                <a:t>So let’s go over today’s points again</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764301" y="2284259"/>
            <a:ext cx="5031410" cy="1558734"/>
            <a:chOff x="3788875" y="219308"/>
            <a:chExt cx="4664930" cy="4398092"/>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854730" y="219308"/>
              <a:ext cx="4599075" cy="4398092"/>
            </a:xfrm>
            <a:prstGeom prst="wedgeRoundRectCallout">
              <a:avLst>
                <a:gd name="adj1" fmla="val -87204"/>
                <a:gd name="adj2" fmla="val -3465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F26F1FD6-A829-4028-A26C-882B751ED666}"/>
                </a:ext>
              </a:extLst>
            </p:cNvPr>
            <p:cNvSpPr txBox="1"/>
            <p:nvPr/>
          </p:nvSpPr>
          <p:spPr>
            <a:xfrm>
              <a:off x="3788875" y="219308"/>
              <a:ext cx="4664929" cy="4168398"/>
            </a:xfrm>
            <a:prstGeom prst="rect">
              <a:avLst/>
            </a:prstGeom>
            <a:noFill/>
          </p:spPr>
          <p:txBody>
            <a:bodyPr wrap="square" rtlCol="0">
              <a:spAutoFit/>
            </a:bodyPr>
            <a:lstStyle/>
            <a:p>
              <a:pPr algn="ctr"/>
              <a:r>
                <a:rPr lang="en-GB" sz="3000" b="1" dirty="0">
                  <a:latin typeface="Comic Sans MS" panose="030F0702030302020204" pitchFamily="66" charset="0"/>
                </a:rPr>
                <a:t>Simon started to sink when he stopped looking at and trusting Jesus.</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3167425" y="3981027"/>
            <a:ext cx="5745473" cy="1561292"/>
            <a:chOff x="3788876" y="219308"/>
            <a:chExt cx="4664929" cy="4398092"/>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73069"/>
                <a:gd name="adj2" fmla="val -14419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AE921D06-FFF4-4FAF-9592-2EB12FB01C4A}"/>
                </a:ext>
              </a:extLst>
            </p:cNvPr>
            <p:cNvSpPr txBox="1"/>
            <p:nvPr/>
          </p:nvSpPr>
          <p:spPr>
            <a:xfrm>
              <a:off x="3788876" y="394018"/>
              <a:ext cx="4664929" cy="4161569"/>
            </a:xfrm>
            <a:prstGeom prst="rect">
              <a:avLst/>
            </a:prstGeom>
            <a:noFill/>
          </p:spPr>
          <p:txBody>
            <a:bodyPr wrap="square" rtlCol="0">
              <a:spAutoFit/>
            </a:bodyPr>
            <a:lstStyle/>
            <a:p>
              <a:pPr algn="ctr"/>
              <a:r>
                <a:rPr lang="en-GB" sz="3000" b="1" dirty="0">
                  <a:latin typeface="Comic Sans MS" panose="030F0702030302020204" pitchFamily="66" charset="0"/>
                </a:rPr>
                <a:t>Jesus rescued Simon and will be with us too, if we trust and follow Him.</a:t>
              </a:r>
            </a:p>
          </p:txBody>
        </p:sp>
      </p:grpSp>
      <p:grpSp>
        <p:nvGrpSpPr>
          <p:cNvPr id="14" name="Group 13">
            <a:extLst>
              <a:ext uri="{FF2B5EF4-FFF2-40B4-BE49-F238E27FC236}">
                <a16:creationId xmlns:a16="http://schemas.microsoft.com/office/drawing/2014/main" id="{7F527CAA-14A8-4619-AD43-88183464413C}"/>
              </a:ext>
            </a:extLst>
          </p:cNvPr>
          <p:cNvGrpSpPr/>
          <p:nvPr/>
        </p:nvGrpSpPr>
        <p:grpSpPr>
          <a:xfrm>
            <a:off x="3460679" y="1141941"/>
            <a:ext cx="5456338" cy="1058071"/>
            <a:chOff x="3854729" y="219308"/>
            <a:chExt cx="4697856" cy="4398092"/>
          </a:xfrm>
          <a:solidFill>
            <a:schemeClr val="bg1"/>
          </a:solidFill>
        </p:grpSpPr>
        <p:sp>
          <p:nvSpPr>
            <p:cNvPr id="15" name="Rounded Rectangular Callout 38">
              <a:extLst>
                <a:ext uri="{FF2B5EF4-FFF2-40B4-BE49-F238E27FC236}">
                  <a16:creationId xmlns:a16="http://schemas.microsoft.com/office/drawing/2014/main" id="{80F6A0A1-E8EF-445A-8F1E-BF77599FC469}"/>
                </a:ext>
              </a:extLst>
            </p:cNvPr>
            <p:cNvSpPr/>
            <p:nvPr/>
          </p:nvSpPr>
          <p:spPr>
            <a:xfrm>
              <a:off x="3854729" y="219308"/>
              <a:ext cx="4599075" cy="4398092"/>
            </a:xfrm>
            <a:prstGeom prst="wedgeRoundRectCallout">
              <a:avLst>
                <a:gd name="adj1" fmla="val -78067"/>
                <a:gd name="adj2" fmla="val 7846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CE16AA6-7BBF-4266-BD9A-59CA8CA9B7BE}"/>
                </a:ext>
              </a:extLst>
            </p:cNvPr>
            <p:cNvSpPr txBox="1"/>
            <p:nvPr/>
          </p:nvSpPr>
          <p:spPr>
            <a:xfrm>
              <a:off x="3887656" y="371065"/>
              <a:ext cx="4664929" cy="4221814"/>
            </a:xfrm>
            <a:prstGeom prst="rect">
              <a:avLst/>
            </a:prstGeom>
            <a:noFill/>
          </p:spPr>
          <p:txBody>
            <a:bodyPr wrap="square" rtlCol="0">
              <a:spAutoFit/>
            </a:bodyPr>
            <a:lstStyle/>
            <a:p>
              <a:pPr algn="ctr"/>
              <a:r>
                <a:rPr lang="en-GB" sz="3000" b="1" dirty="0">
                  <a:latin typeface="Comic Sans MS" panose="030F0702030302020204" pitchFamily="66" charset="0"/>
                </a:rPr>
                <a:t>Jesus showed that he had power over nature. </a:t>
              </a:r>
            </a:p>
          </p:txBody>
        </p:sp>
      </p:grpSp>
      <p:grpSp>
        <p:nvGrpSpPr>
          <p:cNvPr id="5" name="Group 4">
            <a:extLst>
              <a:ext uri="{FF2B5EF4-FFF2-40B4-BE49-F238E27FC236}">
                <a16:creationId xmlns:a16="http://schemas.microsoft.com/office/drawing/2014/main" id="{AD8F90D4-A7EF-41E7-BAE8-B212A469B861}"/>
              </a:ext>
            </a:extLst>
          </p:cNvPr>
          <p:cNvGrpSpPr/>
          <p:nvPr/>
        </p:nvGrpSpPr>
        <p:grpSpPr>
          <a:xfrm>
            <a:off x="3098459" y="1114412"/>
            <a:ext cx="533400" cy="672990"/>
            <a:chOff x="-2133600" y="-527492"/>
            <a:chExt cx="533400" cy="672990"/>
          </a:xfrm>
        </p:grpSpPr>
        <p:sp>
          <p:nvSpPr>
            <p:cNvPr id="2" name="Star: 6 Points 1">
              <a:extLst>
                <a:ext uri="{FF2B5EF4-FFF2-40B4-BE49-F238E27FC236}">
                  <a16:creationId xmlns:a16="http://schemas.microsoft.com/office/drawing/2014/main" id="{47F03C23-0329-4728-B02B-334518F366F0}"/>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F4DA1BB-0AB6-4059-8E79-976BEBC2A36D}"/>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20" name="Group 19">
            <a:extLst>
              <a:ext uri="{FF2B5EF4-FFF2-40B4-BE49-F238E27FC236}">
                <a16:creationId xmlns:a16="http://schemas.microsoft.com/office/drawing/2014/main" id="{0D571FDB-B920-41AA-8127-F30C34EA8879}"/>
              </a:ext>
            </a:extLst>
          </p:cNvPr>
          <p:cNvGrpSpPr/>
          <p:nvPr/>
        </p:nvGrpSpPr>
        <p:grpSpPr>
          <a:xfrm>
            <a:off x="3553238" y="2092151"/>
            <a:ext cx="533400" cy="672990"/>
            <a:chOff x="-2133600" y="-527492"/>
            <a:chExt cx="533400" cy="672990"/>
          </a:xfrm>
        </p:grpSpPr>
        <p:sp>
          <p:nvSpPr>
            <p:cNvPr id="21" name="Star: 6 Points 20">
              <a:extLst>
                <a:ext uri="{FF2B5EF4-FFF2-40B4-BE49-F238E27FC236}">
                  <a16:creationId xmlns:a16="http://schemas.microsoft.com/office/drawing/2014/main" id="{8FCCB92F-DCE4-4981-8E93-4830228EF50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8C8E20F-3883-4659-8311-08710B138C9F}"/>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23" name="Group 22">
            <a:extLst>
              <a:ext uri="{FF2B5EF4-FFF2-40B4-BE49-F238E27FC236}">
                <a16:creationId xmlns:a16="http://schemas.microsoft.com/office/drawing/2014/main" id="{5FDC5DB7-D1A9-423F-B77E-718802CA231F}"/>
              </a:ext>
            </a:extLst>
          </p:cNvPr>
          <p:cNvGrpSpPr/>
          <p:nvPr/>
        </p:nvGrpSpPr>
        <p:grpSpPr>
          <a:xfrm>
            <a:off x="3545002" y="3465371"/>
            <a:ext cx="533400" cy="672990"/>
            <a:chOff x="-2133600" y="-527492"/>
            <a:chExt cx="533400" cy="672990"/>
          </a:xfrm>
        </p:grpSpPr>
        <p:sp>
          <p:nvSpPr>
            <p:cNvPr id="24" name="Star: 6 Points 23">
              <a:extLst>
                <a:ext uri="{FF2B5EF4-FFF2-40B4-BE49-F238E27FC236}">
                  <a16:creationId xmlns:a16="http://schemas.microsoft.com/office/drawing/2014/main" id="{7F7A3D24-EC07-480B-835B-5EF7731060BA}"/>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1CBD24D-1C3E-4889-89AB-DBDB90B93916}"/>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 action="ppaction://hlinkshowjump?jump=nextslide"/>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500"/>
                                        <p:tgtEl>
                                          <p:spTgt spid="49"/>
                                        </p:tgtEl>
                                      </p:cBhvr>
                                    </p:animEffect>
                                  </p:childTnLst>
                                </p:cTn>
                              </p:par>
                            </p:childTnLst>
                          </p:cTn>
                        </p:par>
                        <p:par>
                          <p:cTn id="8" fill="hold">
                            <p:stCondLst>
                              <p:cond delay="1500"/>
                            </p:stCondLst>
                            <p:childTnLst>
                              <p:par>
                                <p:cTn id="9" presetID="45" presetClass="entr" presetSubtype="0" fill="hold" nodeType="afterEffect">
                                  <p:stCondLst>
                                    <p:cond delay="1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anim calcmode="lin" valueType="num">
                                      <p:cBhvr>
                                        <p:cTn id="12" dur="3000" fill="hold"/>
                                        <p:tgtEl>
                                          <p:spTgt spid="5"/>
                                        </p:tgtEl>
                                        <p:attrNameLst>
                                          <p:attrName>ppt_w</p:attrName>
                                        </p:attrNameLst>
                                      </p:cBhvr>
                                      <p:tavLst>
                                        <p:tav tm="0" fmla="#ppt_w*sin(2.5*pi*$)">
                                          <p:val>
                                            <p:fltVal val="0"/>
                                          </p:val>
                                        </p:tav>
                                        <p:tav tm="100000">
                                          <p:val>
                                            <p:fltVal val="1"/>
                                          </p:val>
                                        </p:tav>
                                      </p:tavLst>
                                    </p:anim>
                                    <p:anim calcmode="lin" valueType="num">
                                      <p:cBhvr>
                                        <p:cTn id="13" dur="3000" fill="hold"/>
                                        <p:tgtEl>
                                          <p:spTgt spid="5"/>
                                        </p:tgtEl>
                                        <p:attrNameLst>
                                          <p:attrName>ppt_h</p:attrName>
                                        </p:attrNameLst>
                                      </p:cBhvr>
                                      <p:tavLst>
                                        <p:tav tm="0">
                                          <p:val>
                                            <p:strVal val="#ppt_h"/>
                                          </p:val>
                                        </p:tav>
                                        <p:tav tm="100000">
                                          <p:val>
                                            <p:strVal val="#ppt_h"/>
                                          </p:val>
                                        </p:tav>
                                      </p:tavLst>
                                    </p:anim>
                                  </p:childTnLst>
                                </p:cTn>
                              </p:par>
                            </p:childTnLst>
                          </p:cTn>
                        </p:par>
                        <p:par>
                          <p:cTn id="14" fill="hold">
                            <p:stCondLst>
                              <p:cond delay="6000"/>
                            </p:stCondLst>
                            <p:childTnLst>
                              <p:par>
                                <p:cTn id="15" presetID="22" presetClass="entr" presetSubtype="8" fill="hold" nodeType="afterEffect">
                                  <p:stCondLst>
                                    <p:cond delay="25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500"/>
                                        <p:tgtEl>
                                          <p:spTgt spid="14"/>
                                        </p:tgtEl>
                                      </p:cBhvr>
                                    </p:animEffect>
                                  </p:childTnLst>
                                </p:cTn>
                              </p:par>
                            </p:childTnLst>
                          </p:cTn>
                        </p:par>
                        <p:par>
                          <p:cTn id="18" fill="hold">
                            <p:stCondLst>
                              <p:cond delay="7750"/>
                            </p:stCondLst>
                            <p:childTnLst>
                              <p:par>
                                <p:cTn id="19" presetID="45" presetClass="entr" presetSubtype="0" fill="hold" nodeType="afterEffect">
                                  <p:stCondLst>
                                    <p:cond delay="40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3000"/>
                                        <p:tgtEl>
                                          <p:spTgt spid="20"/>
                                        </p:tgtEl>
                                      </p:cBhvr>
                                    </p:animEffect>
                                    <p:anim calcmode="lin" valueType="num">
                                      <p:cBhvr>
                                        <p:cTn id="22" dur="3000" fill="hold"/>
                                        <p:tgtEl>
                                          <p:spTgt spid="20"/>
                                        </p:tgtEl>
                                        <p:attrNameLst>
                                          <p:attrName>ppt_w</p:attrName>
                                        </p:attrNameLst>
                                      </p:cBhvr>
                                      <p:tavLst>
                                        <p:tav tm="0" fmla="#ppt_w*sin(2.5*pi*$)">
                                          <p:val>
                                            <p:fltVal val="0"/>
                                          </p:val>
                                        </p:tav>
                                        <p:tav tm="100000">
                                          <p:val>
                                            <p:fltVal val="1"/>
                                          </p:val>
                                        </p:tav>
                                      </p:tavLst>
                                    </p:anim>
                                    <p:anim calcmode="lin" valueType="num">
                                      <p:cBhvr>
                                        <p:cTn id="23" dur="3000" fill="hold"/>
                                        <p:tgtEl>
                                          <p:spTgt spid="20"/>
                                        </p:tgtEl>
                                        <p:attrNameLst>
                                          <p:attrName>ppt_h</p:attrName>
                                        </p:attrNameLst>
                                      </p:cBhvr>
                                      <p:tavLst>
                                        <p:tav tm="0">
                                          <p:val>
                                            <p:strVal val="#ppt_h"/>
                                          </p:val>
                                        </p:tav>
                                        <p:tav tm="100000">
                                          <p:val>
                                            <p:strVal val="#ppt_h"/>
                                          </p:val>
                                        </p:tav>
                                      </p:tavLst>
                                    </p:anim>
                                  </p:childTnLst>
                                </p:cTn>
                              </p:par>
                            </p:childTnLst>
                          </p:cTn>
                        </p:par>
                        <p:par>
                          <p:cTn id="24" fill="hold">
                            <p:stCondLst>
                              <p:cond delay="14750"/>
                            </p:stCondLst>
                            <p:childTnLst>
                              <p:par>
                                <p:cTn id="25" presetID="22" presetClass="entr" presetSubtype="8" fill="hold" nodeType="afterEffect">
                                  <p:stCondLst>
                                    <p:cond delay="50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1500"/>
                                        <p:tgtEl>
                                          <p:spTgt spid="35"/>
                                        </p:tgtEl>
                                      </p:cBhvr>
                                    </p:animEffect>
                                  </p:childTnLst>
                                </p:cTn>
                              </p:par>
                            </p:childTnLst>
                          </p:cTn>
                        </p:par>
                        <p:par>
                          <p:cTn id="28" fill="hold">
                            <p:stCondLst>
                              <p:cond delay="16750"/>
                            </p:stCondLst>
                            <p:childTnLst>
                              <p:par>
                                <p:cTn id="29" presetID="45" presetClass="entr" presetSubtype="0" fill="hold" nodeType="afterEffect">
                                  <p:stCondLst>
                                    <p:cond delay="4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3000"/>
                                        <p:tgtEl>
                                          <p:spTgt spid="23"/>
                                        </p:tgtEl>
                                      </p:cBhvr>
                                    </p:animEffect>
                                    <p:anim calcmode="lin" valueType="num">
                                      <p:cBhvr>
                                        <p:cTn id="32" dur="3000" fill="hold"/>
                                        <p:tgtEl>
                                          <p:spTgt spid="23"/>
                                        </p:tgtEl>
                                        <p:attrNameLst>
                                          <p:attrName>ppt_w</p:attrName>
                                        </p:attrNameLst>
                                      </p:cBhvr>
                                      <p:tavLst>
                                        <p:tav tm="0" fmla="#ppt_w*sin(2.5*pi*$)">
                                          <p:val>
                                            <p:fltVal val="0"/>
                                          </p:val>
                                        </p:tav>
                                        <p:tav tm="100000">
                                          <p:val>
                                            <p:fltVal val="1"/>
                                          </p:val>
                                        </p:tav>
                                      </p:tavLst>
                                    </p:anim>
                                    <p:anim calcmode="lin" valueType="num">
                                      <p:cBhvr>
                                        <p:cTn id="33" dur="3000" fill="hold"/>
                                        <p:tgtEl>
                                          <p:spTgt spid="23"/>
                                        </p:tgtEl>
                                        <p:attrNameLst>
                                          <p:attrName>ppt_h</p:attrName>
                                        </p:attrNameLst>
                                      </p:cBhvr>
                                      <p:tavLst>
                                        <p:tav tm="0">
                                          <p:val>
                                            <p:strVal val="#ppt_h"/>
                                          </p:val>
                                        </p:tav>
                                        <p:tav tm="100000">
                                          <p:val>
                                            <p:strVal val="#ppt_h"/>
                                          </p:val>
                                        </p:tav>
                                      </p:tavLst>
                                    </p:anim>
                                  </p:childTnLst>
                                </p:cTn>
                              </p:par>
                            </p:childTnLst>
                          </p:cTn>
                        </p:par>
                        <p:par>
                          <p:cTn id="34" fill="hold">
                            <p:stCondLst>
                              <p:cond delay="23750"/>
                            </p:stCondLst>
                            <p:childTnLst>
                              <p:par>
                                <p:cTn id="35" presetID="22" presetClass="entr" presetSubtype="8" fill="hold" nodeType="afterEffect">
                                  <p:stCondLst>
                                    <p:cond delay="50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1500"/>
                                        <p:tgtEl>
                                          <p:spTgt spid="39"/>
                                        </p:tgtEl>
                                      </p:cBhvr>
                                    </p:animEffect>
                                  </p:childTnLst>
                                </p:cTn>
                              </p:par>
                            </p:childTnLst>
                          </p:cTn>
                        </p:par>
                        <p:par>
                          <p:cTn id="38" fill="hold">
                            <p:stCondLst>
                              <p:cond delay="25750"/>
                            </p:stCondLst>
                            <p:childTnLst>
                              <p:par>
                                <p:cTn id="39" presetID="42" presetClass="path" presetSubtype="0" accel="50000" decel="50000" fill="hold" grpId="0" nodeType="afterEffect">
                                  <p:stCondLst>
                                    <p:cond delay="2000"/>
                                  </p:stCondLst>
                                  <p:childTnLst>
                                    <p:animMotion origin="layout" path="M 0 1.11111E-6 L 1 -0.00139 " pathEditMode="relative" rAng="0" ptsTypes="AA">
                                      <p:cBhvr>
                                        <p:cTn id="40"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19C07E2-B4C1-4ECC-BD81-23EF8E5144A7}"/>
              </a:ext>
            </a:extLst>
          </p:cNvPr>
          <p:cNvGrpSpPr/>
          <p:nvPr/>
        </p:nvGrpSpPr>
        <p:grpSpPr>
          <a:xfrm>
            <a:off x="228600" y="1386238"/>
            <a:ext cx="7426731" cy="5221662"/>
            <a:chOff x="228600" y="1386238"/>
            <a:chExt cx="7426731" cy="5221662"/>
          </a:xfrm>
        </p:grpSpPr>
        <p:pic>
          <p:nvPicPr>
            <p:cNvPr id="17" name="Picture 16">
              <a:extLst>
                <a:ext uri="{FF2B5EF4-FFF2-40B4-BE49-F238E27FC236}">
                  <a16:creationId xmlns:a16="http://schemas.microsoft.com/office/drawing/2014/main" id="{B27BB07C-6BFF-47C8-A0B0-70BE9B71AE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3" name="TextBox 2">
              <a:extLst>
                <a:ext uri="{FF2B5EF4-FFF2-40B4-BE49-F238E27FC236}">
                  <a16:creationId xmlns:a16="http://schemas.microsoft.com/office/drawing/2014/main" id="{81028BDA-5D93-47A0-9554-3A1F791DD69E}"/>
                </a:ext>
              </a:extLst>
            </p:cNvPr>
            <p:cNvSpPr txBox="1"/>
            <p:nvPr/>
          </p:nvSpPr>
          <p:spPr>
            <a:xfrm rot="21076561">
              <a:off x="2440732" y="1727074"/>
              <a:ext cx="3809928" cy="3898824"/>
            </a:xfrm>
            <a:prstGeom prst="rect">
              <a:avLst/>
            </a:prstGeom>
            <a:noFill/>
          </p:spPr>
          <p:txBody>
            <a:bodyPr wrap="square" rtlCol="0">
              <a:spAutoFit/>
            </a:bodyPr>
            <a:lstStyle/>
            <a:p>
              <a:pPr>
                <a:lnSpc>
                  <a:spcPct val="150000"/>
                </a:lnSpc>
              </a:pPr>
              <a:r>
                <a:rPr lang="en-US" sz="2800" dirty="0">
                  <a:latin typeface="Comic Sans MS" panose="030F0702030302020204" pitchFamily="66" charset="0"/>
                </a:rPr>
                <a:t>Trust the Lord </a:t>
              </a:r>
            </a:p>
            <a:p>
              <a:pPr>
                <a:lnSpc>
                  <a:spcPct val="150000"/>
                </a:lnSpc>
              </a:pPr>
              <a:r>
                <a:rPr lang="en-US" sz="2800" dirty="0">
                  <a:latin typeface="Comic Sans MS" panose="030F0702030302020204" pitchFamily="66" charset="0"/>
                </a:rPr>
                <a:t>with all your heart.</a:t>
              </a:r>
              <a:br>
                <a:rPr lang="en-US" sz="2800" dirty="0">
                  <a:latin typeface="Comic Sans MS" panose="030F0702030302020204" pitchFamily="66" charset="0"/>
                </a:rPr>
              </a:br>
              <a:r>
                <a:rPr lang="en-US" sz="2800" dirty="0">
                  <a:latin typeface="Comic Sans MS" panose="030F0702030302020204" pitchFamily="66" charset="0"/>
                </a:rPr>
                <a:t>Don’t depend on </a:t>
              </a:r>
            </a:p>
            <a:p>
              <a:pPr>
                <a:lnSpc>
                  <a:spcPct val="150000"/>
                </a:lnSpc>
              </a:pPr>
              <a:r>
                <a:rPr lang="en-US" sz="2800" dirty="0">
                  <a:latin typeface="Comic Sans MS" panose="030F0702030302020204" pitchFamily="66" charset="0"/>
                </a:rPr>
                <a:t>your own understanding.</a:t>
              </a:r>
              <a:r>
                <a:rPr lang="en-US" sz="2800" b="1" dirty="0">
                  <a:solidFill>
                    <a:srgbClr val="FF0000"/>
                  </a:solidFill>
                  <a:latin typeface="Comic Sans MS" panose="030F0702030302020204" pitchFamily="66" charset="0"/>
                </a:rPr>
                <a:t>      Proverbs 3 v 5</a:t>
              </a:r>
              <a:endParaRPr lang="en-GB" sz="2800" b="1" dirty="0">
                <a:solidFill>
                  <a:srgbClr val="FF0000"/>
                </a:solidFill>
                <a:latin typeface="Comic Sans MS" panose="030F0702030302020204" pitchFamily="66" charset="0"/>
              </a:endParaRPr>
            </a:p>
          </p:txBody>
        </p:sp>
      </p:grpSp>
      <p:pic>
        <p:nvPicPr>
          <p:cNvPr id="11" name="Picture 10" descr="A picture containing toy&#10;&#10;Description automatically generated">
            <a:extLst>
              <a:ext uri="{FF2B5EF4-FFF2-40B4-BE49-F238E27FC236}">
                <a16:creationId xmlns:a16="http://schemas.microsoft.com/office/drawing/2014/main" id="{0A5BB4A9-8182-4E47-B8EF-EC2DC230EC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073" y="1758340"/>
            <a:ext cx="2420322" cy="4109060"/>
          </a:xfrm>
          <a:prstGeom prst="rect">
            <a:avLst/>
          </a:prstGeom>
        </p:spPr>
      </p:pic>
      <p:grpSp>
        <p:nvGrpSpPr>
          <p:cNvPr id="38" name="Group 37"/>
          <p:cNvGrpSpPr/>
          <p:nvPr/>
        </p:nvGrpSpPr>
        <p:grpSpPr>
          <a:xfrm>
            <a:off x="1195966" y="40191"/>
            <a:ext cx="5807880" cy="1445380"/>
            <a:chOff x="3854727" y="219308"/>
            <a:chExt cx="4514020" cy="1731599"/>
          </a:xfrm>
          <a:solidFill>
            <a:schemeClr val="bg1"/>
          </a:solidFill>
        </p:grpSpPr>
        <p:sp>
          <p:nvSpPr>
            <p:cNvPr id="39" name="Rounded Rectangular Callout 38"/>
            <p:cNvSpPr/>
            <p:nvPr/>
          </p:nvSpPr>
          <p:spPr>
            <a:xfrm>
              <a:off x="3854727" y="219308"/>
              <a:ext cx="4495800" cy="1731599"/>
            </a:xfrm>
            <a:prstGeom prst="wedgeRoundRectCallout">
              <a:avLst>
                <a:gd name="adj1" fmla="val 62818"/>
                <a:gd name="adj2" fmla="val 13239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909947" y="447962"/>
              <a:ext cx="4458800" cy="1216788"/>
            </a:xfrm>
            <a:prstGeom prst="rect">
              <a:avLst/>
            </a:prstGeom>
            <a:noFill/>
          </p:spPr>
          <p:txBody>
            <a:bodyPr wrap="square" rtlCol="0">
              <a:spAutoFit/>
            </a:bodyPr>
            <a:lstStyle/>
            <a:p>
              <a:pPr algn="ctr"/>
              <a:r>
                <a:rPr lang="en-GB" sz="30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14868"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484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35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4514850"/>
          </a:xfrm>
        </p:spPr>
        <p:txBody>
          <a:bodyPr>
            <a:normAutofit fontScale="90000"/>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br>
              <a:rPr lang="en-US"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All of the activities today are available as downloadable documents on the Sunday’s Online website page.</a:t>
            </a: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We hope you enjoy them.</a:t>
            </a:r>
            <a:br>
              <a:rPr lang="en-US" sz="3100" b="1" dirty="0">
                <a:solidFill>
                  <a:srgbClr val="FF0000"/>
                </a:solidFill>
                <a:latin typeface="Comic Sans MS" panose="030F0702030302020204" pitchFamily="66" charset="0"/>
              </a:rPr>
            </a:b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Go to the next page if you want a preview.</a:t>
            </a:r>
            <a:endParaRPr lang="en-GB" sz="3100" b="1" dirty="0">
              <a:solidFill>
                <a:srgbClr val="FF0000"/>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a:hlinkClick r:id="rId3" action="ppaction://hlinksldjump"/>
            <a:extLst>
              <a:ext uri="{FF2B5EF4-FFF2-40B4-BE49-F238E27FC236}">
                <a16:creationId xmlns:a16="http://schemas.microsoft.com/office/drawing/2014/main" id="{040C0EAA-CCD6-48F3-883D-7531AD8B966C}"/>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hlinkClick r:id="" action="ppaction://hlinkshowjump?jump=nextslide"/>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B108C32-6133-469B-A7ED-FDF7F5F1A7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7814" y="1150260"/>
            <a:ext cx="3601221" cy="3578667"/>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D1680263-82F4-407B-9103-5427679FFF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999" y="1556206"/>
            <a:ext cx="3624354" cy="2634794"/>
          </a:xfrm>
          <a:prstGeom prst="rect">
            <a:avLst/>
          </a:prstGeom>
        </p:spPr>
      </p:pic>
      <p:sp>
        <p:nvSpPr>
          <p:cNvPr id="2" name="Title 1"/>
          <p:cNvSpPr>
            <a:spLocks noGrp="1"/>
          </p:cNvSpPr>
          <p:nvPr>
            <p:ph type="title"/>
          </p:nvPr>
        </p:nvSpPr>
        <p:spPr>
          <a:xfrm>
            <a:off x="438878" y="5329768"/>
            <a:ext cx="4310614" cy="842645"/>
          </a:xfrm>
        </p:spPr>
        <p:txBody>
          <a:bodyPr>
            <a:normAutofit/>
          </a:bodyPr>
          <a:lstStyle/>
          <a:p>
            <a:r>
              <a:rPr lang="en-US" sz="2800" b="1" dirty="0">
                <a:solidFill>
                  <a:srgbClr val="FF0000"/>
                </a:solidFill>
                <a:latin typeface="Comic Sans MS" panose="030F0702030302020204" pitchFamily="66" charset="0"/>
              </a:rPr>
              <a:t>Story Craft Activity</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634098" y="5363479"/>
            <a:ext cx="3962400" cy="842645"/>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Story Wheel Craft Activity</a:t>
            </a:r>
            <a:endParaRPr lang="en-GB" sz="2500" b="1" dirty="0">
              <a:solidFill>
                <a:srgbClr val="FF0000"/>
              </a:solidFill>
              <a:latin typeface="Comic Sans MS" panose="030F0702030302020204" pitchFamily="66" charset="0"/>
            </a:endParaRPr>
          </a:p>
        </p:txBody>
      </p:sp>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5" action="ppaction://hlinksldjump"/>
            <a:extLst>
              <a:ext uri="{FF2B5EF4-FFF2-40B4-BE49-F238E27FC236}">
                <a16:creationId xmlns:a16="http://schemas.microsoft.com/office/drawing/2014/main" id="{D1799C9B-DE8D-434D-9BE2-D9584F20A0E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map&#10;&#10;Description automatically generated">
            <a:extLst>
              <a:ext uri="{FF2B5EF4-FFF2-40B4-BE49-F238E27FC236}">
                <a16:creationId xmlns:a16="http://schemas.microsoft.com/office/drawing/2014/main" id="{1A03846E-DB76-40E2-9D9B-78B2CE0C96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5103" y="1663338"/>
            <a:ext cx="3496301" cy="2603862"/>
          </a:xfrm>
          <a:prstGeom prst="rect">
            <a:avLst/>
          </a:prstGeom>
        </p:spPr>
      </p:pic>
      <p:pic>
        <p:nvPicPr>
          <p:cNvPr id="4098" name="Picture 2" descr="One of Miracles of Jesus is Walking on Water Coloring Page">
            <a:extLst>
              <a:ext uri="{FF2B5EF4-FFF2-40B4-BE49-F238E27FC236}">
                <a16:creationId xmlns:a16="http://schemas.microsoft.com/office/drawing/2014/main" id="{BD527BA4-8526-4741-8516-B4B20BF10B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905" y="741607"/>
            <a:ext cx="3467100" cy="4580389"/>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712795" y="5198379"/>
            <a:ext cx="3613135" cy="842645"/>
          </a:xfrm>
        </p:spPr>
        <p:txBody>
          <a:bodyPr>
            <a:noAutofit/>
          </a:bodyPr>
          <a:lstStyle/>
          <a:p>
            <a:r>
              <a:rPr lang="en-US" sz="2500" b="1" dirty="0" err="1">
                <a:solidFill>
                  <a:srgbClr val="FF0000"/>
                </a:solidFill>
                <a:latin typeface="Comic Sans MS" panose="030F0702030302020204" pitchFamily="66" charset="0"/>
              </a:rPr>
              <a:t>Colouring</a:t>
            </a:r>
            <a:r>
              <a:rPr lang="en-US" sz="2500" b="1" dirty="0">
                <a:solidFill>
                  <a:srgbClr val="FF0000"/>
                </a:solidFill>
                <a:latin typeface="Comic Sans MS" panose="030F0702030302020204" pitchFamily="66" charset="0"/>
              </a:rPr>
              <a:t> activity</a:t>
            </a:r>
            <a:endParaRPr lang="en-GB" sz="2500" b="1" dirty="0">
              <a:solidFill>
                <a:srgbClr val="FF0000"/>
              </a:solidFill>
              <a:latin typeface="Comic Sans MS" panose="030F0702030302020204" pitchFamily="66" charset="0"/>
            </a:endParaRPr>
          </a:p>
        </p:txBody>
      </p:sp>
      <p:sp>
        <p:nvSpPr>
          <p:cNvPr id="18" name="Title 1">
            <a:extLst>
              <a:ext uri="{FF2B5EF4-FFF2-40B4-BE49-F238E27FC236}">
                <a16:creationId xmlns:a16="http://schemas.microsoft.com/office/drawing/2014/main" id="{0529D2B7-7DE6-4530-B01B-BE67B50C4F00}"/>
              </a:ext>
            </a:extLst>
          </p:cNvPr>
          <p:cNvSpPr txBox="1">
            <a:spLocks/>
          </p:cNvSpPr>
          <p:nvPr/>
        </p:nvSpPr>
        <p:spPr>
          <a:xfrm>
            <a:off x="4923025" y="5198379"/>
            <a:ext cx="381176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Dot to Dot Activity</a:t>
            </a:r>
            <a:endParaRPr lang="en-GB" sz="25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5" action="ppaction://hlinksldjump"/>
            <a:extLst>
              <a:ext uri="{FF2B5EF4-FFF2-40B4-BE49-F238E27FC236}">
                <a16:creationId xmlns:a16="http://schemas.microsoft.com/office/drawing/2014/main" id="{E2361EEC-BB80-491D-BD0E-1B86AD22146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9" name="Rectangle 8">
            <a:extLst>
              <a:ext uri="{FF2B5EF4-FFF2-40B4-BE49-F238E27FC236}">
                <a16:creationId xmlns:a16="http://schemas.microsoft.com/office/drawing/2014/main" id="{806CC90E-38AB-4522-8ECA-85CD311275B6}"/>
              </a:ext>
            </a:extLst>
          </p:cNvPr>
          <p:cNvSpPr/>
          <p:nvPr/>
        </p:nvSpPr>
        <p:spPr>
          <a:xfrm>
            <a:off x="5239599" y="69514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A71451AC-C186-40C2-B674-AF5BC950FF37}"/>
              </a:ext>
            </a:extLst>
          </p:cNvPr>
          <p:cNvSpPr/>
          <p:nvPr/>
        </p:nvSpPr>
        <p:spPr>
          <a:xfrm>
            <a:off x="942040" y="4979218"/>
            <a:ext cx="4572000" cy="215444"/>
          </a:xfrm>
          <a:prstGeom prst="rect">
            <a:avLst/>
          </a:prstGeom>
        </p:spPr>
        <p:txBody>
          <a:bodyPr>
            <a:spAutoFit/>
          </a:bodyPr>
          <a:lstStyle/>
          <a:p>
            <a:r>
              <a:rPr lang="en-GB" sz="800" dirty="0">
                <a:latin typeface="Comic Sans MS" panose="030F0702030302020204" pitchFamily="66" charset="0"/>
                <a:hlinkClick r:id="rId6">
                  <a:extLst>
                    <a:ext uri="{A12FA001-AC4F-418D-AE19-62706E023703}">
                      <ahyp:hlinkClr xmlns:ahyp="http://schemas.microsoft.com/office/drawing/2018/hyperlinkcolor" val="tx"/>
                    </a:ext>
                  </a:extLst>
                </a:hlinkClick>
              </a:rPr>
              <a:t>Original image: </a:t>
            </a:r>
            <a:r>
              <a:rPr lang="en-GB" sz="800" dirty="0">
                <a:solidFill>
                  <a:srgbClr val="0000FF"/>
                </a:solidFill>
                <a:hlinkClick r:id="rId6">
                  <a:extLst>
                    <a:ext uri="{A12FA001-AC4F-418D-AE19-62706E023703}">
                      <ahyp:hlinkClr xmlns:ahyp="http://schemas.microsoft.com/office/drawing/2018/hyperlinkcolor" val="tx"/>
                    </a:ext>
                  </a:extLst>
                </a:hlinkClick>
              </a:rPr>
              <a:t>https://www.pinterest.co.uk/pin/35254809560634083/</a:t>
            </a:r>
            <a:endParaRPr lang="en-GB" sz="800" dirty="0"/>
          </a:p>
        </p:txBody>
      </p:sp>
      <p:sp>
        <p:nvSpPr>
          <p:cNvPr id="15" name="Rectangle 14">
            <a:extLst>
              <a:ext uri="{FF2B5EF4-FFF2-40B4-BE49-F238E27FC236}">
                <a16:creationId xmlns:a16="http://schemas.microsoft.com/office/drawing/2014/main" id="{CF6266D7-BE67-4E51-90B6-4A9ECF7B49FE}"/>
              </a:ext>
            </a:extLst>
          </p:cNvPr>
          <p:cNvSpPr/>
          <p:nvPr/>
        </p:nvSpPr>
        <p:spPr>
          <a:xfrm>
            <a:off x="5385700" y="4994607"/>
            <a:ext cx="3195105" cy="200055"/>
          </a:xfrm>
          <a:prstGeom prst="rect">
            <a:avLst/>
          </a:prstGeom>
        </p:spPr>
        <p:txBody>
          <a:bodyPr wrap="none">
            <a:spAutoFit/>
          </a:bodyPr>
          <a:lstStyle/>
          <a:p>
            <a:r>
              <a:rPr lang="en-GB" sz="700" dirty="0">
                <a:latin typeface="Comic Sans MS" panose="030F0702030302020204" pitchFamily="66" charset="0"/>
                <a:hlinkClick r:id="rId7">
                  <a:extLst>
                    <a:ext uri="{A12FA001-AC4F-418D-AE19-62706E023703}">
                      <ahyp:hlinkClr xmlns:ahyp="http://schemas.microsoft.com/office/drawing/2018/hyperlinkcolor" val="tx"/>
                    </a:ext>
                  </a:extLst>
                </a:hlinkClick>
              </a:rPr>
              <a:t>Original image: </a:t>
            </a:r>
            <a:r>
              <a:rPr lang="en-GB" sz="700" dirty="0">
                <a:solidFill>
                  <a:srgbClr val="0563C1"/>
                </a:solidFill>
                <a:latin typeface="Comic Sans MS" panose="030F0702030302020204" pitchFamily="66" charset="0"/>
                <a:hlinkClick r:id="rId7">
                  <a:extLst>
                    <a:ext uri="{A12FA001-AC4F-418D-AE19-62706E023703}">
                      <ahyp:hlinkClr xmlns:ahyp="http://schemas.microsoft.com/office/drawing/2018/hyperlinkcolor" val="tx"/>
                    </a:ext>
                  </a:extLst>
                </a:hlinkClick>
              </a:rPr>
              <a:t>https://www.pinterest.co.uk/pin/118219558948483021/</a:t>
            </a:r>
            <a:endParaRPr lang="en-GB" sz="700" dirty="0">
              <a:latin typeface="Comic Sans MS" panose="030F0702030302020204" pitchFamily="66" charset="0"/>
            </a:endParaRPr>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Walking on water (With images) | Bible activities for kids ...">
            <a:extLst>
              <a:ext uri="{FF2B5EF4-FFF2-40B4-BE49-F238E27FC236}">
                <a16:creationId xmlns:a16="http://schemas.microsoft.com/office/drawing/2014/main" id="{40B6D988-163F-4BC1-8F1B-54044AE345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14" y="686655"/>
            <a:ext cx="3467100" cy="452120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Jesus walks on water maze. This maze will help you prepare your ...">
            <a:extLst>
              <a:ext uri="{FF2B5EF4-FFF2-40B4-BE49-F238E27FC236}">
                <a16:creationId xmlns:a16="http://schemas.microsoft.com/office/drawing/2014/main" id="{998B2440-369A-4B89-AA7F-6D574F19DD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1999" y="669125"/>
            <a:ext cx="4258129" cy="488568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143000" y="5198379"/>
            <a:ext cx="2548674" cy="842645"/>
          </a:xfrm>
        </p:spPr>
        <p:txBody>
          <a:bodyPr>
            <a:normAutofit/>
          </a:bodyPr>
          <a:lstStyle/>
          <a:p>
            <a:r>
              <a:rPr lang="en-US" sz="2800" b="1" dirty="0">
                <a:solidFill>
                  <a:srgbClr val="FF0000"/>
                </a:solidFill>
                <a:latin typeface="Comic Sans MS" panose="030F0702030302020204" pitchFamily="66" charset="0"/>
              </a:rPr>
              <a:t>Code activity</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Maze</a:t>
            </a:r>
            <a:endParaRPr lang="en-GB" sz="28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5680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map&#10;&#10;Description automatically generated">
            <a:extLst>
              <a:ext uri="{FF2B5EF4-FFF2-40B4-BE49-F238E27FC236}">
                <a16:creationId xmlns:a16="http://schemas.microsoft.com/office/drawing/2014/main" id="{8F87AD4F-6BD2-4B19-BC39-53B011868B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08471" y="1904234"/>
            <a:ext cx="3396241" cy="2206210"/>
          </a:xfrm>
          <a:prstGeom prst="rect">
            <a:avLst/>
          </a:prstGeom>
        </p:spPr>
      </p:pic>
      <p:pic>
        <p:nvPicPr>
          <p:cNvPr id="7" name="Picture 6" descr="A close up of text on a black background&#10;&#10;Description automatically generated">
            <a:extLst>
              <a:ext uri="{FF2B5EF4-FFF2-40B4-BE49-F238E27FC236}">
                <a16:creationId xmlns:a16="http://schemas.microsoft.com/office/drawing/2014/main" id="{436421F0-4AC6-42E5-B4B8-ED0F0512CB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0383" y="999893"/>
            <a:ext cx="3461507" cy="3189559"/>
          </a:xfrm>
          <a:prstGeom prst="rect">
            <a:avLst/>
          </a:prstGeom>
        </p:spPr>
      </p:pic>
      <p:sp>
        <p:nvSpPr>
          <p:cNvPr id="2" name="Title 1"/>
          <p:cNvSpPr>
            <a:spLocks noGrp="1"/>
          </p:cNvSpPr>
          <p:nvPr>
            <p:ph type="title"/>
          </p:nvPr>
        </p:nvSpPr>
        <p:spPr>
          <a:xfrm>
            <a:off x="843089" y="5041482"/>
            <a:ext cx="3352548" cy="842645"/>
          </a:xfrm>
        </p:spPr>
        <p:txBody>
          <a:bodyPr>
            <a:normAutofit fontScale="90000"/>
          </a:bodyPr>
          <a:lstStyle/>
          <a:p>
            <a:r>
              <a:rPr lang="en-US" sz="2500" b="1" dirty="0">
                <a:solidFill>
                  <a:srgbClr val="FF0000"/>
                </a:solidFill>
                <a:latin typeface="Comic Sans MS" panose="030F0702030302020204" pitchFamily="66" charset="0"/>
              </a:rPr>
              <a:t>Word ladder activity</a:t>
            </a:r>
            <a:endParaRPr lang="en-GB" sz="25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873042" y="5054492"/>
            <a:ext cx="361272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Spot the difference</a:t>
            </a:r>
            <a:endParaRPr lang="en-GB" sz="25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5" action="ppaction://hlinksldjump"/>
            <a:extLst>
              <a:ext uri="{FF2B5EF4-FFF2-40B4-BE49-F238E27FC236}">
                <a16:creationId xmlns:a16="http://schemas.microsoft.com/office/drawing/2014/main" id="{C77C89E0-A0F6-4DDB-A1FF-E36636E62156}"/>
              </a:ext>
            </a:extLst>
          </p:cNvPr>
          <p:cNvSpPr/>
          <p:nvPr/>
        </p:nvSpPr>
        <p:spPr>
          <a:xfrm>
            <a:off x="0" y="4721"/>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6" name="Rectangle 15">
            <a:extLst>
              <a:ext uri="{FF2B5EF4-FFF2-40B4-BE49-F238E27FC236}">
                <a16:creationId xmlns:a16="http://schemas.microsoft.com/office/drawing/2014/main" id="{CDFF3CCD-C76F-475C-B3FE-0BD444161EC2}"/>
              </a:ext>
            </a:extLst>
          </p:cNvPr>
          <p:cNvSpPr/>
          <p:nvPr/>
        </p:nvSpPr>
        <p:spPr>
          <a:xfrm>
            <a:off x="5128844" y="4941454"/>
            <a:ext cx="3429728" cy="200055"/>
          </a:xfrm>
          <a:prstGeom prst="rect">
            <a:avLst/>
          </a:prstGeom>
        </p:spPr>
        <p:txBody>
          <a:bodyPr wrap="square">
            <a:spAutoFit/>
          </a:bodyPr>
          <a:lstStyle/>
          <a:p>
            <a:r>
              <a:rPr lang="en-GB" sz="700" dirty="0">
                <a:latin typeface="Comic Sans MS" panose="030F0702030302020204" pitchFamily="66" charset="0"/>
                <a:hlinkClick r:id="rId6">
                  <a:extLst>
                    <a:ext uri="{A12FA001-AC4F-418D-AE19-62706E023703}">
                      <ahyp:hlinkClr xmlns:ahyp="http://schemas.microsoft.com/office/drawing/2018/hyperlinkcolor" val="tx"/>
                    </a:ext>
                  </a:extLst>
                </a:hlinkClick>
              </a:rPr>
              <a:t>Original image: </a:t>
            </a:r>
            <a:r>
              <a:rPr lang="en-GB" sz="700" dirty="0">
                <a:solidFill>
                  <a:srgbClr val="0000FF"/>
                </a:solidFill>
                <a:latin typeface="Comic Sans MS" panose="030F0702030302020204" pitchFamily="66" charset="0"/>
                <a:hlinkClick r:id="rId6">
                  <a:extLst>
                    <a:ext uri="{A12FA001-AC4F-418D-AE19-62706E023703}">
                      <ahyp:hlinkClr xmlns:ahyp="http://schemas.microsoft.com/office/drawing/2018/hyperlinkcolor" val="tx"/>
                    </a:ext>
                  </a:extLst>
                </a:hlinkClick>
              </a:rPr>
              <a:t>https://www.pinterest.co.uk/pin/35254809560634083/</a:t>
            </a:r>
            <a:endParaRPr lang="en-GB" sz="700" dirty="0">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3D1DA08-352E-4AFB-9D16-64C85D6B02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9380" y="-2202494"/>
            <a:ext cx="2414225" cy="4145639"/>
          </a:xfrm>
          <a:prstGeom prst="rect">
            <a:avLst/>
          </a:prstGeom>
        </p:spPr>
      </p:pic>
      <p:pic>
        <p:nvPicPr>
          <p:cNvPr id="7" name="Picture 6" descr="A picture containing toy&#10;&#10;Description automatically generated">
            <a:extLst>
              <a:ext uri="{FF2B5EF4-FFF2-40B4-BE49-F238E27FC236}">
                <a16:creationId xmlns:a16="http://schemas.microsoft.com/office/drawing/2014/main" id="{0C3B6789-4CC4-4340-AC5E-9EC7CEC4B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978" y="1607168"/>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2734041" y="227956"/>
            <a:ext cx="4345258" cy="1340439"/>
            <a:chOff x="3854728" y="219308"/>
            <a:chExt cx="4666921" cy="1731599"/>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015663"/>
            </a:xfrm>
            <a:prstGeom prst="rect">
              <a:avLst/>
            </a:prstGeom>
            <a:noFill/>
          </p:spPr>
          <p:txBody>
            <a:bodyPr wrap="square" rtlCol="0">
              <a:spAutoFit/>
            </a:bodyPr>
            <a:lstStyle/>
            <a:p>
              <a:pPr algn="ctr"/>
              <a:r>
                <a:rPr lang="en-GB" sz="3000" b="1" dirty="0">
                  <a:latin typeface="Comic Sans MS" panose="030F0702030302020204" pitchFamily="66" charset="0"/>
                </a:rPr>
                <a:t>Why are you dressed like that?</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68985"/>
                <a:gd name="adj2" fmla="val 11896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674712" y="2508486"/>
            <a:ext cx="3725309" cy="2233477"/>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68624"/>
                <a:gd name="adj2" fmla="val -4733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503287"/>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I heard we were looking at a miracle about swimming.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5027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250"/>
                                  </p:stCondLst>
                                  <p:childTnLst>
                                    <p:animMotion origin="layout" path="M 2.5E-6 -3.46945E-18 L -0.33559 0.55208 " pathEditMode="relative" rAng="0" ptsTypes="AA">
                                      <p:cBhvr>
                                        <p:cTn id="6" dur="2000" fill="hold"/>
                                        <p:tgtEl>
                                          <p:spTgt spid="14"/>
                                        </p:tgtEl>
                                        <p:attrNameLst>
                                          <p:attrName>ppt_x</p:attrName>
                                          <p:attrName>ppt_y</p:attrName>
                                        </p:attrNameLst>
                                      </p:cBhvr>
                                      <p:rCtr x="-16788" y="27593"/>
                                    </p:animMotion>
                                  </p:childTnLst>
                                </p:cTn>
                              </p:par>
                            </p:childTnLst>
                          </p:cTn>
                        </p:par>
                        <p:par>
                          <p:cTn id="7" fill="hold">
                            <p:stCondLst>
                              <p:cond delay="2250"/>
                            </p:stCondLst>
                            <p:childTnLst>
                              <p:par>
                                <p:cTn id="8" presetID="22" presetClass="entr" presetSubtype="8" fill="hold" nodeType="after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1500"/>
                                        <p:tgtEl>
                                          <p:spTgt spid="12"/>
                                        </p:tgtEl>
                                      </p:cBhvr>
                                    </p:animEffect>
                                  </p:childTnLst>
                                </p:cTn>
                              </p:par>
                            </p:childTnLst>
                          </p:cTn>
                        </p:par>
                        <p:par>
                          <p:cTn id="11" fill="hold">
                            <p:stCondLst>
                              <p:cond delay="4000"/>
                            </p:stCondLst>
                            <p:childTnLst>
                              <p:par>
                                <p:cTn id="12" presetID="22" presetClass="entr" presetSubtype="2" fill="hold" nodeType="afterEffect">
                                  <p:stCondLst>
                                    <p:cond delay="2000"/>
                                  </p:stCondLst>
                                  <p:childTnLst>
                                    <p:set>
                                      <p:cBhvr>
                                        <p:cTn id="13" dur="1" fill="hold">
                                          <p:stCondLst>
                                            <p:cond delay="0"/>
                                          </p:stCondLst>
                                        </p:cTn>
                                        <p:tgtEl>
                                          <p:spTgt spid="28"/>
                                        </p:tgtEl>
                                        <p:attrNameLst>
                                          <p:attrName>style.visibility</p:attrName>
                                        </p:attrNameLst>
                                      </p:cBhvr>
                                      <p:to>
                                        <p:strVal val="visible"/>
                                      </p:to>
                                    </p:set>
                                    <p:animEffect transition="in" filter="wipe(right)">
                                      <p:cBhvr>
                                        <p:cTn id="14" dur="1250"/>
                                        <p:tgtEl>
                                          <p:spTgt spid="28"/>
                                        </p:tgtEl>
                                      </p:cBhvr>
                                    </p:animEffect>
                                  </p:childTnLst>
                                </p:cTn>
                              </p:par>
                            </p:childTnLst>
                          </p:cTn>
                        </p:par>
                        <p:par>
                          <p:cTn id="15" fill="hold">
                            <p:stCondLst>
                              <p:cond delay="7250"/>
                            </p:stCondLst>
                            <p:childTnLst>
                              <p:par>
                                <p:cTn id="16" presetID="42" presetClass="path" presetSubtype="0" accel="50000" decel="50000" fill="hold" grpId="0" nodeType="afterEffect">
                                  <p:stCondLst>
                                    <p:cond delay="2000"/>
                                  </p:stCondLst>
                                  <p:childTnLst>
                                    <p:animMotion origin="layout" path="M 0 1.11111E-6 L 1 -0.00139 " pathEditMode="relative" rAng="0" ptsTypes="AA">
                                      <p:cBhvr>
                                        <p:cTn id="17"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ell phone&#10;&#10;Description automatically generated">
            <a:extLst>
              <a:ext uri="{FF2B5EF4-FFF2-40B4-BE49-F238E27FC236}">
                <a16:creationId xmlns:a16="http://schemas.microsoft.com/office/drawing/2014/main" id="{189793B3-03D0-4A3C-A7EE-F1D55254FE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1089" y="840659"/>
            <a:ext cx="3373942" cy="4187792"/>
          </a:xfrm>
          <a:prstGeom prst="rect">
            <a:avLst/>
          </a:prstGeom>
        </p:spPr>
      </p:pic>
      <p:pic>
        <p:nvPicPr>
          <p:cNvPr id="2050" name="Picture 2" descr="Jesus Walks on Water Word Search | Jesus walk on water, Sunday ...">
            <a:extLst>
              <a:ext uri="{FF2B5EF4-FFF2-40B4-BE49-F238E27FC236}">
                <a16:creationId xmlns:a16="http://schemas.microsoft.com/office/drawing/2014/main" id="{81B96689-9C76-4343-ACA4-027671CE8D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8969" y="728394"/>
            <a:ext cx="3312031" cy="446009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219452" y="5029199"/>
            <a:ext cx="2548674" cy="842645"/>
          </a:xfrm>
        </p:spPr>
        <p:txBody>
          <a:bodyPr>
            <a:normAutofit/>
          </a:bodyPr>
          <a:lstStyle/>
          <a:p>
            <a:r>
              <a:rPr lang="en-US" sz="2500" b="1" dirty="0">
                <a:solidFill>
                  <a:srgbClr val="FF0000"/>
                </a:solidFill>
                <a:latin typeface="Comic Sans MS" panose="030F0702030302020204" pitchFamily="66" charset="0"/>
              </a:rPr>
              <a:t>Wordsearch</a:t>
            </a:r>
            <a:endParaRPr lang="en-GB" sz="25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Reflection</a:t>
            </a:r>
            <a:endParaRPr lang="en-GB" sz="25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5" action="ppaction://hlinksldjump"/>
            <a:extLst>
              <a:ext uri="{FF2B5EF4-FFF2-40B4-BE49-F238E27FC236}">
                <a16:creationId xmlns:a16="http://schemas.microsoft.com/office/drawing/2014/main" id="{C77C89E0-A0F6-4DDB-A1FF-E36636E62156}"/>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8153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1842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 action="ppaction://hlinkshowjump?jump=endshow"/>
            <a:extLst>
              <a:ext uri="{FF2B5EF4-FFF2-40B4-BE49-F238E27FC236}">
                <a16:creationId xmlns:a16="http://schemas.microsoft.com/office/drawing/2014/main" id="{BAE1CEE1-B767-4AEF-B0A6-A96A5B4C9B62}"/>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696606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708122" y="152711"/>
            <a:ext cx="6752980" cy="1634241"/>
            <a:chOff x="3770168" y="219308"/>
            <a:chExt cx="4664926" cy="1158743"/>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8805"/>
                <a:gd name="adj2" fmla="val 9398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770168" y="330565"/>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water and wine, reminded us of Jesus’ miracle at the wedding.</a:t>
              </a:r>
            </a:p>
          </p:txBody>
        </p:sp>
      </p:grpSp>
      <p:pic>
        <p:nvPicPr>
          <p:cNvPr id="7" name="Picture 6" descr="A picture containing food, drawing&#10;&#10;Description automatically generated">
            <a:extLst>
              <a:ext uri="{FF2B5EF4-FFF2-40B4-BE49-F238E27FC236}">
                <a16:creationId xmlns:a16="http://schemas.microsoft.com/office/drawing/2014/main" id="{DC26DCF3-6B2F-4C81-8F3E-2B63CC8FE6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518" y="1808280"/>
            <a:ext cx="1504150" cy="1676208"/>
          </a:xfrm>
          <a:prstGeom prst="rect">
            <a:avLst/>
          </a:prstGeom>
        </p:spPr>
      </p:pic>
      <p:grpSp>
        <p:nvGrpSpPr>
          <p:cNvPr id="12" name="Group 11">
            <a:extLst>
              <a:ext uri="{FF2B5EF4-FFF2-40B4-BE49-F238E27FC236}">
                <a16:creationId xmlns:a16="http://schemas.microsoft.com/office/drawing/2014/main" id="{7CA72746-D6F9-4388-A1A7-F66240BB8652}"/>
              </a:ext>
            </a:extLst>
          </p:cNvPr>
          <p:cNvGrpSpPr/>
          <p:nvPr/>
        </p:nvGrpSpPr>
        <p:grpSpPr>
          <a:xfrm>
            <a:off x="2622114" y="3583120"/>
            <a:ext cx="5581160" cy="2021954"/>
            <a:chOff x="3854731" y="219308"/>
            <a:chExt cx="4664926" cy="1088881"/>
          </a:xfrm>
          <a:solidFill>
            <a:schemeClr val="bg1"/>
          </a:solidFill>
        </p:grpSpPr>
        <p:sp>
          <p:nvSpPr>
            <p:cNvPr id="13" name="Rounded Rectangular Callout 38">
              <a:extLst>
                <a:ext uri="{FF2B5EF4-FFF2-40B4-BE49-F238E27FC236}">
                  <a16:creationId xmlns:a16="http://schemas.microsoft.com/office/drawing/2014/main" id="{30173442-0B72-41B0-8559-521033B7E31A}"/>
                </a:ext>
              </a:extLst>
            </p:cNvPr>
            <p:cNvSpPr/>
            <p:nvPr/>
          </p:nvSpPr>
          <p:spPr>
            <a:xfrm>
              <a:off x="3854731" y="219308"/>
              <a:ext cx="4495800" cy="1088881"/>
            </a:xfrm>
            <a:prstGeom prst="wedgeRoundRectCallout">
              <a:avLst>
                <a:gd name="adj1" fmla="val -62927"/>
                <a:gd name="adj2" fmla="val -11197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B50DCA0E-4F52-4056-98F1-73AD19D9BA19}"/>
                </a:ext>
              </a:extLst>
            </p:cNvPr>
            <p:cNvSpPr txBox="1"/>
            <p:nvPr/>
          </p:nvSpPr>
          <p:spPr>
            <a:xfrm>
              <a:off x="3854731" y="231631"/>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had the power to change real objects.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1733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2" y="152711"/>
            <a:ext cx="6248719" cy="1567690"/>
            <a:chOff x="3854731" y="219308"/>
            <a:chExt cx="4495800"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8437"/>
                <a:gd name="adj2" fmla="val 9292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1047486"/>
            </a:xfrm>
            <a:prstGeom prst="rect">
              <a:avLst/>
            </a:prstGeom>
            <a:noFill/>
          </p:spPr>
          <p:txBody>
            <a:bodyPr wrap="square" rtlCol="0">
              <a:spAutoFit/>
            </a:bodyPr>
            <a:lstStyle/>
            <a:p>
              <a:pPr algn="ctr"/>
              <a:r>
                <a:rPr lang="en-GB" sz="3000" b="1" dirty="0">
                  <a:latin typeface="Comic Sans MS" panose="030F0702030302020204" pitchFamily="66" charset="0"/>
                </a:rPr>
                <a:t>The bread and fish remind us of the miracle of Jesus feeding 5000 people.</a:t>
              </a:r>
            </a:p>
          </p:txBody>
        </p:sp>
      </p:grpSp>
      <p:pic>
        <p:nvPicPr>
          <p:cNvPr id="48" name="Picture 47" descr="A picture containing drawing&#10;&#10;Description automatically generated">
            <a:extLst>
              <a:ext uri="{FF2B5EF4-FFF2-40B4-BE49-F238E27FC236}">
                <a16:creationId xmlns:a16="http://schemas.microsoft.com/office/drawing/2014/main" id="{972D0924-B214-4D18-AE21-4F81A54F1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5450" y="2060554"/>
            <a:ext cx="1790950" cy="1257475"/>
          </a:xfrm>
          <a:prstGeom prst="rect">
            <a:avLst/>
          </a:prstGeom>
        </p:spPr>
      </p:pic>
      <p:grpSp>
        <p:nvGrpSpPr>
          <p:cNvPr id="13" name="Group 12">
            <a:extLst>
              <a:ext uri="{FF2B5EF4-FFF2-40B4-BE49-F238E27FC236}">
                <a16:creationId xmlns:a16="http://schemas.microsoft.com/office/drawing/2014/main" id="{56817F3D-FB6E-4D8D-B95B-38759994F418}"/>
              </a:ext>
            </a:extLst>
          </p:cNvPr>
          <p:cNvGrpSpPr/>
          <p:nvPr/>
        </p:nvGrpSpPr>
        <p:grpSpPr>
          <a:xfrm>
            <a:off x="2620977" y="3567297"/>
            <a:ext cx="5449754" cy="1867205"/>
            <a:chOff x="3810424" y="219308"/>
            <a:chExt cx="4664926" cy="1093148"/>
          </a:xfrm>
          <a:solidFill>
            <a:schemeClr val="bg1"/>
          </a:solidFill>
        </p:grpSpPr>
        <p:sp>
          <p:nvSpPr>
            <p:cNvPr id="14" name="Rounded Rectangular Callout 38">
              <a:extLst>
                <a:ext uri="{FF2B5EF4-FFF2-40B4-BE49-F238E27FC236}">
                  <a16:creationId xmlns:a16="http://schemas.microsoft.com/office/drawing/2014/main" id="{2580E6E5-2D01-466D-AD53-82A9660418F0}"/>
                </a:ext>
              </a:extLst>
            </p:cNvPr>
            <p:cNvSpPr/>
            <p:nvPr/>
          </p:nvSpPr>
          <p:spPr>
            <a:xfrm>
              <a:off x="3854731" y="219308"/>
              <a:ext cx="4495800" cy="1088881"/>
            </a:xfrm>
            <a:prstGeom prst="wedgeRoundRectCallout">
              <a:avLst>
                <a:gd name="adj1" fmla="val -64039"/>
                <a:gd name="adj2" fmla="val -11467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5" name="TextBox 14">
              <a:extLst>
                <a:ext uri="{FF2B5EF4-FFF2-40B4-BE49-F238E27FC236}">
                  <a16:creationId xmlns:a16="http://schemas.microsoft.com/office/drawing/2014/main" id="{8BD32285-4136-4226-9444-4D8565187E36}"/>
                </a:ext>
              </a:extLst>
            </p:cNvPr>
            <p:cNvSpPr txBox="1"/>
            <p:nvPr/>
          </p:nvSpPr>
          <p:spPr>
            <a:xfrm>
              <a:off x="3810424" y="268252"/>
              <a:ext cx="4664926" cy="1044204"/>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could use the things we have for His work.</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006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500"/>
                                        <p:tgtEl>
                                          <p:spTgt spid="13"/>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438400" y="153450"/>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9972"/>
                <a:gd name="adj2" fmla="val 9398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rolled up mat reminds us of Jesus’ miracle healing the paralyzed man.</a:t>
              </a:r>
            </a:p>
          </p:txBody>
        </p:sp>
      </p:grpSp>
      <p:pic>
        <p:nvPicPr>
          <p:cNvPr id="6" name="Picture 5">
            <a:extLst>
              <a:ext uri="{FF2B5EF4-FFF2-40B4-BE49-F238E27FC236}">
                <a16:creationId xmlns:a16="http://schemas.microsoft.com/office/drawing/2014/main" id="{D0C3D493-BD04-430C-9272-398215E01E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271" y="1886385"/>
            <a:ext cx="1899505" cy="1520564"/>
          </a:xfrm>
          <a:prstGeom prst="rect">
            <a:avLst/>
          </a:prstGeom>
        </p:spPr>
      </p:pic>
      <p:grpSp>
        <p:nvGrpSpPr>
          <p:cNvPr id="12" name="Group 11">
            <a:extLst>
              <a:ext uri="{FF2B5EF4-FFF2-40B4-BE49-F238E27FC236}">
                <a16:creationId xmlns:a16="http://schemas.microsoft.com/office/drawing/2014/main" id="{5F2D99C3-EE6A-466B-8A6B-835A8ADB45FD}"/>
              </a:ext>
            </a:extLst>
          </p:cNvPr>
          <p:cNvGrpSpPr/>
          <p:nvPr/>
        </p:nvGrpSpPr>
        <p:grpSpPr>
          <a:xfrm>
            <a:off x="3110626" y="3675280"/>
            <a:ext cx="5397833" cy="2021954"/>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72929"/>
                <a:gd name="adj2" fmla="val -11601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9" cy="1044204"/>
            </a:xfrm>
            <a:prstGeom prst="rect">
              <a:avLst/>
            </a:prstGeom>
            <a:noFill/>
          </p:spPr>
          <p:txBody>
            <a:bodyPr wrap="square" rtlCol="0">
              <a:spAutoFit/>
            </a:bodyPr>
            <a:lstStyle/>
            <a:p>
              <a:pPr algn="ctr"/>
              <a:r>
                <a:rPr lang="en-GB" sz="3000" b="1" dirty="0">
                  <a:latin typeface="Comic Sans MS" panose="030F0702030302020204" pitchFamily="66" charset="0"/>
                </a:rPr>
                <a:t>Jesus said he could forgive our sins. This miracle showed that he could.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22051"/>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4434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075FE9-C4E4-475F-AF4C-645B915164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0696" y="1898488"/>
            <a:ext cx="1222607" cy="1662406"/>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620674" y="134783"/>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1490"/>
                <a:gd name="adj2" fmla="val 9292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bell reminds us of Jesus’ miracle healing the 10 lepers.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5913726" cy="2442137"/>
            <a:chOff x="3854306" y="219308"/>
            <a:chExt cx="4496225" cy="1315162"/>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2149"/>
                <a:gd name="adj2" fmla="val -11774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292824"/>
            </a:xfrm>
            <a:prstGeom prst="rect">
              <a:avLst/>
            </a:prstGeom>
            <a:noFill/>
          </p:spPr>
          <p:txBody>
            <a:bodyPr wrap="square" rtlCol="0">
              <a:spAutoFit/>
            </a:bodyPr>
            <a:lstStyle/>
            <a:p>
              <a:pPr algn="ctr"/>
              <a:r>
                <a:rPr lang="en-GB" sz="3000" b="1" dirty="0">
                  <a:latin typeface="Comic Sans MS" panose="030F0702030302020204" pitchFamily="66" charset="0"/>
                </a:rPr>
                <a:t>Jesus said he could really forgive and heal us, if we believed and followed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5469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620674" y="170630"/>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3919"/>
                <a:gd name="adj2" fmla="val 9185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beggar’s bowl reminds us of Jesus’ miracle healing the blind man.</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5913726" cy="1809899"/>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2426"/>
                <a:gd name="adj2" fmla="val -12244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044204"/>
            </a:xfrm>
            <a:prstGeom prst="rect">
              <a:avLst/>
            </a:prstGeom>
            <a:noFill/>
          </p:spPr>
          <p:txBody>
            <a:bodyPr wrap="square" rtlCol="0">
              <a:spAutoFit/>
            </a:bodyPr>
            <a:lstStyle/>
            <a:p>
              <a:pPr algn="ctr"/>
              <a:r>
                <a:rPr lang="en-GB" sz="3000" b="1" dirty="0">
                  <a:latin typeface="Comic Sans MS" panose="030F0702030302020204" pitchFamily="66" charset="0"/>
                </a:rPr>
                <a:t>Jesus gave the man back his sight and showed he could help us see God</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4"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pic>
        <p:nvPicPr>
          <p:cNvPr id="3" name="Picture 2" descr="A picture containing table, glass, mirror, drawing&#10;&#10;Description automatically generated">
            <a:extLst>
              <a:ext uri="{FF2B5EF4-FFF2-40B4-BE49-F238E27FC236}">
                <a16:creationId xmlns:a16="http://schemas.microsoft.com/office/drawing/2014/main" id="{84A61E81-D77E-4393-8C97-0030C1B84F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3444" y="2243808"/>
            <a:ext cx="1397111" cy="992031"/>
          </a:xfrm>
          <a:prstGeom prst="rect">
            <a:avLst/>
          </a:prstGeom>
        </p:spPr>
      </p:pic>
    </p:spTree>
    <p:extLst>
      <p:ext uri="{BB962C8B-B14F-4D97-AF65-F5344CB8AC3E}">
        <p14:creationId xmlns:p14="http://schemas.microsoft.com/office/powerpoint/2010/main" val="262296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4AEDAC-6DA8-4D62-B51A-B3D477994C65}"/>
              </a:ext>
            </a:extLst>
          </p:cNvPr>
          <p:cNvPicPr>
            <a:picLocks noChangeAspect="1"/>
          </p:cNvPicPr>
          <p:nvPr/>
        </p:nvPicPr>
        <p:blipFill>
          <a:blip r:embed="rId2"/>
          <a:stretch>
            <a:fillRect/>
          </a:stretch>
        </p:blipFill>
        <p:spPr>
          <a:xfrm rot="2562124">
            <a:off x="5314296" y="1361257"/>
            <a:ext cx="1676400" cy="2844384"/>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6"/>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5952"/>
                <a:gd name="adj2" fmla="val 8845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797335"/>
            </a:xfrm>
            <a:prstGeom prst="rect">
              <a:avLst/>
            </a:prstGeom>
            <a:noFill/>
          </p:spPr>
          <p:txBody>
            <a:bodyPr wrap="square" rtlCol="0">
              <a:spAutoFit/>
            </a:bodyPr>
            <a:lstStyle/>
            <a:p>
              <a:pPr algn="ctr"/>
              <a:r>
                <a:rPr lang="en-GB" sz="3000" b="1" dirty="0">
                  <a:latin typeface="Comic Sans MS" panose="030F0702030302020204" pitchFamily="66" charset="0"/>
                </a:rPr>
                <a:t>The big fish in the net reminds us of the miracle of the Big Catch</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590800" y="4039257"/>
            <a:ext cx="6239031" cy="1616975"/>
            <a:chOff x="3854731" y="219308"/>
            <a:chExt cx="451181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0074"/>
                <a:gd name="adj2" fmla="val -15168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70748" y="303767"/>
              <a:ext cx="4495798" cy="994842"/>
            </a:xfrm>
            <a:prstGeom prst="rect">
              <a:avLst/>
            </a:prstGeom>
            <a:noFill/>
          </p:spPr>
          <p:txBody>
            <a:bodyPr wrap="square" rtlCol="0">
              <a:spAutoFit/>
            </a:bodyPr>
            <a:lstStyle/>
            <a:p>
              <a:pPr algn="ctr"/>
              <a:r>
                <a:rPr lang="en-GB" sz="3000" b="1" dirty="0">
                  <a:latin typeface="Comic Sans MS" panose="030F0702030302020204" pitchFamily="66" charset="0"/>
                </a:rPr>
                <a:t>Jesus showed the disciples he would give them everything they needed if they followed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3565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92ADEE1-8869-4E96-99E1-B71D5F2715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95302" y="2141684"/>
            <a:ext cx="1167979" cy="2021954"/>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5"/>
            <a:ext cx="6019800" cy="2057703"/>
            <a:chOff x="3854731" y="219308"/>
            <a:chExt cx="4664926" cy="111057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6202"/>
                <a:gd name="adj2" fmla="val 5932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6501"/>
            </a:xfrm>
            <a:prstGeom prst="rect">
              <a:avLst/>
            </a:prstGeom>
            <a:noFill/>
          </p:spPr>
          <p:txBody>
            <a:bodyPr wrap="square" rtlCol="0">
              <a:spAutoFit/>
            </a:bodyPr>
            <a:lstStyle/>
            <a:p>
              <a:pPr algn="ctr"/>
              <a:r>
                <a:rPr lang="en-GB" sz="3000" b="1" dirty="0">
                  <a:latin typeface="Comic Sans MS" panose="030F0702030302020204" pitchFamily="66" charset="0"/>
                </a:rPr>
                <a:t>The sad Lego Man reminded </a:t>
              </a:r>
            </a:p>
            <a:p>
              <a:pPr algn="ctr"/>
              <a:r>
                <a:rPr lang="en-GB" sz="3000" b="1" dirty="0">
                  <a:latin typeface="Comic Sans MS" panose="030F0702030302020204" pitchFamily="66" charset="0"/>
                </a:rPr>
                <a:t>us of the man at </a:t>
              </a:r>
            </a:p>
            <a:p>
              <a:pPr algn="ctr"/>
              <a:r>
                <a:rPr lang="en-GB" sz="3000" b="1" dirty="0">
                  <a:latin typeface="Comic Sans MS" panose="030F0702030302020204" pitchFamily="66" charset="0"/>
                </a:rPr>
                <a:t>the Pool of </a:t>
              </a:r>
              <a:r>
                <a:rPr lang="en-GB" sz="3000" b="1" dirty="0" err="1">
                  <a:latin typeface="Comic Sans MS" panose="030F0702030302020204" pitchFamily="66" charset="0"/>
                </a:rPr>
                <a:t>Betheda</a:t>
              </a:r>
              <a:r>
                <a:rPr lang="en-GB" sz="3000" b="1" dirty="0">
                  <a:latin typeface="Comic Sans MS" panose="030F0702030302020204" pitchFamily="66" charset="0"/>
                </a:rPr>
                <a:t> – </a:t>
              </a:r>
            </a:p>
            <a:p>
              <a:pPr algn="ctr"/>
              <a:r>
                <a:rPr lang="en-GB" sz="3000" b="1" dirty="0">
                  <a:latin typeface="Comic Sans MS" panose="030F0702030302020204" pitchFamily="66" charset="0"/>
                </a:rPr>
                <a:t>he couldn’t reach the water</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95600" y="4039258"/>
            <a:ext cx="5934231" cy="1189925"/>
            <a:chOff x="3854731" y="219308"/>
            <a:chExt cx="451181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6844"/>
                <a:gd name="adj2" fmla="val -19297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70748" y="303767"/>
              <a:ext cx="4495798" cy="929417"/>
            </a:xfrm>
            <a:prstGeom prst="rect">
              <a:avLst/>
            </a:prstGeom>
            <a:noFill/>
          </p:spPr>
          <p:txBody>
            <a:bodyPr wrap="square" rtlCol="0">
              <a:spAutoFit/>
            </a:bodyPr>
            <a:lstStyle/>
            <a:p>
              <a:pPr algn="ctr"/>
              <a:r>
                <a:rPr lang="en-GB" sz="3000" b="1" dirty="0">
                  <a:latin typeface="Comic Sans MS" panose="030F0702030302020204" pitchFamily="66" charset="0"/>
                </a:rPr>
                <a:t>Jesus healed the man and told him to stop sinning</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859"/>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4891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2FC8132-95EB-4438-B0DA-24BDD202C4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3693" y="1588411"/>
            <a:ext cx="2414225" cy="4145639"/>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0AFBE9A9-4590-47F6-8F80-A280FE550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2557288" y="141544"/>
            <a:ext cx="4605512" cy="1731599"/>
            <a:chOff x="3854727" y="219308"/>
            <a:chExt cx="4666922"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7" y="219308"/>
              <a:ext cx="4495800" cy="1731599"/>
            </a:xfrm>
            <a:prstGeom prst="wedgeRoundRectCallout">
              <a:avLst>
                <a:gd name="adj1" fmla="val -64688"/>
                <a:gd name="adj2" fmla="val 8665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We </a:t>
              </a:r>
              <a:r>
                <a:rPr lang="en-GB" sz="3000" b="1" u="sng" dirty="0">
                  <a:latin typeface="Comic Sans MS" panose="030F0702030302020204" pitchFamily="66" charset="0"/>
                </a:rPr>
                <a:t>are</a:t>
              </a:r>
              <a:r>
                <a:rPr lang="en-GB" sz="3000" b="1" dirty="0">
                  <a:latin typeface="Comic Sans MS" panose="030F0702030302020204" pitchFamily="66" charset="0"/>
                </a:rPr>
                <a:t> looking at a miracle that happened in water…</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877854" y="2093031"/>
            <a:ext cx="3357040" cy="1274399"/>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80652"/>
                <a:gd name="adj2" fmla="val -165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380040"/>
            </a:xfrm>
            <a:prstGeom prst="rect">
              <a:avLst/>
            </a:prstGeom>
            <a:noFill/>
          </p:spPr>
          <p:txBody>
            <a:bodyPr wrap="square" rtlCol="0">
              <a:spAutoFit/>
            </a:bodyPr>
            <a:lstStyle/>
            <a:p>
              <a:pPr algn="ctr"/>
              <a:r>
                <a:rPr lang="en-GB" sz="3000" b="1" dirty="0">
                  <a:latin typeface="Comic Sans MS" panose="030F0702030302020204" pitchFamily="66" charset="0"/>
                </a:rPr>
                <a:t>But it was someone sinking!</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562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219" name="Group 218">
            <a:extLst>
              <a:ext uri="{FF2B5EF4-FFF2-40B4-BE49-F238E27FC236}">
                <a16:creationId xmlns:a16="http://schemas.microsoft.com/office/drawing/2014/main" id="{F114070E-1842-4FCB-9603-64CB088784A5}"/>
              </a:ext>
            </a:extLst>
          </p:cNvPr>
          <p:cNvGrpSpPr/>
          <p:nvPr/>
        </p:nvGrpSpPr>
        <p:grpSpPr>
          <a:xfrm>
            <a:off x="2981094" y="3584877"/>
            <a:ext cx="3357040" cy="1274399"/>
            <a:chOff x="3770165" y="219308"/>
            <a:chExt cx="4664927" cy="1731599"/>
          </a:xfrm>
          <a:solidFill>
            <a:schemeClr val="bg1"/>
          </a:solidFill>
        </p:grpSpPr>
        <p:sp>
          <p:nvSpPr>
            <p:cNvPr id="220" name="Rounded Rectangular Callout 38">
              <a:extLst>
                <a:ext uri="{FF2B5EF4-FFF2-40B4-BE49-F238E27FC236}">
                  <a16:creationId xmlns:a16="http://schemas.microsoft.com/office/drawing/2014/main" id="{86CAEE40-7539-4168-95D6-3791123ABD1D}"/>
                </a:ext>
              </a:extLst>
            </p:cNvPr>
            <p:cNvSpPr/>
            <p:nvPr/>
          </p:nvSpPr>
          <p:spPr>
            <a:xfrm>
              <a:off x="3854729" y="219308"/>
              <a:ext cx="4495800" cy="1731599"/>
            </a:xfrm>
            <a:prstGeom prst="wedgeRoundRectCallout">
              <a:avLst>
                <a:gd name="adj1" fmla="val 73785"/>
                <a:gd name="adj2" fmla="val -13441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1" name="TextBox 220">
              <a:extLst>
                <a:ext uri="{FF2B5EF4-FFF2-40B4-BE49-F238E27FC236}">
                  <a16:creationId xmlns:a16="http://schemas.microsoft.com/office/drawing/2014/main" id="{D719D0FD-357C-4588-B5E2-4D846F742B90}"/>
                </a:ext>
              </a:extLst>
            </p:cNvPr>
            <p:cNvSpPr txBox="1"/>
            <p:nvPr/>
          </p:nvSpPr>
          <p:spPr>
            <a:xfrm>
              <a:off x="3770165" y="346443"/>
              <a:ext cx="4664927" cy="1380040"/>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Oh OK! </a:t>
              </a:r>
            </a:p>
            <a:p>
              <a:pPr algn="ctr"/>
              <a:r>
                <a:rPr lang="en-GB" sz="3000" b="1" dirty="0">
                  <a:solidFill>
                    <a:srgbClr val="0000CC"/>
                  </a:solidFill>
                  <a:latin typeface="Comic Sans MS" panose="030F0702030302020204" pitchFamily="66" charset="0"/>
                </a:rPr>
                <a:t>See you later</a:t>
              </a:r>
            </a:p>
          </p:txBody>
        </p:sp>
      </p:grpSp>
    </p:spTree>
    <p:extLst>
      <p:ext uri="{BB962C8B-B14F-4D97-AF65-F5344CB8AC3E}">
        <p14:creationId xmlns:p14="http://schemas.microsoft.com/office/powerpoint/2010/main" val="21903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500"/>
                                        <p:tgtEl>
                                          <p:spTgt spid="12"/>
                                        </p:tgtEl>
                                      </p:cBhvr>
                                    </p:animEffect>
                                  </p:childTnLst>
                                </p:cTn>
                              </p:par>
                            </p:childTnLst>
                          </p:cTn>
                        </p:par>
                        <p:par>
                          <p:cTn id="8" fill="hold">
                            <p:stCondLst>
                              <p:cond delay="1750"/>
                            </p:stCondLst>
                            <p:childTnLst>
                              <p:par>
                                <p:cTn id="9" presetID="22" presetClass="entr" presetSubtype="8" fill="hold" nodeType="afterEffect">
                                  <p:stCondLst>
                                    <p:cond delay="30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500"/>
                                        <p:tgtEl>
                                          <p:spTgt spid="28"/>
                                        </p:tgtEl>
                                      </p:cBhvr>
                                    </p:animEffect>
                                  </p:childTnLst>
                                </p:cTn>
                              </p:par>
                            </p:childTnLst>
                          </p:cTn>
                        </p:par>
                        <p:par>
                          <p:cTn id="12" fill="hold">
                            <p:stCondLst>
                              <p:cond delay="6250"/>
                            </p:stCondLst>
                            <p:childTnLst>
                              <p:par>
                                <p:cTn id="13" presetID="22" presetClass="entr" presetSubtype="2" fill="hold" nodeType="afterEffect">
                                  <p:stCondLst>
                                    <p:cond delay="2000"/>
                                  </p:stCondLst>
                                  <p:childTnLst>
                                    <p:set>
                                      <p:cBhvr>
                                        <p:cTn id="14" dur="1" fill="hold">
                                          <p:stCondLst>
                                            <p:cond delay="0"/>
                                          </p:stCondLst>
                                        </p:cTn>
                                        <p:tgtEl>
                                          <p:spTgt spid="219"/>
                                        </p:tgtEl>
                                        <p:attrNameLst>
                                          <p:attrName>style.visibility</p:attrName>
                                        </p:attrNameLst>
                                      </p:cBhvr>
                                      <p:to>
                                        <p:strVal val="visible"/>
                                      </p:to>
                                    </p:set>
                                    <p:animEffect transition="in" filter="wipe(right)">
                                      <p:cBhvr>
                                        <p:cTn id="15" dur="1500"/>
                                        <p:tgtEl>
                                          <p:spTgt spid="219"/>
                                        </p:tgtEl>
                                      </p:cBhvr>
                                    </p:animEffect>
                                  </p:childTnLst>
                                </p:cTn>
                              </p:par>
                            </p:childTnLst>
                          </p:cTn>
                        </p:par>
                        <p:par>
                          <p:cTn id="16" fill="hold">
                            <p:stCondLst>
                              <p:cond delay="9750"/>
                            </p:stCondLst>
                            <p:childTnLst>
                              <p:par>
                                <p:cTn id="17" presetID="42" presetClass="path" presetSubtype="0" accel="50000" decel="50000" fill="hold" nodeType="afterEffect">
                                  <p:stCondLst>
                                    <p:cond delay="500"/>
                                  </p:stCondLst>
                                  <p:childTnLst>
                                    <p:animMotion origin="layout" path="M 4.16667E-6 3.7037E-6 L 0.38802 0.00254 " pathEditMode="relative" rAng="0" ptsTypes="AA">
                                      <p:cBhvr>
                                        <p:cTn id="18" dur="2000" fill="hold"/>
                                        <p:tgtEl>
                                          <p:spTgt spid="15"/>
                                        </p:tgtEl>
                                        <p:attrNameLst>
                                          <p:attrName>ppt_x</p:attrName>
                                          <p:attrName>ppt_y</p:attrName>
                                        </p:attrNameLst>
                                      </p:cBhvr>
                                      <p:rCtr x="19392" y="116"/>
                                    </p:animMotion>
                                  </p:childTnLst>
                                </p:cTn>
                              </p:par>
                            </p:childTnLst>
                          </p:cTn>
                        </p:par>
                        <p:par>
                          <p:cTn id="19" fill="hold">
                            <p:stCondLst>
                              <p:cond delay="12250"/>
                            </p:stCondLst>
                            <p:childTnLst>
                              <p:par>
                                <p:cTn id="20" presetID="10" presetClass="exit" presetSubtype="0" fill="hold" nodeType="afterEffect">
                                  <p:stCondLst>
                                    <p:cond delay="500"/>
                                  </p:stCondLst>
                                  <p:childTnLst>
                                    <p:animEffect transition="out" filter="fade">
                                      <p:cBhvr>
                                        <p:cTn id="21" dur="1000"/>
                                        <p:tgtEl>
                                          <p:spTgt spid="219"/>
                                        </p:tgtEl>
                                      </p:cBhvr>
                                    </p:animEffect>
                                    <p:set>
                                      <p:cBhvr>
                                        <p:cTn id="22" dur="1" fill="hold">
                                          <p:stCondLst>
                                            <p:cond delay="999"/>
                                          </p:stCondLst>
                                        </p:cTn>
                                        <p:tgtEl>
                                          <p:spTgt spid="219"/>
                                        </p:tgtEl>
                                        <p:attrNameLst>
                                          <p:attrName>style.visibility</p:attrName>
                                        </p:attrNameLst>
                                      </p:cBhvr>
                                      <p:to>
                                        <p:strVal val="hidden"/>
                                      </p:to>
                                    </p:set>
                                  </p:childTnLst>
                                </p:cTn>
                              </p:par>
                            </p:childTnLst>
                          </p:cTn>
                        </p:par>
                        <p:par>
                          <p:cTn id="23" fill="hold">
                            <p:stCondLst>
                              <p:cond delay="13750"/>
                            </p:stCondLst>
                            <p:childTnLst>
                              <p:par>
                                <p:cTn id="24" presetID="42" presetClass="path" presetSubtype="0" accel="50000" decel="50000" fill="hold" grpId="0" nodeType="afterEffect">
                                  <p:stCondLst>
                                    <p:cond delay="0"/>
                                  </p:stCondLst>
                                  <p:childTnLst>
                                    <p:animMotion origin="layout" path="M 0 1.11111E-6 L 1 -0.00139 " pathEditMode="relative" rAng="0" ptsTypes="AA">
                                      <p:cBhvr>
                                        <p:cTn id="25" dur="20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toy&#10;&#10;Description automatically generated">
            <a:extLst>
              <a:ext uri="{FF2B5EF4-FFF2-40B4-BE49-F238E27FC236}">
                <a16:creationId xmlns:a16="http://schemas.microsoft.com/office/drawing/2014/main" id="{CE6BBDD3-147E-449F-8CF1-06BA4C052E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765641" y="152711"/>
            <a:ext cx="5721787" cy="1595988"/>
            <a:chOff x="3809441" y="219308"/>
            <a:chExt cx="4597068"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9863"/>
                <a:gd name="adj2" fmla="val 989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09441" y="284050"/>
              <a:ext cx="4597068" cy="1007924"/>
            </a:xfrm>
            <a:prstGeom prst="rect">
              <a:avLst/>
            </a:prstGeom>
            <a:noFill/>
          </p:spPr>
          <p:txBody>
            <a:bodyPr wrap="square" rtlCol="0">
              <a:spAutoFit/>
            </a:bodyPr>
            <a:lstStyle/>
            <a:p>
              <a:pPr algn="ctr"/>
              <a:r>
                <a:rPr lang="en-GB" sz="3000" b="1" dirty="0">
                  <a:latin typeface="Comic Sans MS" panose="030F0702030302020204" pitchFamily="66" charset="0"/>
                </a:rPr>
                <a:t>We have looked at 7 miracles so far. If you want a reminder click on a clue.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14514"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hlinkClick r:id="rId4" action="ppaction://hlinksldjump"/>
            <a:extLst>
              <a:ext uri="{FF2B5EF4-FFF2-40B4-BE49-F238E27FC236}">
                <a16:creationId xmlns:a16="http://schemas.microsoft.com/office/drawing/2014/main" id="{D0C3D493-BD04-430C-9272-398215E01E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65812" y="4016735"/>
            <a:ext cx="1899505" cy="1520564"/>
          </a:xfrm>
          <a:prstGeom prst="rect">
            <a:avLst/>
          </a:prstGeom>
        </p:spPr>
      </p:pic>
      <p:pic>
        <p:nvPicPr>
          <p:cNvPr id="2" name="Picture 1">
            <a:hlinkClick r:id="rId6" action="ppaction://hlinksldjump"/>
            <a:extLst>
              <a:ext uri="{FF2B5EF4-FFF2-40B4-BE49-F238E27FC236}">
                <a16:creationId xmlns:a16="http://schemas.microsoft.com/office/drawing/2014/main" id="{62BA215E-F9BA-4623-ADD9-783BF77A3B08}"/>
              </a:ext>
            </a:extLst>
          </p:cNvPr>
          <p:cNvPicPr>
            <a:picLocks noChangeAspect="1"/>
          </p:cNvPicPr>
          <p:nvPr/>
        </p:nvPicPr>
        <p:blipFill>
          <a:blip r:embed="rId7"/>
          <a:stretch>
            <a:fillRect/>
          </a:stretch>
        </p:blipFill>
        <p:spPr>
          <a:xfrm>
            <a:off x="3643183" y="4105660"/>
            <a:ext cx="1857634" cy="1305107"/>
          </a:xfrm>
          <a:prstGeom prst="rect">
            <a:avLst/>
          </a:prstGeom>
        </p:spPr>
      </p:pic>
      <p:pic>
        <p:nvPicPr>
          <p:cNvPr id="7" name="Picture 6" descr="A picture containing food, drawing&#10;&#10;Description automatically generated">
            <a:hlinkClick r:id="rId8" action="ppaction://hlinksldjump"/>
            <a:extLst>
              <a:ext uri="{FF2B5EF4-FFF2-40B4-BE49-F238E27FC236}">
                <a16:creationId xmlns:a16="http://schemas.microsoft.com/office/drawing/2014/main" id="{DC26DCF3-6B2F-4C81-8F3E-2B63CC8FE6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07852" y="2167952"/>
            <a:ext cx="1504150" cy="1676208"/>
          </a:xfrm>
          <a:prstGeom prst="rect">
            <a:avLst/>
          </a:prstGeom>
        </p:spPr>
      </p:pic>
      <p:pic>
        <p:nvPicPr>
          <p:cNvPr id="21" name="Picture 20">
            <a:hlinkClick r:id="rId10" action="ppaction://hlinksldjump"/>
            <a:extLst>
              <a:ext uri="{FF2B5EF4-FFF2-40B4-BE49-F238E27FC236}">
                <a16:creationId xmlns:a16="http://schemas.microsoft.com/office/drawing/2014/main" id="{C017D58E-E4AC-4A9B-8C3A-9960F61A997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015210">
            <a:off x="6092980" y="2394600"/>
            <a:ext cx="1049891" cy="1427560"/>
          </a:xfrm>
          <a:prstGeom prst="rect">
            <a:avLst/>
          </a:prstGeom>
        </p:spPr>
      </p:pic>
      <p:sp>
        <p:nvSpPr>
          <p:cNvPr id="5" name="Arrow: Right 4">
            <a:hlinkClick r:id="" action="ppaction://hlinkshowjump?jump=nextslide"/>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11" name="Picture 10" descr="A picture containing table, glass, mirror, drawing&#10;&#10;Description automatically generated">
            <a:hlinkClick r:id="rId12" action="ppaction://hlinksldjump"/>
            <a:extLst>
              <a:ext uri="{FF2B5EF4-FFF2-40B4-BE49-F238E27FC236}">
                <a16:creationId xmlns:a16="http://schemas.microsoft.com/office/drawing/2014/main" id="{B9A148F6-49CB-4C7F-BCF1-BF61351E0DA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710770" y="4762191"/>
            <a:ext cx="1030313" cy="731583"/>
          </a:xfrm>
          <a:prstGeom prst="rect">
            <a:avLst/>
          </a:prstGeom>
        </p:spPr>
      </p:pic>
      <p:pic>
        <p:nvPicPr>
          <p:cNvPr id="19" name="Picture 18">
            <a:hlinkClick r:id="rId14" action="ppaction://hlinksldjump"/>
            <a:extLst>
              <a:ext uri="{FF2B5EF4-FFF2-40B4-BE49-F238E27FC236}">
                <a16:creationId xmlns:a16="http://schemas.microsoft.com/office/drawing/2014/main" id="{117E2C4F-C520-4469-832B-F8902528851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357471" y="2700687"/>
            <a:ext cx="1659112" cy="2872181"/>
          </a:xfrm>
          <a:prstGeom prst="rect">
            <a:avLst/>
          </a:prstGeom>
        </p:spPr>
      </p:pic>
      <p:pic>
        <p:nvPicPr>
          <p:cNvPr id="9" name="Picture 8">
            <a:hlinkClick r:id="rId16" action="ppaction://hlinksldjump"/>
            <a:extLst>
              <a:ext uri="{FF2B5EF4-FFF2-40B4-BE49-F238E27FC236}">
                <a16:creationId xmlns:a16="http://schemas.microsoft.com/office/drawing/2014/main" id="{3FE7528C-BCD3-4A62-94F7-6C35D3C18A0D}"/>
              </a:ext>
            </a:extLst>
          </p:cNvPr>
          <p:cNvPicPr>
            <a:picLocks noChangeAspect="1"/>
          </p:cNvPicPr>
          <p:nvPr/>
        </p:nvPicPr>
        <p:blipFill>
          <a:blip r:embed="rId17"/>
          <a:stretch>
            <a:fillRect/>
          </a:stretch>
        </p:blipFill>
        <p:spPr>
          <a:xfrm>
            <a:off x="3054514" y="2031997"/>
            <a:ext cx="1162212" cy="1971950"/>
          </a:xfrm>
          <a:prstGeom prst="rect">
            <a:avLst/>
          </a:prstGeom>
        </p:spPr>
      </p:pic>
    </p:spTree>
    <p:extLst>
      <p:ext uri="{BB962C8B-B14F-4D97-AF65-F5344CB8AC3E}">
        <p14:creationId xmlns:p14="http://schemas.microsoft.com/office/powerpoint/2010/main" val="436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45" presetClass="entr" presetSubtype="0" fill="hold" nodeType="afterEffect">
                                  <p:stCondLst>
                                    <p:cond delay="25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anim calcmode="lin" valueType="num">
                                      <p:cBhvr>
                                        <p:cTn id="12" dur="2000" fill="hold"/>
                                        <p:tgtEl>
                                          <p:spTgt spid="7"/>
                                        </p:tgtEl>
                                        <p:attrNameLst>
                                          <p:attrName>ppt_w</p:attrName>
                                        </p:attrNameLst>
                                      </p:cBhvr>
                                      <p:tavLst>
                                        <p:tav tm="0" fmla="#ppt_w*sin(2.5*pi*$)">
                                          <p:val>
                                            <p:fltVal val="0"/>
                                          </p:val>
                                        </p:tav>
                                        <p:tav tm="100000">
                                          <p:val>
                                            <p:fltVal val="1"/>
                                          </p:val>
                                        </p:tav>
                                      </p:tavLst>
                                    </p:anim>
                                    <p:anim calcmode="lin" valueType="num">
                                      <p:cBhvr>
                                        <p:cTn id="13" dur="2000" fill="hold"/>
                                        <p:tgtEl>
                                          <p:spTgt spid="7"/>
                                        </p:tgtEl>
                                        <p:attrNameLst>
                                          <p:attrName>ppt_h</p:attrName>
                                        </p:attrNameLst>
                                      </p:cBhvr>
                                      <p:tavLst>
                                        <p:tav tm="0">
                                          <p:val>
                                            <p:strVal val="#ppt_h"/>
                                          </p:val>
                                        </p:tav>
                                        <p:tav tm="100000">
                                          <p:val>
                                            <p:strVal val="#ppt_h"/>
                                          </p:val>
                                        </p:tav>
                                      </p:tavLst>
                                    </p:anim>
                                  </p:childTnLst>
                                </p:cTn>
                              </p:par>
                            </p:childTnLst>
                          </p:cTn>
                        </p:par>
                        <p:par>
                          <p:cTn id="14" fill="hold">
                            <p:stCondLst>
                              <p:cond delay="3750"/>
                            </p:stCondLst>
                            <p:childTnLst>
                              <p:par>
                                <p:cTn id="15" presetID="45" presetClass="entr" presetSubtype="0" fill="hold" nodeType="afterEffect">
                                  <p:stCondLst>
                                    <p:cond delay="25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2000"/>
                                        <p:tgtEl>
                                          <p:spTgt spid="21"/>
                                        </p:tgtEl>
                                      </p:cBhvr>
                                    </p:animEffect>
                                    <p:anim calcmode="lin" valueType="num">
                                      <p:cBhvr>
                                        <p:cTn id="18" dur="2000" fill="hold"/>
                                        <p:tgtEl>
                                          <p:spTgt spid="21"/>
                                        </p:tgtEl>
                                        <p:attrNameLst>
                                          <p:attrName>ppt_w</p:attrName>
                                        </p:attrNameLst>
                                      </p:cBhvr>
                                      <p:tavLst>
                                        <p:tav tm="0" fmla="#ppt_w*sin(2.5*pi*$)">
                                          <p:val>
                                            <p:fltVal val="0"/>
                                          </p:val>
                                        </p:tav>
                                        <p:tav tm="100000">
                                          <p:val>
                                            <p:fltVal val="1"/>
                                          </p:val>
                                        </p:tav>
                                      </p:tavLst>
                                    </p:anim>
                                    <p:anim calcmode="lin" valueType="num">
                                      <p:cBhvr>
                                        <p:cTn id="19" dur="2000" fill="hold"/>
                                        <p:tgtEl>
                                          <p:spTgt spid="21"/>
                                        </p:tgtEl>
                                        <p:attrNameLst>
                                          <p:attrName>ppt_h</p:attrName>
                                        </p:attrNameLst>
                                      </p:cBhvr>
                                      <p:tavLst>
                                        <p:tav tm="0">
                                          <p:val>
                                            <p:strVal val="#ppt_h"/>
                                          </p:val>
                                        </p:tav>
                                        <p:tav tm="100000">
                                          <p:val>
                                            <p:strVal val="#ppt_h"/>
                                          </p:val>
                                        </p:tav>
                                      </p:tavLst>
                                    </p:anim>
                                  </p:childTnLst>
                                </p:cTn>
                              </p:par>
                            </p:childTnLst>
                          </p:cTn>
                        </p:par>
                        <p:par>
                          <p:cTn id="20" fill="hold">
                            <p:stCondLst>
                              <p:cond delay="6000"/>
                            </p:stCondLst>
                            <p:childTnLst>
                              <p:par>
                                <p:cTn id="21" presetID="45" presetClass="entr" presetSubtype="0" fill="hold" nodeType="afterEffect">
                                  <p:stCondLst>
                                    <p:cond delay="25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2000"/>
                                        <p:tgtEl>
                                          <p:spTgt spid="11"/>
                                        </p:tgtEl>
                                      </p:cBhvr>
                                    </p:animEffect>
                                    <p:anim calcmode="lin" valueType="num">
                                      <p:cBhvr>
                                        <p:cTn id="24" dur="2000" fill="hold"/>
                                        <p:tgtEl>
                                          <p:spTgt spid="11"/>
                                        </p:tgtEl>
                                        <p:attrNameLst>
                                          <p:attrName>ppt_w</p:attrName>
                                        </p:attrNameLst>
                                      </p:cBhvr>
                                      <p:tavLst>
                                        <p:tav tm="0" fmla="#ppt_w*sin(2.5*pi*$)">
                                          <p:val>
                                            <p:fltVal val="0"/>
                                          </p:val>
                                        </p:tav>
                                        <p:tav tm="100000">
                                          <p:val>
                                            <p:fltVal val="1"/>
                                          </p:val>
                                        </p:tav>
                                      </p:tavLst>
                                    </p:anim>
                                    <p:anim calcmode="lin" valueType="num">
                                      <p:cBhvr>
                                        <p:cTn id="25" dur="2000" fill="hold"/>
                                        <p:tgtEl>
                                          <p:spTgt spid="11"/>
                                        </p:tgtEl>
                                        <p:attrNameLst>
                                          <p:attrName>ppt_h</p:attrName>
                                        </p:attrNameLst>
                                      </p:cBhvr>
                                      <p:tavLst>
                                        <p:tav tm="0">
                                          <p:val>
                                            <p:strVal val="#ppt_h"/>
                                          </p:val>
                                        </p:tav>
                                        <p:tav tm="100000">
                                          <p:val>
                                            <p:strVal val="#ppt_h"/>
                                          </p:val>
                                        </p:tav>
                                      </p:tavLst>
                                    </p:anim>
                                  </p:childTnLst>
                                </p:cTn>
                              </p:par>
                            </p:childTnLst>
                          </p:cTn>
                        </p:par>
                        <p:par>
                          <p:cTn id="26" fill="hold">
                            <p:stCondLst>
                              <p:cond delay="8250"/>
                            </p:stCondLst>
                            <p:childTnLst>
                              <p:par>
                                <p:cTn id="27" presetID="45" presetClass="entr" presetSubtype="0" fill="hold" nodeType="afterEffect">
                                  <p:stCondLst>
                                    <p:cond delay="25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2000"/>
                                        <p:tgtEl>
                                          <p:spTgt spid="2"/>
                                        </p:tgtEl>
                                      </p:cBhvr>
                                    </p:animEffect>
                                    <p:anim calcmode="lin" valueType="num">
                                      <p:cBhvr>
                                        <p:cTn id="30" dur="2000" fill="hold"/>
                                        <p:tgtEl>
                                          <p:spTgt spid="2"/>
                                        </p:tgtEl>
                                        <p:attrNameLst>
                                          <p:attrName>ppt_w</p:attrName>
                                        </p:attrNameLst>
                                      </p:cBhvr>
                                      <p:tavLst>
                                        <p:tav tm="0" fmla="#ppt_w*sin(2.5*pi*$)">
                                          <p:val>
                                            <p:fltVal val="0"/>
                                          </p:val>
                                        </p:tav>
                                        <p:tav tm="100000">
                                          <p:val>
                                            <p:fltVal val="1"/>
                                          </p:val>
                                        </p:tav>
                                      </p:tavLst>
                                    </p:anim>
                                    <p:anim calcmode="lin" valueType="num">
                                      <p:cBhvr>
                                        <p:cTn id="31" dur="2000" fill="hold"/>
                                        <p:tgtEl>
                                          <p:spTgt spid="2"/>
                                        </p:tgtEl>
                                        <p:attrNameLst>
                                          <p:attrName>ppt_h</p:attrName>
                                        </p:attrNameLst>
                                      </p:cBhvr>
                                      <p:tavLst>
                                        <p:tav tm="0">
                                          <p:val>
                                            <p:strVal val="#ppt_h"/>
                                          </p:val>
                                        </p:tav>
                                        <p:tav tm="100000">
                                          <p:val>
                                            <p:strVal val="#ppt_h"/>
                                          </p:val>
                                        </p:tav>
                                      </p:tavLst>
                                    </p:anim>
                                  </p:childTnLst>
                                </p:cTn>
                              </p:par>
                            </p:childTnLst>
                          </p:cTn>
                        </p:par>
                        <p:par>
                          <p:cTn id="32" fill="hold">
                            <p:stCondLst>
                              <p:cond delay="10500"/>
                            </p:stCondLst>
                            <p:childTnLst>
                              <p:par>
                                <p:cTn id="33" presetID="45" presetClass="entr" presetSubtype="0" fill="hold" nodeType="afterEffect">
                                  <p:stCondLst>
                                    <p:cond delay="25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2000"/>
                                        <p:tgtEl>
                                          <p:spTgt spid="19"/>
                                        </p:tgtEl>
                                      </p:cBhvr>
                                    </p:animEffect>
                                    <p:anim calcmode="lin" valueType="num">
                                      <p:cBhvr>
                                        <p:cTn id="36" dur="2000" fill="hold"/>
                                        <p:tgtEl>
                                          <p:spTgt spid="19"/>
                                        </p:tgtEl>
                                        <p:attrNameLst>
                                          <p:attrName>ppt_w</p:attrName>
                                        </p:attrNameLst>
                                      </p:cBhvr>
                                      <p:tavLst>
                                        <p:tav tm="0" fmla="#ppt_w*sin(2.5*pi*$)">
                                          <p:val>
                                            <p:fltVal val="0"/>
                                          </p:val>
                                        </p:tav>
                                        <p:tav tm="100000">
                                          <p:val>
                                            <p:fltVal val="1"/>
                                          </p:val>
                                        </p:tav>
                                      </p:tavLst>
                                    </p:anim>
                                    <p:anim calcmode="lin" valueType="num">
                                      <p:cBhvr>
                                        <p:cTn id="37" dur="2000" fill="hold"/>
                                        <p:tgtEl>
                                          <p:spTgt spid="19"/>
                                        </p:tgtEl>
                                        <p:attrNameLst>
                                          <p:attrName>ppt_h</p:attrName>
                                        </p:attrNameLst>
                                      </p:cBhvr>
                                      <p:tavLst>
                                        <p:tav tm="0">
                                          <p:val>
                                            <p:strVal val="#ppt_h"/>
                                          </p:val>
                                        </p:tav>
                                        <p:tav tm="100000">
                                          <p:val>
                                            <p:strVal val="#ppt_h"/>
                                          </p:val>
                                        </p:tav>
                                      </p:tavLst>
                                    </p:anim>
                                  </p:childTnLst>
                                </p:cTn>
                              </p:par>
                            </p:childTnLst>
                          </p:cTn>
                        </p:par>
                        <p:par>
                          <p:cTn id="38" fill="hold">
                            <p:stCondLst>
                              <p:cond delay="12750"/>
                            </p:stCondLst>
                            <p:childTnLst>
                              <p:par>
                                <p:cTn id="39" presetID="45" presetClass="entr" presetSubtype="0" fill="hold" nodeType="afterEffect">
                                  <p:stCondLst>
                                    <p:cond delay="25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2000"/>
                                        <p:tgtEl>
                                          <p:spTgt spid="6"/>
                                        </p:tgtEl>
                                      </p:cBhvr>
                                    </p:animEffect>
                                    <p:anim calcmode="lin" valueType="num">
                                      <p:cBhvr>
                                        <p:cTn id="42" dur="2000" fill="hold"/>
                                        <p:tgtEl>
                                          <p:spTgt spid="6"/>
                                        </p:tgtEl>
                                        <p:attrNameLst>
                                          <p:attrName>ppt_w</p:attrName>
                                        </p:attrNameLst>
                                      </p:cBhvr>
                                      <p:tavLst>
                                        <p:tav tm="0" fmla="#ppt_w*sin(2.5*pi*$)">
                                          <p:val>
                                            <p:fltVal val="0"/>
                                          </p:val>
                                        </p:tav>
                                        <p:tav tm="100000">
                                          <p:val>
                                            <p:fltVal val="1"/>
                                          </p:val>
                                        </p:tav>
                                      </p:tavLst>
                                    </p:anim>
                                    <p:anim calcmode="lin" valueType="num">
                                      <p:cBhvr>
                                        <p:cTn id="43" dur="2000" fill="hold"/>
                                        <p:tgtEl>
                                          <p:spTgt spid="6"/>
                                        </p:tgtEl>
                                        <p:attrNameLst>
                                          <p:attrName>ppt_h</p:attrName>
                                        </p:attrNameLst>
                                      </p:cBhvr>
                                      <p:tavLst>
                                        <p:tav tm="0">
                                          <p:val>
                                            <p:strVal val="#ppt_h"/>
                                          </p:val>
                                        </p:tav>
                                        <p:tav tm="100000">
                                          <p:val>
                                            <p:strVal val="#ppt_h"/>
                                          </p:val>
                                        </p:tav>
                                      </p:tavLst>
                                    </p:anim>
                                  </p:childTnLst>
                                </p:cTn>
                              </p:par>
                            </p:childTnLst>
                          </p:cTn>
                        </p:par>
                        <p:par>
                          <p:cTn id="44" fill="hold">
                            <p:stCondLst>
                              <p:cond delay="15000"/>
                            </p:stCondLst>
                            <p:childTnLst>
                              <p:par>
                                <p:cTn id="45" presetID="45" presetClass="entr" presetSubtype="0" fill="hold" nodeType="afterEffect">
                                  <p:stCondLst>
                                    <p:cond delay="25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2000"/>
                                        <p:tgtEl>
                                          <p:spTgt spid="9"/>
                                        </p:tgtEl>
                                      </p:cBhvr>
                                    </p:animEffect>
                                    <p:anim calcmode="lin" valueType="num">
                                      <p:cBhvr>
                                        <p:cTn id="48" dur="2000" fill="hold"/>
                                        <p:tgtEl>
                                          <p:spTgt spid="9"/>
                                        </p:tgtEl>
                                        <p:attrNameLst>
                                          <p:attrName>ppt_w</p:attrName>
                                        </p:attrNameLst>
                                      </p:cBhvr>
                                      <p:tavLst>
                                        <p:tav tm="0" fmla="#ppt_w*sin(2.5*pi*$)">
                                          <p:val>
                                            <p:fltVal val="0"/>
                                          </p:val>
                                        </p:tav>
                                        <p:tav tm="100000">
                                          <p:val>
                                            <p:fltVal val="1"/>
                                          </p:val>
                                        </p:tav>
                                      </p:tavLst>
                                    </p:anim>
                                    <p:anim calcmode="lin" valueType="num">
                                      <p:cBhvr>
                                        <p:cTn id="49" dur="2000" fill="hold"/>
                                        <p:tgtEl>
                                          <p:spTgt spid="9"/>
                                        </p:tgtEl>
                                        <p:attrNameLst>
                                          <p:attrName>ppt_h</p:attrName>
                                        </p:attrNameLst>
                                      </p:cBhvr>
                                      <p:tavLst>
                                        <p:tav tm="0">
                                          <p:val>
                                            <p:strVal val="#ppt_h"/>
                                          </p:val>
                                        </p:tav>
                                        <p:tav tm="100000">
                                          <p:val>
                                            <p:strVal val="#ppt_h"/>
                                          </p:val>
                                        </p:tav>
                                      </p:tavLst>
                                    </p:anim>
                                  </p:childTnLst>
                                </p:cTn>
                              </p:par>
                            </p:childTnLst>
                          </p:cTn>
                        </p:par>
                        <p:par>
                          <p:cTn id="50" fill="hold">
                            <p:stCondLst>
                              <p:cond delay="17250"/>
                            </p:stCondLst>
                            <p:childTnLst>
                              <p:par>
                                <p:cTn id="51" presetID="42" presetClass="path" presetSubtype="0" accel="50000" decel="50000" fill="hold" grpId="0" nodeType="afterEffect">
                                  <p:stCondLst>
                                    <p:cond delay="2000"/>
                                  </p:stCondLst>
                                  <p:childTnLst>
                                    <p:animMotion origin="layout" path="M 0 1.11111E-6 L 1 -0.00139 " pathEditMode="relative" rAng="0" ptsTypes="AA">
                                      <p:cBhvr>
                                        <p:cTn id="52"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oy&#10;&#10;Description automatically generated">
            <a:extLst>
              <a:ext uri="{FF2B5EF4-FFF2-40B4-BE49-F238E27FC236}">
                <a16:creationId xmlns:a16="http://schemas.microsoft.com/office/drawing/2014/main" id="{160718DF-607B-4137-8721-9501E99CC1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16" name="Group 15">
            <a:extLst>
              <a:ext uri="{FF2B5EF4-FFF2-40B4-BE49-F238E27FC236}">
                <a16:creationId xmlns:a16="http://schemas.microsoft.com/office/drawing/2014/main" id="{51D5EB06-3556-42AC-BF9B-340093824B0E}"/>
              </a:ext>
            </a:extLst>
          </p:cNvPr>
          <p:cNvGrpSpPr/>
          <p:nvPr/>
        </p:nvGrpSpPr>
        <p:grpSpPr>
          <a:xfrm>
            <a:off x="3276600" y="381000"/>
            <a:ext cx="3048000" cy="2209800"/>
            <a:chOff x="3854729" y="219308"/>
            <a:chExt cx="3889100" cy="1178104"/>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3889100" cy="1178104"/>
            </a:xfrm>
            <a:prstGeom prst="wedgeRoundRectCallout">
              <a:avLst>
                <a:gd name="adj1" fmla="val -93636"/>
                <a:gd name="adj2" fmla="val 4623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4056710" y="280289"/>
              <a:ext cx="3595424" cy="902291"/>
            </a:xfrm>
            <a:prstGeom prst="rect">
              <a:avLst/>
            </a:prstGeom>
            <a:noFill/>
          </p:spPr>
          <p:txBody>
            <a:bodyPr wrap="square" rtlCol="0">
              <a:spAutoFit/>
            </a:bodyPr>
            <a:lstStyle/>
            <a:p>
              <a:pPr algn="ctr"/>
              <a:r>
                <a:rPr lang="en-GB" sz="3000" b="1" dirty="0">
                  <a:latin typeface="Comic Sans MS" panose="030F0702030302020204" pitchFamily="66" charset="0"/>
                </a:rPr>
                <a:t>Hello have you got some songs for us this morning?</a:t>
              </a:r>
            </a:p>
          </p:txBody>
        </p:sp>
      </p:grpSp>
      <p:pic>
        <p:nvPicPr>
          <p:cNvPr id="12" name="Picture 11" descr="A drawing of a cartoon character&#10;&#10;Description automatically generated">
            <a:extLst>
              <a:ext uri="{FF2B5EF4-FFF2-40B4-BE49-F238E27FC236}">
                <a16:creationId xmlns:a16="http://schemas.microsoft.com/office/drawing/2014/main" id="{CD5F922E-A194-48EF-BD4F-001A6CBE02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7710" y="1695035"/>
            <a:ext cx="2414225" cy="4029805"/>
          </a:xfrm>
          <a:prstGeom prst="rect">
            <a:avLst/>
          </a:prstGeom>
        </p:spPr>
      </p:pic>
      <p:grpSp>
        <p:nvGrpSpPr>
          <p:cNvPr id="13" name="Group 12">
            <a:extLst>
              <a:ext uri="{FF2B5EF4-FFF2-40B4-BE49-F238E27FC236}">
                <a16:creationId xmlns:a16="http://schemas.microsoft.com/office/drawing/2014/main" id="{3E01165D-78A9-4F9C-9D99-CBF7329A3C3E}"/>
              </a:ext>
            </a:extLst>
          </p:cNvPr>
          <p:cNvGrpSpPr/>
          <p:nvPr/>
        </p:nvGrpSpPr>
        <p:grpSpPr>
          <a:xfrm>
            <a:off x="3014574" y="2991224"/>
            <a:ext cx="3048000" cy="2877017"/>
            <a:chOff x="3854729" y="219308"/>
            <a:chExt cx="3889100" cy="1340836"/>
          </a:xfrm>
          <a:solidFill>
            <a:schemeClr val="bg1"/>
          </a:solidFill>
        </p:grpSpPr>
        <p:sp>
          <p:nvSpPr>
            <p:cNvPr id="14" name="Rounded Rectangular Callout 38">
              <a:extLst>
                <a:ext uri="{FF2B5EF4-FFF2-40B4-BE49-F238E27FC236}">
                  <a16:creationId xmlns:a16="http://schemas.microsoft.com/office/drawing/2014/main" id="{94E4DAC8-C482-42A0-9169-872784D0234E}"/>
                </a:ext>
              </a:extLst>
            </p:cNvPr>
            <p:cNvSpPr/>
            <p:nvPr/>
          </p:nvSpPr>
          <p:spPr>
            <a:xfrm>
              <a:off x="3854729" y="219308"/>
              <a:ext cx="3889100" cy="1178104"/>
            </a:xfrm>
            <a:prstGeom prst="wedgeRoundRectCallout">
              <a:avLst>
                <a:gd name="adj1" fmla="val 87435"/>
                <a:gd name="adj2" fmla="val -6977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D4402BD2-C09C-4C29-9480-E458DE5BA45D}"/>
                </a:ext>
              </a:extLst>
            </p:cNvPr>
            <p:cNvSpPr txBox="1"/>
            <p:nvPr/>
          </p:nvSpPr>
          <p:spPr>
            <a:xfrm>
              <a:off x="4056710" y="280289"/>
              <a:ext cx="3595424" cy="1279855"/>
            </a:xfrm>
            <a:prstGeom prst="rect">
              <a:avLst/>
            </a:prstGeom>
            <a:noFill/>
          </p:spPr>
          <p:txBody>
            <a:bodyPr wrap="square" rtlCol="0">
              <a:spAutoFit/>
            </a:bodyPr>
            <a:lstStyle/>
            <a:p>
              <a:pPr algn="ctr"/>
              <a:r>
                <a:rPr lang="en-GB" sz="3000" b="1" dirty="0">
                  <a:latin typeface="Comic Sans MS" panose="030F0702030302020204" pitchFamily="66" charset="0"/>
                </a:rPr>
                <a:t>I certainly have. </a:t>
              </a:r>
            </a:p>
            <a:p>
              <a:pPr algn="ctr"/>
              <a:r>
                <a:rPr lang="en-GB" sz="3000" b="1" dirty="0">
                  <a:latin typeface="Comic Sans MS" panose="030F0702030302020204" pitchFamily="66" charset="0"/>
                </a:rPr>
                <a:t>I hope everyone likes them.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9791" y="-12616"/>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0925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500"/>
                                  </p:stCondLst>
                                  <p:childTnLst>
                                    <p:animMotion origin="layout" path="M -3.05556E-6 -2.22222E-6 L -0.35139 0.00347 " pathEditMode="relative" rAng="0" ptsTypes="AA">
                                      <p:cBhvr>
                                        <p:cTn id="6" dur="2000" fill="hold"/>
                                        <p:tgtEl>
                                          <p:spTgt spid="12"/>
                                        </p:tgtEl>
                                        <p:attrNameLst>
                                          <p:attrName>ppt_x</p:attrName>
                                          <p:attrName>ppt_y</p:attrName>
                                        </p:attrNameLst>
                                      </p:cBhvr>
                                      <p:rCtr x="-17569" y="162"/>
                                    </p:animMotion>
                                  </p:childTnLst>
                                </p:cTn>
                              </p:par>
                            </p:childTnLst>
                          </p:cTn>
                        </p:par>
                        <p:par>
                          <p:cTn id="7" fill="hold">
                            <p:stCondLst>
                              <p:cond delay="2500"/>
                            </p:stCondLst>
                            <p:childTnLst>
                              <p:par>
                                <p:cTn id="8" presetID="22" presetClass="entr" presetSubtype="8" fill="hold" nodeType="afterEffect">
                                  <p:stCondLst>
                                    <p:cond delay="25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1500"/>
                                        <p:tgtEl>
                                          <p:spTgt spid="16"/>
                                        </p:tgtEl>
                                      </p:cBhvr>
                                    </p:animEffect>
                                  </p:childTnLst>
                                </p:cTn>
                              </p:par>
                            </p:childTnLst>
                          </p:cTn>
                        </p:par>
                        <p:par>
                          <p:cTn id="11" fill="hold">
                            <p:stCondLst>
                              <p:cond delay="4250"/>
                            </p:stCondLst>
                            <p:childTnLst>
                              <p:par>
                                <p:cTn id="12" presetID="22" presetClass="entr" presetSubtype="2" fill="hold" nodeType="afterEffect">
                                  <p:stCondLst>
                                    <p:cond delay="2500"/>
                                  </p:stCondLst>
                                  <p:childTnLst>
                                    <p:set>
                                      <p:cBhvr>
                                        <p:cTn id="13" dur="1" fill="hold">
                                          <p:stCondLst>
                                            <p:cond delay="0"/>
                                          </p:stCondLst>
                                        </p:cTn>
                                        <p:tgtEl>
                                          <p:spTgt spid="13"/>
                                        </p:tgtEl>
                                        <p:attrNameLst>
                                          <p:attrName>style.visibility</p:attrName>
                                        </p:attrNameLst>
                                      </p:cBhvr>
                                      <p:to>
                                        <p:strVal val="visible"/>
                                      </p:to>
                                    </p:set>
                                    <p:animEffect transition="in" filter="wipe(right)">
                                      <p:cBhvr>
                                        <p:cTn id="14" dur="1500"/>
                                        <p:tgtEl>
                                          <p:spTgt spid="13"/>
                                        </p:tgtEl>
                                      </p:cBhvr>
                                    </p:animEffect>
                                  </p:childTnLst>
                                </p:cTn>
                              </p:par>
                            </p:childTnLst>
                          </p:cTn>
                        </p:par>
                        <p:par>
                          <p:cTn id="15" fill="hold">
                            <p:stCondLst>
                              <p:cond delay="8250"/>
                            </p:stCondLst>
                            <p:childTnLst>
                              <p:par>
                                <p:cTn id="16" presetID="42" presetClass="path" presetSubtype="0" accel="50000" decel="50000" fill="hold" grpId="0" nodeType="afterEffect">
                                  <p:stCondLst>
                                    <p:cond delay="2000"/>
                                  </p:stCondLst>
                                  <p:childTnLst>
                                    <p:animMotion origin="layout" path="M 0 1.11111E-6 L 1 -0.00139 " pathEditMode="relative" rAng="0" ptsTypes="AA">
                                      <p:cBhvr>
                                        <p:cTn id="17"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439" y="1642778"/>
            <a:ext cx="2421490" cy="4108686"/>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3050147" y="195182"/>
            <a:ext cx="5905004" cy="1722050"/>
            <a:chOff x="3785452" y="219308"/>
            <a:chExt cx="4669862" cy="2236956"/>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73286"/>
                <a:gd name="adj2" fmla="val 8950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5DD5ACF-4989-480B-A283-856C1BEE8C8D}"/>
                </a:ext>
              </a:extLst>
            </p:cNvPr>
            <p:cNvSpPr txBox="1"/>
            <p:nvPr/>
          </p:nvSpPr>
          <p:spPr>
            <a:xfrm>
              <a:off x="3785452" y="300526"/>
              <a:ext cx="4669862" cy="1919060"/>
            </a:xfrm>
            <a:prstGeom prst="rect">
              <a:avLst/>
            </a:prstGeom>
            <a:noFill/>
          </p:spPr>
          <p:txBody>
            <a:bodyPr wrap="square" rtlCol="0">
              <a:spAutoFit/>
            </a:bodyPr>
            <a:lstStyle/>
            <a:p>
              <a:pPr algn="ctr"/>
              <a:r>
                <a:rPr lang="en-GB" sz="3000" b="1" dirty="0">
                  <a:latin typeface="Comic Sans MS" panose="030F0702030302020204" pitchFamily="66" charset="0"/>
                </a:rPr>
                <a:t>This week we have 3 songs we have sung before. </a:t>
              </a:r>
            </a:p>
            <a:p>
              <a:pPr algn="ctr"/>
              <a:r>
                <a:rPr lang="en-GB" sz="3000" b="1" dirty="0">
                  <a:latin typeface="Comic Sans MS" panose="030F0702030302020204" pitchFamily="66" charset="0"/>
                </a:rPr>
                <a:t>We hope you like them.</a:t>
              </a:r>
              <a:endParaRPr lang="en-GB" sz="3000" b="1" dirty="0">
                <a:solidFill>
                  <a:srgbClr val="FF0000"/>
                </a:solidFill>
                <a:latin typeface="Comic Sans MS" panose="030F0702030302020204" pitchFamily="66" charset="0"/>
              </a:endParaRPr>
            </a:p>
          </p:txBody>
        </p:sp>
      </p:gr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Right 47">
            <a:hlinkClick r:id="" action="ppaction://hlinkshowjump?jump=nextslide"/>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4" name="TextBox 13">
            <a:hlinkClick r:id="rId4" action="ppaction://hlinkfile"/>
            <a:extLst>
              <a:ext uri="{FF2B5EF4-FFF2-40B4-BE49-F238E27FC236}">
                <a16:creationId xmlns:a16="http://schemas.microsoft.com/office/drawing/2014/main" id="{B8E21129-8695-41E9-92CA-A5C78479D265}"/>
              </a:ext>
            </a:extLst>
          </p:cNvPr>
          <p:cNvSpPr txBox="1"/>
          <p:nvPr/>
        </p:nvSpPr>
        <p:spPr>
          <a:xfrm>
            <a:off x="3493747" y="3185493"/>
            <a:ext cx="5105400" cy="707886"/>
          </a:xfrm>
          <a:prstGeom prst="rect">
            <a:avLst/>
          </a:prstGeom>
          <a:noFill/>
        </p:spPr>
        <p:txBody>
          <a:bodyPr wrap="square" rtlCol="0">
            <a:spAutoFit/>
          </a:bodyPr>
          <a:lstStyle/>
          <a:p>
            <a:pPr algn="ctr"/>
            <a:r>
              <a:rPr lang="en-GB" sz="4000" b="1" dirty="0">
                <a:solidFill>
                  <a:srgbClr val="FF0000"/>
                </a:solidFill>
                <a:hlinkClick r:id="rId5" action="ppaction://hlinkfile"/>
              </a:rPr>
              <a:t>God’s love is bigger</a:t>
            </a:r>
            <a:endParaRPr lang="en-GB" sz="4000" b="1" dirty="0">
              <a:solidFill>
                <a:srgbClr val="FF0000"/>
              </a:solidFill>
            </a:endParaRPr>
          </a:p>
        </p:txBody>
      </p:sp>
      <p:sp>
        <p:nvSpPr>
          <p:cNvPr id="16" name="TextBox 15">
            <a:hlinkClick r:id="rId6"/>
            <a:extLst>
              <a:ext uri="{FF2B5EF4-FFF2-40B4-BE49-F238E27FC236}">
                <a16:creationId xmlns:a16="http://schemas.microsoft.com/office/drawing/2014/main" id="{CE0B748F-95D4-41E7-A38C-A62C20438210}"/>
              </a:ext>
            </a:extLst>
          </p:cNvPr>
          <p:cNvSpPr txBox="1"/>
          <p:nvPr/>
        </p:nvSpPr>
        <p:spPr>
          <a:xfrm>
            <a:off x="3352246" y="2200320"/>
            <a:ext cx="5105400" cy="707886"/>
          </a:xfrm>
          <a:prstGeom prst="rect">
            <a:avLst/>
          </a:prstGeom>
          <a:noFill/>
        </p:spPr>
        <p:txBody>
          <a:bodyPr wrap="square" rtlCol="0">
            <a:spAutoFit/>
          </a:bodyPr>
          <a:lstStyle/>
          <a:p>
            <a:pPr algn="ctr"/>
            <a:r>
              <a:rPr lang="en-GB" sz="4000" b="1" u="sng" dirty="0">
                <a:solidFill>
                  <a:srgbClr val="0000CC"/>
                </a:solidFill>
              </a:rPr>
              <a:t>Jesus, my Superhero</a:t>
            </a:r>
          </a:p>
        </p:txBody>
      </p:sp>
      <p:sp>
        <p:nvSpPr>
          <p:cNvPr id="17" name="TextBox 16">
            <a:hlinkClick r:id="rId7"/>
            <a:extLst>
              <a:ext uri="{FF2B5EF4-FFF2-40B4-BE49-F238E27FC236}">
                <a16:creationId xmlns:a16="http://schemas.microsoft.com/office/drawing/2014/main" id="{EEC8DD68-EB97-4B2C-9C17-7F69817624A3}"/>
              </a:ext>
            </a:extLst>
          </p:cNvPr>
          <p:cNvSpPr txBox="1"/>
          <p:nvPr/>
        </p:nvSpPr>
        <p:spPr>
          <a:xfrm>
            <a:off x="3400568" y="4145959"/>
            <a:ext cx="5369329" cy="707886"/>
          </a:xfrm>
          <a:prstGeom prst="rect">
            <a:avLst/>
          </a:prstGeom>
          <a:noFill/>
        </p:spPr>
        <p:txBody>
          <a:bodyPr wrap="square" rtlCol="0">
            <a:spAutoFit/>
          </a:bodyPr>
          <a:lstStyle/>
          <a:p>
            <a:pPr algn="ctr"/>
            <a:r>
              <a:rPr lang="en-GB" sz="4000" b="1" u="sng" dirty="0">
                <a:solidFill>
                  <a:srgbClr val="0000CC"/>
                </a:solidFill>
                <a:hlinkClick r:id="rId8"/>
              </a:rPr>
              <a:t>God, You’re good to me</a:t>
            </a:r>
            <a:endParaRPr lang="en-GB" sz="4000" b="1" u="sng" dirty="0">
              <a:solidFill>
                <a:srgbClr val="0000CC"/>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000"/>
                                        <p:tgtEl>
                                          <p:spTgt spid="52"/>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B13DBDD9-83CB-4BB5-BDCF-87465A22C1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7734" y="1605940"/>
            <a:ext cx="2420322" cy="4121253"/>
          </a:xfrm>
          <a:prstGeom prst="rect">
            <a:avLst/>
          </a:prstGeom>
        </p:spPr>
      </p:pic>
      <p:pic>
        <p:nvPicPr>
          <p:cNvPr id="10" name="Picture 9" descr="A picture containing toy&#10;&#10;Description automatically generated">
            <a:extLst>
              <a:ext uri="{FF2B5EF4-FFF2-40B4-BE49-F238E27FC236}">
                <a16:creationId xmlns:a16="http://schemas.microsoft.com/office/drawing/2014/main" id="{401204B7-0665-44F4-9F16-FF5A9DFD89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2600" y="902299"/>
            <a:ext cx="2738649" cy="480612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0AFBE9A9-4590-47F6-8F80-A280FE5501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2557288" y="141545"/>
            <a:ext cx="4605512" cy="1240368"/>
            <a:chOff x="3854727" y="219309"/>
            <a:chExt cx="4666922" cy="1240368"/>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7" y="219309"/>
              <a:ext cx="4495800" cy="1240368"/>
            </a:xfrm>
            <a:prstGeom prst="wedgeRoundRectCallout">
              <a:avLst>
                <a:gd name="adj1" fmla="val -63910"/>
                <a:gd name="adj2" fmla="val 1436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015663"/>
            </a:xfrm>
            <a:prstGeom prst="rect">
              <a:avLst/>
            </a:prstGeom>
            <a:noFill/>
          </p:spPr>
          <p:txBody>
            <a:bodyPr wrap="square" rtlCol="0">
              <a:spAutoFit/>
            </a:bodyPr>
            <a:lstStyle/>
            <a:p>
              <a:pPr algn="ctr"/>
              <a:r>
                <a:rPr lang="en-GB" sz="3000" b="1" dirty="0">
                  <a:latin typeface="Comic Sans MS" panose="030F0702030302020204" pitchFamily="66" charset="0"/>
                </a:rPr>
                <a:t>I see you are back to your normal self.</a:t>
              </a:r>
            </a:p>
          </p:txBody>
        </p:sp>
      </p:grpSp>
      <p:grpSp>
        <p:nvGrpSpPr>
          <p:cNvPr id="222" name="Group 221">
            <a:extLst>
              <a:ext uri="{FF2B5EF4-FFF2-40B4-BE49-F238E27FC236}">
                <a16:creationId xmlns:a16="http://schemas.microsoft.com/office/drawing/2014/main" id="{E3251F0C-653C-49EB-8400-2015EBD09E8D}"/>
              </a:ext>
            </a:extLst>
          </p:cNvPr>
          <p:cNvGrpSpPr/>
          <p:nvPr/>
        </p:nvGrpSpPr>
        <p:grpSpPr>
          <a:xfrm>
            <a:off x="2674712" y="2508487"/>
            <a:ext cx="3725309" cy="1240368"/>
            <a:chOff x="3770165" y="219308"/>
            <a:chExt cx="4664927" cy="1731599"/>
          </a:xfrm>
          <a:solidFill>
            <a:schemeClr val="bg1"/>
          </a:solidFill>
        </p:grpSpPr>
        <p:sp>
          <p:nvSpPr>
            <p:cNvPr id="223" name="Rounded Rectangular Callout 38">
              <a:extLst>
                <a:ext uri="{FF2B5EF4-FFF2-40B4-BE49-F238E27FC236}">
                  <a16:creationId xmlns:a16="http://schemas.microsoft.com/office/drawing/2014/main" id="{D4CC700C-FDAD-4B68-AC2B-70BC52DBEB5A}"/>
                </a:ext>
              </a:extLst>
            </p:cNvPr>
            <p:cNvSpPr/>
            <p:nvPr/>
          </p:nvSpPr>
          <p:spPr>
            <a:xfrm>
              <a:off x="3854728" y="219308"/>
              <a:ext cx="4495800" cy="1731599"/>
            </a:xfrm>
            <a:prstGeom prst="wedgeRoundRectCallout">
              <a:avLst>
                <a:gd name="adj1" fmla="val 73071"/>
                <a:gd name="adj2" fmla="val -5084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4" name="TextBox 223">
              <a:extLst>
                <a:ext uri="{FF2B5EF4-FFF2-40B4-BE49-F238E27FC236}">
                  <a16:creationId xmlns:a16="http://schemas.microsoft.com/office/drawing/2014/main" id="{6ABD3F27-36C1-4857-986B-82A8F10B92A9}"/>
                </a:ext>
              </a:extLst>
            </p:cNvPr>
            <p:cNvSpPr txBox="1"/>
            <p:nvPr/>
          </p:nvSpPr>
          <p:spPr>
            <a:xfrm>
              <a:off x="3770165" y="346444"/>
              <a:ext cx="4664927" cy="1417903"/>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Yes, but I do like swimming!</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0358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500"/>
                                        <p:tgtEl>
                                          <p:spTgt spid="12"/>
                                        </p:tgtEl>
                                      </p:cBhvr>
                                    </p:animEffect>
                                  </p:childTnLst>
                                </p:cTn>
                              </p:par>
                            </p:childTnLst>
                          </p:cTn>
                        </p:par>
                        <p:par>
                          <p:cTn id="8" fill="hold">
                            <p:stCondLst>
                              <p:cond delay="1750"/>
                            </p:stCondLst>
                            <p:childTnLst>
                              <p:par>
                                <p:cTn id="9" presetID="22" presetClass="entr" presetSubtype="2" fill="hold" nodeType="afterEffect">
                                  <p:stCondLst>
                                    <p:cond delay="3000"/>
                                  </p:stCondLst>
                                  <p:childTnLst>
                                    <p:set>
                                      <p:cBhvr>
                                        <p:cTn id="10" dur="1" fill="hold">
                                          <p:stCondLst>
                                            <p:cond delay="0"/>
                                          </p:stCondLst>
                                        </p:cTn>
                                        <p:tgtEl>
                                          <p:spTgt spid="222"/>
                                        </p:tgtEl>
                                        <p:attrNameLst>
                                          <p:attrName>style.visibility</p:attrName>
                                        </p:attrNameLst>
                                      </p:cBhvr>
                                      <p:to>
                                        <p:strVal val="visible"/>
                                      </p:to>
                                    </p:set>
                                    <p:animEffect transition="in" filter="wipe(right)">
                                      <p:cBhvr>
                                        <p:cTn id="11" dur="1500"/>
                                        <p:tgtEl>
                                          <p:spTgt spid="222"/>
                                        </p:tgtEl>
                                      </p:cBhvr>
                                    </p:animEffect>
                                  </p:childTnLst>
                                </p:cTn>
                              </p:par>
                            </p:childTnLst>
                          </p:cTn>
                        </p:par>
                        <p:par>
                          <p:cTn id="12" fill="hold">
                            <p:stCondLst>
                              <p:cond delay="625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20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icture containing toy&#10;&#10;Description automatically generated">
            <a:extLst>
              <a:ext uri="{FF2B5EF4-FFF2-40B4-BE49-F238E27FC236}">
                <a16:creationId xmlns:a16="http://schemas.microsoft.com/office/drawing/2014/main" id="{956B6032-B284-4DCB-A8E3-D1B33731C9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7734" y="1605940"/>
            <a:ext cx="2420322" cy="4121253"/>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0AFBE9A9-4590-47F6-8F80-A280FE550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676400" y="178713"/>
            <a:ext cx="6553200" cy="1878687"/>
            <a:chOff x="3770163" y="219309"/>
            <a:chExt cx="4664927" cy="1568526"/>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7" y="219309"/>
              <a:ext cx="4495800" cy="1240368"/>
            </a:xfrm>
            <a:prstGeom prst="wedgeRoundRectCallout">
              <a:avLst>
                <a:gd name="adj1" fmla="val -47554"/>
                <a:gd name="adj2" fmla="val 10562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770163" y="254784"/>
              <a:ext cx="4664927" cy="1533051"/>
            </a:xfrm>
            <a:prstGeom prst="rect">
              <a:avLst/>
            </a:prstGeom>
            <a:noFill/>
          </p:spPr>
          <p:txBody>
            <a:bodyPr wrap="square" rtlCol="0">
              <a:spAutoFit/>
            </a:bodyPr>
            <a:lstStyle/>
            <a:p>
              <a:pPr algn="ctr"/>
              <a:r>
                <a:rPr lang="en-GB" sz="3000" b="1" dirty="0">
                  <a:latin typeface="Comic Sans MS" panose="030F0702030302020204" pitchFamily="66" charset="0"/>
                </a:rPr>
                <a:t>Today we are looking at a miracle that happened when the fishermen were in their boat. </a:t>
              </a:r>
            </a:p>
          </p:txBody>
        </p:sp>
      </p:grpSp>
      <p:grpSp>
        <p:nvGrpSpPr>
          <p:cNvPr id="222" name="Group 221">
            <a:extLst>
              <a:ext uri="{FF2B5EF4-FFF2-40B4-BE49-F238E27FC236}">
                <a16:creationId xmlns:a16="http://schemas.microsoft.com/office/drawing/2014/main" id="{E3251F0C-653C-49EB-8400-2015EBD09E8D}"/>
              </a:ext>
            </a:extLst>
          </p:cNvPr>
          <p:cNvGrpSpPr/>
          <p:nvPr/>
        </p:nvGrpSpPr>
        <p:grpSpPr>
          <a:xfrm>
            <a:off x="2691202" y="2011757"/>
            <a:ext cx="3725309" cy="3495644"/>
            <a:chOff x="3770165" y="219308"/>
            <a:chExt cx="4664927" cy="3824335"/>
          </a:xfrm>
          <a:solidFill>
            <a:schemeClr val="bg1"/>
          </a:solidFill>
        </p:grpSpPr>
        <p:sp>
          <p:nvSpPr>
            <p:cNvPr id="223" name="Rounded Rectangular Callout 38">
              <a:extLst>
                <a:ext uri="{FF2B5EF4-FFF2-40B4-BE49-F238E27FC236}">
                  <a16:creationId xmlns:a16="http://schemas.microsoft.com/office/drawing/2014/main" id="{D4CC700C-FDAD-4B68-AC2B-70BC52DBEB5A}"/>
                </a:ext>
              </a:extLst>
            </p:cNvPr>
            <p:cNvSpPr/>
            <p:nvPr/>
          </p:nvSpPr>
          <p:spPr>
            <a:xfrm>
              <a:off x="3854728" y="219308"/>
              <a:ext cx="4495800" cy="1731599"/>
            </a:xfrm>
            <a:prstGeom prst="wedgeRoundRectCallout">
              <a:avLst>
                <a:gd name="adj1" fmla="val 75596"/>
                <a:gd name="adj2" fmla="val -1732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4" name="TextBox 223">
              <a:extLst>
                <a:ext uri="{FF2B5EF4-FFF2-40B4-BE49-F238E27FC236}">
                  <a16:creationId xmlns:a16="http://schemas.microsoft.com/office/drawing/2014/main" id="{6ABD3F27-36C1-4857-986B-82A8F10B92A9}"/>
                </a:ext>
              </a:extLst>
            </p:cNvPr>
            <p:cNvSpPr txBox="1"/>
            <p:nvPr/>
          </p:nvSpPr>
          <p:spPr>
            <a:xfrm>
              <a:off x="3770165" y="346444"/>
              <a:ext cx="4664927" cy="3697199"/>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Is this the same fishermen as last week?</a:t>
              </a:r>
            </a:p>
          </p:txBody>
        </p:sp>
      </p:grpSp>
      <p:grpSp>
        <p:nvGrpSpPr>
          <p:cNvPr id="15" name="Group 14">
            <a:extLst>
              <a:ext uri="{FF2B5EF4-FFF2-40B4-BE49-F238E27FC236}">
                <a16:creationId xmlns:a16="http://schemas.microsoft.com/office/drawing/2014/main" id="{AD069A91-B0DC-481D-B5DE-0583EBC3913B}"/>
              </a:ext>
            </a:extLst>
          </p:cNvPr>
          <p:cNvGrpSpPr/>
          <p:nvPr/>
        </p:nvGrpSpPr>
        <p:grpSpPr>
          <a:xfrm>
            <a:off x="3046267" y="3997423"/>
            <a:ext cx="3573847" cy="1145953"/>
            <a:chOff x="3838612" y="219308"/>
            <a:chExt cx="4664927" cy="1731601"/>
          </a:xfrm>
          <a:solidFill>
            <a:schemeClr val="bg1"/>
          </a:solidFill>
        </p:grpSpPr>
        <p:sp>
          <p:nvSpPr>
            <p:cNvPr id="17" name="Rounded Rectangular Callout 38">
              <a:extLst>
                <a:ext uri="{FF2B5EF4-FFF2-40B4-BE49-F238E27FC236}">
                  <a16:creationId xmlns:a16="http://schemas.microsoft.com/office/drawing/2014/main" id="{89A99167-3303-497D-AD42-9C235507C4BD}"/>
                </a:ext>
              </a:extLst>
            </p:cNvPr>
            <p:cNvSpPr/>
            <p:nvPr/>
          </p:nvSpPr>
          <p:spPr>
            <a:xfrm>
              <a:off x="3854728" y="219308"/>
              <a:ext cx="4495798" cy="1731601"/>
            </a:xfrm>
            <a:prstGeom prst="wedgeRoundRectCallout">
              <a:avLst>
                <a:gd name="adj1" fmla="val -83840"/>
                <a:gd name="adj2" fmla="val -18077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extBox 17">
              <a:extLst>
                <a:ext uri="{FF2B5EF4-FFF2-40B4-BE49-F238E27FC236}">
                  <a16:creationId xmlns:a16="http://schemas.microsoft.com/office/drawing/2014/main" id="{6A958253-FCF9-41AA-B0F3-1F546EFA00B9}"/>
                </a:ext>
              </a:extLst>
            </p:cNvPr>
            <p:cNvSpPr txBox="1"/>
            <p:nvPr/>
          </p:nvSpPr>
          <p:spPr>
            <a:xfrm>
              <a:off x="3838612" y="223559"/>
              <a:ext cx="4664927" cy="1534725"/>
            </a:xfrm>
            <a:prstGeom prst="rect">
              <a:avLst/>
            </a:prstGeom>
            <a:noFill/>
          </p:spPr>
          <p:txBody>
            <a:bodyPr wrap="square" rtlCol="0">
              <a:spAutoFit/>
            </a:bodyPr>
            <a:lstStyle/>
            <a:p>
              <a:pPr algn="ctr"/>
              <a:r>
                <a:rPr lang="en-GB" sz="3000" b="1" dirty="0">
                  <a:latin typeface="Comic Sans MS" panose="030F0702030302020204" pitchFamily="66" charset="0"/>
                </a:rPr>
                <a:t>Yes, they were Jesus’s friends.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088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a:t>
            </a:r>
            <a:r>
              <a:rPr lang="en-US" sz="2000" dirty="0" err="1">
                <a:solidFill>
                  <a:schemeClr val="tx1"/>
                </a:solidFill>
                <a:latin typeface="Comic Sans MS" panose="030F0702030302020204" pitchFamily="66" charset="0"/>
              </a:rPr>
              <a:t>sslide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107274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500"/>
                                        <p:tgtEl>
                                          <p:spTgt spid="12"/>
                                        </p:tgtEl>
                                      </p:cBhvr>
                                    </p:animEffect>
                                  </p:childTnLst>
                                </p:cTn>
                              </p:par>
                            </p:childTnLst>
                          </p:cTn>
                        </p:par>
                        <p:par>
                          <p:cTn id="8" fill="hold">
                            <p:stCondLst>
                              <p:cond delay="1750"/>
                            </p:stCondLst>
                            <p:childTnLst>
                              <p:par>
                                <p:cTn id="9" presetID="22" presetClass="entr" presetSubtype="2" fill="hold" nodeType="afterEffect">
                                  <p:stCondLst>
                                    <p:cond delay="1500"/>
                                  </p:stCondLst>
                                  <p:childTnLst>
                                    <p:set>
                                      <p:cBhvr>
                                        <p:cTn id="10" dur="1" fill="hold">
                                          <p:stCondLst>
                                            <p:cond delay="0"/>
                                          </p:stCondLst>
                                        </p:cTn>
                                        <p:tgtEl>
                                          <p:spTgt spid="222"/>
                                        </p:tgtEl>
                                        <p:attrNameLst>
                                          <p:attrName>style.visibility</p:attrName>
                                        </p:attrNameLst>
                                      </p:cBhvr>
                                      <p:to>
                                        <p:strVal val="visible"/>
                                      </p:to>
                                    </p:set>
                                    <p:animEffect transition="in" filter="wipe(right)">
                                      <p:cBhvr>
                                        <p:cTn id="11" dur="1500"/>
                                        <p:tgtEl>
                                          <p:spTgt spid="222"/>
                                        </p:tgtEl>
                                      </p:cBhvr>
                                    </p:animEffect>
                                  </p:childTnLst>
                                </p:cTn>
                              </p:par>
                            </p:childTnLst>
                          </p:cTn>
                        </p:par>
                        <p:par>
                          <p:cTn id="12" fill="hold">
                            <p:stCondLst>
                              <p:cond delay="4750"/>
                            </p:stCondLst>
                            <p:childTnLst>
                              <p:par>
                                <p:cTn id="13" presetID="22" presetClass="entr" presetSubtype="8" fill="hold" nodeType="afterEffect">
                                  <p:stCondLst>
                                    <p:cond delay="150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1500"/>
                                        <p:tgtEl>
                                          <p:spTgt spid="15"/>
                                        </p:tgtEl>
                                      </p:cBhvr>
                                    </p:animEffect>
                                  </p:childTnLst>
                                </p:cTn>
                              </p:par>
                            </p:childTnLst>
                          </p:cTn>
                        </p:par>
                        <p:par>
                          <p:cTn id="16" fill="hold">
                            <p:stCondLst>
                              <p:cond delay="7750"/>
                            </p:stCondLst>
                            <p:childTnLst>
                              <p:par>
                                <p:cTn id="17" presetID="42" presetClass="path" presetSubtype="0" accel="50000" decel="50000" fill="hold" grpId="0" nodeType="afterEffect">
                                  <p:stCondLst>
                                    <p:cond delay="2000"/>
                                  </p:stCondLst>
                                  <p:childTnLst>
                                    <p:animMotion origin="layout" path="M 0 1.11111E-6 L 1 -0.00139 " pathEditMode="relative" rAng="0" ptsTypes="AA">
                                      <p:cBhvr>
                                        <p:cTn id="18" dur="20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11578</TotalTime>
  <Words>1556</Words>
  <Application>Microsoft Office PowerPoint</Application>
  <PresentationFormat>On-screen Show (4:3)</PresentationFormat>
  <Paragraphs>173</Paragraphs>
  <Slides>39</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All of the activities today are available as downloadable documents on the Sunday’s Online website page. We hope you enjoy them.  Go to the next page if you want a preview.</vt:lpstr>
      <vt:lpstr>Story Craft Activity</vt:lpstr>
      <vt:lpstr>Colouring activity</vt:lpstr>
      <vt:lpstr>Code activity</vt:lpstr>
      <vt:lpstr>Word ladder activity</vt:lpstr>
      <vt:lpstr>Wordsearch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Bryan Hancock</cp:lastModifiedBy>
  <cp:revision>823</cp:revision>
  <cp:lastPrinted>2020-05-25T09:45:25Z</cp:lastPrinted>
  <dcterms:created xsi:type="dcterms:W3CDTF">2017-09-14T22:46:00Z</dcterms:created>
  <dcterms:modified xsi:type="dcterms:W3CDTF">2020-06-02T11:51:07Z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