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451" r:id="rId2"/>
    <p:sldId id="626" r:id="rId3"/>
    <p:sldId id="628" r:id="rId4"/>
    <p:sldId id="640" r:id="rId5"/>
    <p:sldId id="642" r:id="rId6"/>
    <p:sldId id="644" r:id="rId7"/>
    <p:sldId id="648" r:id="rId8"/>
    <p:sldId id="300" r:id="rId9"/>
    <p:sldId id="649" r:id="rId10"/>
    <p:sldId id="650" r:id="rId11"/>
    <p:sldId id="651" r:id="rId12"/>
    <p:sldId id="652" r:id="rId13"/>
    <p:sldId id="653" r:id="rId14"/>
    <p:sldId id="601" r:id="rId15"/>
    <p:sldId id="612" r:id="rId16"/>
    <p:sldId id="654" r:id="rId17"/>
    <p:sldId id="655" r:id="rId18"/>
    <p:sldId id="657" r:id="rId19"/>
    <p:sldId id="602" r:id="rId20"/>
    <p:sldId id="659" r:id="rId21"/>
    <p:sldId id="660" r:id="rId22"/>
    <p:sldId id="662" r:id="rId23"/>
    <p:sldId id="661" r:id="rId24"/>
    <p:sldId id="663" r:id="rId25"/>
    <p:sldId id="664" r:id="rId26"/>
    <p:sldId id="665" r:id="rId27"/>
    <p:sldId id="666" r:id="rId28"/>
    <p:sldId id="468" r:id="rId29"/>
    <p:sldId id="557" r:id="rId30"/>
    <p:sldId id="471" r:id="rId31"/>
    <p:sldId id="400" r:id="rId32"/>
    <p:sldId id="447" r:id="rId33"/>
    <p:sldId id="448" r:id="rId34"/>
    <p:sldId id="480" r:id="rId35"/>
    <p:sldId id="347" r:id="rId36"/>
    <p:sldId id="528" r:id="rId37"/>
    <p:sldId id="449" r:id="rId38"/>
    <p:sldId id="492" r:id="rId39"/>
    <p:sldId id="646" r:id="rId40"/>
    <p:sldId id="645" r:id="rId41"/>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19FF"/>
    <a:srgbClr val="0000CC"/>
    <a:srgbClr val="9E6934"/>
    <a:srgbClr val="C78E55"/>
    <a:srgbClr val="AD7339"/>
    <a:srgbClr val="BF7F3F"/>
    <a:srgbClr val="C18243"/>
    <a:srgbClr val="8A5C2E"/>
    <a:srgbClr val="9966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9" autoAdjust="0"/>
    <p:restoredTop sz="86432" autoAdjust="0"/>
  </p:normalViewPr>
  <p:slideViewPr>
    <p:cSldViewPr showGuides="1">
      <p:cViewPr varScale="1">
        <p:scale>
          <a:sx n="128" d="100"/>
          <a:sy n="128" d="100"/>
        </p:scale>
        <p:origin x="1544" y="176"/>
      </p:cViewPr>
      <p:guideLst>
        <p:guide orient="horz" pos="3648"/>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24/08/2020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40</a:t>
            </a:fld>
            <a:endParaRPr lang="en-GB" dirty="0"/>
          </a:p>
        </p:txBody>
      </p:sp>
    </p:spTree>
    <p:extLst>
      <p:ext uri="{BB962C8B-B14F-4D97-AF65-F5344CB8AC3E}">
        <p14:creationId xmlns:p14="http://schemas.microsoft.com/office/powerpoint/2010/main" val="298621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31</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32</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33</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34</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35</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36</a:t>
            </a:fld>
            <a:endParaRPr lang="en-GB" dirty="0"/>
          </a:p>
        </p:txBody>
      </p:sp>
    </p:spTree>
    <p:extLst>
      <p:ext uri="{BB962C8B-B14F-4D97-AF65-F5344CB8AC3E}">
        <p14:creationId xmlns:p14="http://schemas.microsoft.com/office/powerpoint/2010/main" val="384058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38</a:t>
            </a:fld>
            <a:endParaRPr lang="en-GB" dirty="0"/>
          </a:p>
        </p:txBody>
      </p:sp>
    </p:spTree>
    <p:extLst>
      <p:ext uri="{BB962C8B-B14F-4D97-AF65-F5344CB8AC3E}">
        <p14:creationId xmlns:p14="http://schemas.microsoft.com/office/powerpoint/2010/main" val="1193561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39</a:t>
            </a:fld>
            <a:endParaRPr lang="en-GB" dirty="0"/>
          </a:p>
        </p:txBody>
      </p:sp>
    </p:spTree>
    <p:extLst>
      <p:ext uri="{BB962C8B-B14F-4D97-AF65-F5344CB8AC3E}">
        <p14:creationId xmlns:p14="http://schemas.microsoft.com/office/powerpoint/2010/main" val="123956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24/08/2020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24/08/2020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24/08/2020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24/08/2020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24/08/2020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24/08/2020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24/08/2020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24/08/2020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24/08/2020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24/08/2020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24/08/2020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24/08/2020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youtu.be/8kNTUX0mWP8?list=PL5aPdmniG3y_n7hXEKTV4qQnIeCe-p6Ws&amp;t=93" TargetMode="Externa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hyperlink" Target="https://www.pinterest.co.uk/pin/11097157829171438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22.pn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image" Target="../media/image7.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image" Target="../media/image7.pn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4.xml"/><Relationship Id="rId4" Type="http://schemas.openxmlformats.org/officeDocument/2006/relationships/image" Target="../media/image4.png"/><Relationship Id="rId9"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image" Target="../media/image7.png"/><Relationship Id="rId4" Type="http://schemas.openxmlformats.org/officeDocument/2006/relationships/image" Target="../media/image3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slide" Target="slide39.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8.png"/><Relationship Id="rId2" Type="http://schemas.openxmlformats.org/officeDocument/2006/relationships/image" Target="../media/image2.png"/><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38.xml"/><Relationship Id="rId5" Type="http://schemas.openxmlformats.org/officeDocument/2006/relationships/image" Target="../media/image5.png"/><Relationship Id="rId15" Type="http://schemas.openxmlformats.org/officeDocument/2006/relationships/slide" Target="slide40.xml"/><Relationship Id="rId10" Type="http://schemas.openxmlformats.org/officeDocument/2006/relationships/slide" Target="slide5.xml"/><Relationship Id="rId4" Type="http://schemas.openxmlformats.org/officeDocument/2006/relationships/image" Target="../media/image4.png"/><Relationship Id="rId9" Type="http://schemas.openxmlformats.org/officeDocument/2006/relationships/slide" Target="slide3.xm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youtu.be/C-c2MEsDMVE" TargetMode="External"/><Relationship Id="rId3" Type="http://schemas.openxmlformats.org/officeDocument/2006/relationships/slide" Target="slide8.xml"/><Relationship Id="rId7" Type="http://schemas.openxmlformats.org/officeDocument/2006/relationships/hyperlink" Target="https://youtu.be/eBVbTG5bKfE?list=RDeBVbTG5bKfE"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youtu.be/zRvCUz6KFB4" TargetMode="External"/><Relationship Id="rId5" Type="http://schemas.openxmlformats.org/officeDocument/2006/relationships/hyperlink" Target="https://youtu.be/fzoOmdZxrx8?list=PLzSwkR28Y857krP9PVUByXDxcrdbNKano" TargetMode="External"/><Relationship Id="rId4" Type="http://schemas.openxmlformats.org/officeDocument/2006/relationships/hyperlink" Target="../../Junior%20church%20songs/My%20God%20Is%20So%20Big.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Powerpoint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rId3" action="ppaction://hlinksldjump"/>
            <a:extLst>
              <a:ext uri="{FF2B5EF4-FFF2-40B4-BE49-F238E27FC236}">
                <a16:creationId xmlns:a16="http://schemas.microsoft.com/office/drawing/2014/main" id="{F5D0B175-0293-49B7-82AE-51FD629CC7CB}"/>
              </a:ext>
            </a:extLst>
          </p:cNvPr>
          <p:cNvSpPr/>
          <p:nvPr/>
        </p:nvSpPr>
        <p:spPr>
          <a:xfrm>
            <a:off x="0" y="0"/>
            <a:ext cx="98298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4748853" y="75051"/>
            <a:ext cx="4171410" cy="1841360"/>
            <a:chOff x="3854728" y="219308"/>
            <a:chExt cx="4495800" cy="2132308"/>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22606"/>
                <a:gd name="adj2" fmla="val 16498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95211" y="248812"/>
              <a:ext cx="4373772" cy="210280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But he had to run away and was now living in the desert.</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293038" y="92253"/>
            <a:ext cx="4198347" cy="1075864"/>
            <a:chOff x="3895790" y="55825"/>
            <a:chExt cx="4524832" cy="1731599"/>
          </a:xfrm>
          <a:solidFill>
            <a:schemeClr val="bg1"/>
          </a:solidFill>
        </p:grpSpPr>
        <p:sp>
          <p:nvSpPr>
            <p:cNvPr id="29" name="Rounded Rectangular Callout 38">
              <a:extLst>
                <a:ext uri="{FF2B5EF4-FFF2-40B4-BE49-F238E27FC236}">
                  <a16:creationId xmlns:a16="http://schemas.microsoft.com/office/drawing/2014/main" id="{A351566A-3A06-46FC-9045-861DF209CC63}"/>
                </a:ext>
              </a:extLst>
            </p:cNvPr>
            <p:cNvSpPr/>
            <p:nvPr/>
          </p:nvSpPr>
          <p:spPr>
            <a:xfrm>
              <a:off x="3895790" y="55825"/>
              <a:ext cx="4495800" cy="1731599"/>
            </a:xfrm>
            <a:prstGeom prst="wedgeRoundRectCallout">
              <a:avLst>
                <a:gd name="adj1" fmla="val -15245"/>
                <a:gd name="adj2" fmla="val 24582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651B6E39-CF34-4CD7-9DC0-65EF377A8275}"/>
                </a:ext>
              </a:extLst>
            </p:cNvPr>
            <p:cNvSpPr txBox="1"/>
            <p:nvPr/>
          </p:nvSpPr>
          <p:spPr>
            <a:xfrm>
              <a:off x="3924821" y="60835"/>
              <a:ext cx="4495801" cy="753885"/>
            </a:xfrm>
            <a:prstGeom prst="rect">
              <a:avLst/>
            </a:prstGeom>
            <a:noFill/>
          </p:spPr>
          <p:txBody>
            <a:bodyPr wrap="square" rtlCol="0">
              <a:spAutoFit/>
            </a:bodyPr>
            <a:lstStyle/>
            <a:p>
              <a:pPr algn="ctr"/>
              <a:r>
                <a:rPr lang="en-GB" sz="2800" b="1" dirty="0">
                  <a:latin typeface="Comic Sans MS" panose="030F0702030302020204" pitchFamily="66" charset="0"/>
                </a:rPr>
                <a:t>So Moses had been living like a Prince.</a:t>
              </a:r>
              <a:endParaRPr lang="en-GB" sz="2800" b="1" i="1" dirty="0">
                <a:solidFill>
                  <a:srgbClr val="6B19FF"/>
                </a:solidFill>
                <a:latin typeface="Comic Sans MS" panose="030F0702030302020204" pitchFamily="66" charset="0"/>
              </a:endParaRPr>
            </a:p>
          </p:txBody>
        </p:sp>
      </p:grpSp>
      <p:grpSp>
        <p:nvGrpSpPr>
          <p:cNvPr id="54" name="Group 53">
            <a:extLst>
              <a:ext uri="{FF2B5EF4-FFF2-40B4-BE49-F238E27FC236}">
                <a16:creationId xmlns:a16="http://schemas.microsoft.com/office/drawing/2014/main" id="{1694B2B1-8C8E-4444-A3C8-30532631F7CC}"/>
              </a:ext>
            </a:extLst>
          </p:cNvPr>
          <p:cNvGrpSpPr/>
          <p:nvPr/>
        </p:nvGrpSpPr>
        <p:grpSpPr>
          <a:xfrm>
            <a:off x="2693017" y="3057842"/>
            <a:ext cx="4186795" cy="1035141"/>
            <a:chOff x="3895790" y="40246"/>
            <a:chExt cx="4512381" cy="1747178"/>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68577"/>
                <a:gd name="adj2" fmla="val -2840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12370" y="40246"/>
              <a:ext cx="4495801" cy="1603835"/>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That must have been really hard for him.</a:t>
              </a:r>
            </a:p>
            <a:p>
              <a:pPr algn="ctr"/>
              <a:endParaRPr lang="en-GB" sz="2800" b="1" i="1" dirty="0">
                <a:solidFill>
                  <a:srgbClr val="6B19FF"/>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57C09F0-1238-4691-AF52-DC8E52674D5D}"/>
              </a:ext>
            </a:extLst>
          </p:cNvPr>
          <p:cNvGrpSpPr/>
          <p:nvPr/>
        </p:nvGrpSpPr>
        <p:grpSpPr>
          <a:xfrm>
            <a:off x="2300770" y="1563236"/>
            <a:ext cx="4974666" cy="1815882"/>
            <a:chOff x="3881525" y="4377"/>
            <a:chExt cx="4510063" cy="1786891"/>
          </a:xfrm>
          <a:solidFill>
            <a:schemeClr val="bg1"/>
          </a:solidFill>
        </p:grpSpPr>
        <p:sp>
          <p:nvSpPr>
            <p:cNvPr id="22" name="Rounded Rectangular Callout 38">
              <a:extLst>
                <a:ext uri="{FF2B5EF4-FFF2-40B4-BE49-F238E27FC236}">
                  <a16:creationId xmlns:a16="http://schemas.microsoft.com/office/drawing/2014/main" id="{4D33C0AE-D298-461A-96AC-F40121C4CC56}"/>
                </a:ext>
              </a:extLst>
            </p:cNvPr>
            <p:cNvSpPr/>
            <p:nvPr/>
          </p:nvSpPr>
          <p:spPr>
            <a:xfrm>
              <a:off x="3895788" y="55825"/>
              <a:ext cx="4495800" cy="1344640"/>
            </a:xfrm>
            <a:prstGeom prst="wedgeRoundRectCallout">
              <a:avLst>
                <a:gd name="adj1" fmla="val -59796"/>
                <a:gd name="adj2" fmla="val 718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285553BC-0FA1-47C9-B60F-333B8E9C10F0}"/>
                </a:ext>
              </a:extLst>
            </p:cNvPr>
            <p:cNvSpPr txBox="1"/>
            <p:nvPr/>
          </p:nvSpPr>
          <p:spPr>
            <a:xfrm>
              <a:off x="3881525" y="4377"/>
              <a:ext cx="4495801" cy="1786891"/>
            </a:xfrm>
            <a:prstGeom prst="rect">
              <a:avLst/>
            </a:prstGeom>
            <a:noFill/>
          </p:spPr>
          <p:txBody>
            <a:bodyPr wrap="square" rtlCol="0">
              <a:spAutoFit/>
            </a:bodyPr>
            <a:lstStyle/>
            <a:p>
              <a:pPr algn="ctr"/>
              <a:r>
                <a:rPr lang="en-GB" sz="2800" b="1" dirty="0">
                  <a:latin typeface="Comic Sans MS" panose="030F0702030302020204" pitchFamily="66" charset="0"/>
                </a:rPr>
                <a:t>God was teaching Moses to trust him and not to trust in the riches of Egypt.</a:t>
              </a:r>
              <a:endParaRPr lang="en-GB" sz="2800" b="1" dirty="0">
                <a:solidFill>
                  <a:srgbClr val="FF0000"/>
                </a:solidFill>
                <a:latin typeface="Comic Sans MS" panose="030F0702030302020204" pitchFamily="66" charset="0"/>
              </a:endParaRPr>
            </a:p>
            <a:p>
              <a:pPr algn="ctr"/>
              <a:endParaRPr lang="en-GB" sz="2800" b="1" i="1" dirty="0">
                <a:solidFill>
                  <a:srgbClr val="6B19FF"/>
                </a:solidFill>
                <a:latin typeface="Comic Sans MS" panose="030F0702030302020204" pitchFamily="66" charset="0"/>
              </a:endParaRPr>
            </a:p>
          </p:txBody>
        </p:sp>
      </p:grpSp>
      <p:grpSp>
        <p:nvGrpSpPr>
          <p:cNvPr id="25" name="Group 24">
            <a:extLst>
              <a:ext uri="{FF2B5EF4-FFF2-40B4-BE49-F238E27FC236}">
                <a16:creationId xmlns:a16="http://schemas.microsoft.com/office/drawing/2014/main" id="{7586E4AC-B3AE-4DA7-91BF-90CBDB1C03EE}"/>
              </a:ext>
            </a:extLst>
          </p:cNvPr>
          <p:cNvGrpSpPr/>
          <p:nvPr/>
        </p:nvGrpSpPr>
        <p:grpSpPr>
          <a:xfrm>
            <a:off x="2385702" y="4150635"/>
            <a:ext cx="4889734" cy="2314179"/>
            <a:chOff x="3790448" y="55825"/>
            <a:chExt cx="4601140" cy="1601552"/>
          </a:xfrm>
          <a:solidFill>
            <a:schemeClr val="bg1"/>
          </a:solidFill>
        </p:grpSpPr>
        <p:sp>
          <p:nvSpPr>
            <p:cNvPr id="26" name="Rounded Rectangular Callout 38">
              <a:extLst>
                <a:ext uri="{FF2B5EF4-FFF2-40B4-BE49-F238E27FC236}">
                  <a16:creationId xmlns:a16="http://schemas.microsoft.com/office/drawing/2014/main" id="{287B3C3C-6180-4A7A-864B-346C10394B2A}"/>
                </a:ext>
              </a:extLst>
            </p:cNvPr>
            <p:cNvSpPr/>
            <p:nvPr/>
          </p:nvSpPr>
          <p:spPr>
            <a:xfrm>
              <a:off x="3895788" y="55825"/>
              <a:ext cx="4495800" cy="1344640"/>
            </a:xfrm>
            <a:prstGeom prst="wedgeRoundRectCallout">
              <a:avLst>
                <a:gd name="adj1" fmla="val -62834"/>
                <a:gd name="adj2" fmla="val -9433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TextBox 26">
              <a:extLst>
                <a:ext uri="{FF2B5EF4-FFF2-40B4-BE49-F238E27FC236}">
                  <a16:creationId xmlns:a16="http://schemas.microsoft.com/office/drawing/2014/main" id="{1ED0DC06-C29B-4FFE-BEE6-FC519208A329}"/>
                </a:ext>
              </a:extLst>
            </p:cNvPr>
            <p:cNvSpPr txBox="1"/>
            <p:nvPr/>
          </p:nvSpPr>
          <p:spPr>
            <a:xfrm>
              <a:off x="3790448" y="102477"/>
              <a:ext cx="4495801" cy="1554900"/>
            </a:xfrm>
            <a:prstGeom prst="rect">
              <a:avLst/>
            </a:prstGeom>
            <a:noFill/>
          </p:spPr>
          <p:txBody>
            <a:bodyPr wrap="square" rtlCol="0">
              <a:spAutoFit/>
            </a:bodyPr>
            <a:lstStyle/>
            <a:p>
              <a:pPr algn="ctr"/>
              <a:r>
                <a:rPr lang="en-GB" sz="2800" b="1" dirty="0">
                  <a:latin typeface="Comic Sans MS" panose="030F0702030302020204" pitchFamily="66" charset="0"/>
                </a:rPr>
                <a:t>In Acts 7 verse 30 it tells us, Moses was 40 years in Midian and then God spoke to him...</a:t>
              </a:r>
              <a:endParaRPr lang="en-GB" sz="2800" b="1" dirty="0">
                <a:solidFill>
                  <a:srgbClr val="FF0000"/>
                </a:solidFill>
                <a:latin typeface="Comic Sans MS" panose="030F0702030302020204" pitchFamily="66" charset="0"/>
              </a:endParaRPr>
            </a:p>
            <a:p>
              <a:pPr algn="ct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860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750"/>
                                        <p:tgtEl>
                                          <p:spTgt spid="28"/>
                                        </p:tgtEl>
                                      </p:cBhvr>
                                    </p:animEffect>
                                  </p:childTnLst>
                                </p:cTn>
                              </p:par>
                            </p:childTnLst>
                          </p:cTn>
                        </p:par>
                        <p:par>
                          <p:cTn id="8" fill="hold">
                            <p:stCondLst>
                              <p:cond delay="2000"/>
                            </p:stCondLst>
                            <p:childTnLst>
                              <p:par>
                                <p:cTn id="9" presetID="22" presetClass="entr" presetSubtype="4" fill="hold" nodeType="after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1750"/>
                                        <p:tgtEl>
                                          <p:spTgt spid="15"/>
                                        </p:tgtEl>
                                      </p:cBhvr>
                                    </p:animEffect>
                                  </p:childTnLst>
                                </p:cTn>
                              </p:par>
                            </p:childTnLst>
                          </p:cTn>
                        </p:par>
                        <p:par>
                          <p:cTn id="12" fill="hold">
                            <p:stCondLst>
                              <p:cond delay="4000"/>
                            </p:stCondLst>
                            <p:childTnLst>
                              <p:par>
                                <p:cTn id="13" presetID="22" presetClass="entr" presetSubtype="8" fill="hold" nodeType="afterEffect">
                                  <p:stCondLst>
                                    <p:cond delay="30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750"/>
                                        <p:tgtEl>
                                          <p:spTgt spid="21"/>
                                        </p:tgtEl>
                                      </p:cBhvr>
                                    </p:animEffect>
                                  </p:childTnLst>
                                </p:cTn>
                              </p:par>
                            </p:childTnLst>
                          </p:cTn>
                        </p:par>
                        <p:par>
                          <p:cTn id="16" fill="hold">
                            <p:stCondLst>
                              <p:cond delay="8750"/>
                            </p:stCondLst>
                            <p:childTnLst>
                              <p:par>
                                <p:cTn id="17" presetID="22" presetClass="entr" presetSubtype="2" fill="hold" nodeType="afterEffect">
                                  <p:stCondLst>
                                    <p:cond delay="2500"/>
                                  </p:stCondLst>
                                  <p:childTnLst>
                                    <p:set>
                                      <p:cBhvr>
                                        <p:cTn id="18" dur="1" fill="hold">
                                          <p:stCondLst>
                                            <p:cond delay="0"/>
                                          </p:stCondLst>
                                        </p:cTn>
                                        <p:tgtEl>
                                          <p:spTgt spid="54"/>
                                        </p:tgtEl>
                                        <p:attrNameLst>
                                          <p:attrName>style.visibility</p:attrName>
                                        </p:attrNameLst>
                                      </p:cBhvr>
                                      <p:to>
                                        <p:strVal val="visible"/>
                                      </p:to>
                                    </p:set>
                                    <p:animEffect transition="in" filter="wipe(right)">
                                      <p:cBhvr>
                                        <p:cTn id="19" dur="1750"/>
                                        <p:tgtEl>
                                          <p:spTgt spid="54"/>
                                        </p:tgtEl>
                                      </p:cBhvr>
                                    </p:animEffect>
                                  </p:childTnLst>
                                </p:cTn>
                              </p:par>
                            </p:childTnLst>
                          </p:cTn>
                        </p:par>
                        <p:par>
                          <p:cTn id="20" fill="hold">
                            <p:stCondLst>
                              <p:cond delay="13000"/>
                            </p:stCondLst>
                            <p:childTnLst>
                              <p:par>
                                <p:cTn id="21" presetID="22" presetClass="entr" presetSubtype="1" fill="hold" nodeType="afterEffect">
                                  <p:stCondLst>
                                    <p:cond delay="250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1750"/>
                                        <p:tgtEl>
                                          <p:spTgt spid="25"/>
                                        </p:tgtEl>
                                      </p:cBhvr>
                                    </p:animEffect>
                                  </p:childTnLst>
                                </p:cTn>
                              </p:par>
                            </p:childTnLst>
                          </p:cTn>
                        </p:par>
                        <p:par>
                          <p:cTn id="24" fill="hold">
                            <p:stCondLst>
                              <p:cond delay="17250"/>
                            </p:stCondLst>
                            <p:childTnLst>
                              <p:par>
                                <p:cTn id="25" presetID="42" presetClass="path" presetSubtype="0" accel="50000" decel="50000" fill="hold" grpId="0" nodeType="afterEffect">
                                  <p:stCondLst>
                                    <p:cond delay="2000"/>
                                  </p:stCondLst>
                                  <p:childTnLst>
                                    <p:animMotion origin="layout" path="M 0 1.11111E-6 L 1 -0.00139 " pathEditMode="relative" rAng="0" ptsTypes="AA">
                                      <p:cBhvr>
                                        <p:cTn id="26"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8BB24AB-9223-4584-BD89-38CB0AE1BC09}"/>
              </a:ext>
            </a:extLst>
          </p:cNvPr>
          <p:cNvSpPr txBox="1"/>
          <p:nvPr/>
        </p:nvSpPr>
        <p:spPr>
          <a:xfrm>
            <a:off x="425003" y="1382801"/>
            <a:ext cx="3961347" cy="954107"/>
          </a:xfrm>
          <a:prstGeom prst="rect">
            <a:avLst/>
          </a:prstGeom>
          <a:noFill/>
        </p:spPr>
        <p:txBody>
          <a:bodyPr wrap="square">
            <a:spAutoFit/>
          </a:bodyPr>
          <a:lstStyle/>
          <a:p>
            <a:pPr algn="ctr"/>
            <a:r>
              <a:rPr lang="en-GB" sz="2800" b="1" dirty="0">
                <a:latin typeface="Comic Sans MS" panose="030F0702030302020204" pitchFamily="66" charset="0"/>
              </a:rPr>
              <a:t>God needed to teach him patience.</a:t>
            </a:r>
            <a:endParaRPr lang="en-GB" sz="2800" b="1" i="1" dirty="0">
              <a:solidFill>
                <a:srgbClr val="6B19FF"/>
              </a:solidFill>
              <a:latin typeface="Comic Sans MS" panose="030F0702030302020204" pitchFamily="66" charset="0"/>
            </a:endParaRPr>
          </a:p>
        </p:txBody>
      </p:sp>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4736207" y="202479"/>
            <a:ext cx="4184356" cy="633780"/>
            <a:chOff x="3854728" y="219308"/>
            <a:chExt cx="4509753" cy="1731599"/>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21214"/>
                <a:gd name="adj2" fmla="val 43203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990709" y="315445"/>
              <a:ext cx="4373772" cy="1104862"/>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That is a long time.</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293038" y="71438"/>
            <a:ext cx="4198345" cy="2212303"/>
            <a:chOff x="3895790" y="39378"/>
            <a:chExt cx="4524830" cy="1748046"/>
          </a:xfrm>
          <a:solidFill>
            <a:schemeClr val="bg1"/>
          </a:solidFill>
        </p:grpSpPr>
        <p:sp>
          <p:nvSpPr>
            <p:cNvPr id="29" name="Rounded Rectangular Callout 38">
              <a:extLst>
                <a:ext uri="{FF2B5EF4-FFF2-40B4-BE49-F238E27FC236}">
                  <a16:creationId xmlns:a16="http://schemas.microsoft.com/office/drawing/2014/main" id="{A351566A-3A06-46FC-9045-861DF209CC63}"/>
                </a:ext>
              </a:extLst>
            </p:cNvPr>
            <p:cNvSpPr/>
            <p:nvPr/>
          </p:nvSpPr>
          <p:spPr>
            <a:xfrm>
              <a:off x="3895790" y="55825"/>
              <a:ext cx="4495800" cy="1731599"/>
            </a:xfrm>
            <a:prstGeom prst="wedgeRoundRectCallout">
              <a:avLst>
                <a:gd name="adj1" fmla="val -14549"/>
                <a:gd name="adj2" fmla="val 9607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651B6E39-CF34-4CD7-9DC0-65EF377A8275}"/>
                </a:ext>
              </a:extLst>
            </p:cNvPr>
            <p:cNvSpPr txBox="1"/>
            <p:nvPr/>
          </p:nvSpPr>
          <p:spPr>
            <a:xfrm>
              <a:off x="3924819" y="39378"/>
              <a:ext cx="4495801" cy="1094351"/>
            </a:xfrm>
            <a:prstGeom prst="rect">
              <a:avLst/>
            </a:prstGeom>
            <a:noFill/>
          </p:spPr>
          <p:txBody>
            <a:bodyPr wrap="square" rtlCol="0">
              <a:spAutoFit/>
            </a:bodyPr>
            <a:lstStyle/>
            <a:p>
              <a:pPr algn="ctr"/>
              <a:r>
                <a:rPr lang="en-GB" sz="2800" b="1" dirty="0">
                  <a:latin typeface="Comic Sans MS" panose="030F0702030302020204" pitchFamily="66" charset="0"/>
                </a:rPr>
                <a:t>It is, but remember Moses had become cross very quickly.</a:t>
              </a:r>
            </a:p>
          </p:txBody>
        </p:sp>
      </p:grpSp>
      <p:grpSp>
        <p:nvGrpSpPr>
          <p:cNvPr id="54" name="Group 53">
            <a:extLst>
              <a:ext uri="{FF2B5EF4-FFF2-40B4-BE49-F238E27FC236}">
                <a16:creationId xmlns:a16="http://schemas.microsoft.com/office/drawing/2014/main" id="{1694B2B1-8C8E-4444-A3C8-30532631F7CC}"/>
              </a:ext>
            </a:extLst>
          </p:cNvPr>
          <p:cNvGrpSpPr/>
          <p:nvPr/>
        </p:nvGrpSpPr>
        <p:grpSpPr>
          <a:xfrm>
            <a:off x="2906512" y="4094359"/>
            <a:ext cx="3441352" cy="1068332"/>
            <a:chOff x="3895790" y="55825"/>
            <a:chExt cx="4536283" cy="1731599"/>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89274"/>
                <a:gd name="adj2" fmla="val -12708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36272" y="180925"/>
              <a:ext cx="4495801" cy="1104863"/>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OK , I will get the video.</a:t>
              </a:r>
            </a:p>
          </p:txBody>
        </p:sp>
      </p:grpSp>
      <p:grpSp>
        <p:nvGrpSpPr>
          <p:cNvPr id="21" name="Group 20">
            <a:extLst>
              <a:ext uri="{FF2B5EF4-FFF2-40B4-BE49-F238E27FC236}">
                <a16:creationId xmlns:a16="http://schemas.microsoft.com/office/drawing/2014/main" id="{857C09F0-1238-4691-AF52-DC8E52674D5D}"/>
              </a:ext>
            </a:extLst>
          </p:cNvPr>
          <p:cNvGrpSpPr/>
          <p:nvPr/>
        </p:nvGrpSpPr>
        <p:grpSpPr>
          <a:xfrm>
            <a:off x="3048001" y="2418892"/>
            <a:ext cx="3961348" cy="1493025"/>
            <a:chOff x="3895789" y="55825"/>
            <a:chExt cx="4536284" cy="1728935"/>
          </a:xfrm>
          <a:solidFill>
            <a:schemeClr val="bg1"/>
          </a:solidFill>
        </p:grpSpPr>
        <p:sp>
          <p:nvSpPr>
            <p:cNvPr id="22" name="Rounded Rectangular Callout 38">
              <a:extLst>
                <a:ext uri="{FF2B5EF4-FFF2-40B4-BE49-F238E27FC236}">
                  <a16:creationId xmlns:a16="http://schemas.microsoft.com/office/drawing/2014/main" id="{4D33C0AE-D298-461A-96AC-F40121C4CC56}"/>
                </a:ext>
              </a:extLst>
            </p:cNvPr>
            <p:cNvSpPr/>
            <p:nvPr/>
          </p:nvSpPr>
          <p:spPr>
            <a:xfrm>
              <a:off x="3895789" y="55825"/>
              <a:ext cx="4495800" cy="1344640"/>
            </a:xfrm>
            <a:prstGeom prst="wedgeRoundRectCallout">
              <a:avLst>
                <a:gd name="adj1" fmla="val -78619"/>
                <a:gd name="adj2" fmla="val 2224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285553BC-0FA1-47C9-B60F-333B8E9C10F0}"/>
                </a:ext>
              </a:extLst>
            </p:cNvPr>
            <p:cNvSpPr txBox="1"/>
            <p:nvPr/>
          </p:nvSpPr>
          <p:spPr>
            <a:xfrm>
              <a:off x="3936272" y="180925"/>
              <a:ext cx="4495801" cy="1603835"/>
            </a:xfrm>
            <a:prstGeom prst="rect">
              <a:avLst/>
            </a:prstGeom>
            <a:noFill/>
          </p:spPr>
          <p:txBody>
            <a:bodyPr wrap="square" rtlCol="0">
              <a:spAutoFit/>
            </a:bodyPr>
            <a:lstStyle/>
            <a:p>
              <a:pPr algn="ctr"/>
              <a:r>
                <a:rPr lang="en-GB" sz="2800" b="1" dirty="0">
                  <a:latin typeface="Comic Sans MS" panose="030F0702030302020204" pitchFamily="66" charset="0"/>
                </a:rPr>
                <a:t>Let’s find out how God spoke to Moses.</a:t>
              </a:r>
              <a:endParaRPr lang="en-GB" sz="2800" b="1" dirty="0">
                <a:solidFill>
                  <a:srgbClr val="FF0000"/>
                </a:solidFill>
                <a:latin typeface="Comic Sans MS" panose="030F0702030302020204" pitchFamily="66" charset="0"/>
              </a:endParaRPr>
            </a:p>
            <a:p>
              <a:pPr algn="ct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6754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750"/>
                                        <p:tgtEl>
                                          <p:spTgt spid="15"/>
                                        </p:tgtEl>
                                      </p:cBhvr>
                                    </p:animEffect>
                                  </p:childTnLst>
                                </p:cTn>
                              </p:par>
                            </p:childTnLst>
                          </p:cTn>
                        </p:par>
                        <p:par>
                          <p:cTn id="8" fill="hold">
                            <p:stCondLst>
                              <p:cond delay="2000"/>
                            </p:stCondLst>
                            <p:childTnLst>
                              <p:par>
                                <p:cTn id="9" presetID="22" presetClass="entr" presetSubtype="4" fill="hold" nodeType="afterEffect">
                                  <p:stCondLst>
                                    <p:cond delay="125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1750"/>
                                        <p:tgtEl>
                                          <p:spTgt spid="28"/>
                                        </p:tgtEl>
                                      </p:cBhvr>
                                    </p:animEffect>
                                  </p:childTnLst>
                                </p:cTn>
                              </p:par>
                            </p:childTnLst>
                          </p:cTn>
                        </p:par>
                        <p:par>
                          <p:cTn id="12" fill="hold">
                            <p:stCondLst>
                              <p:cond delay="5000"/>
                            </p:stCondLst>
                            <p:childTnLst>
                              <p:par>
                                <p:cTn id="13" presetID="22" presetClass="entr" presetSubtype="8" fill="hold" grpId="0" nodeType="after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750"/>
                                        <p:tgtEl>
                                          <p:spTgt spid="18"/>
                                        </p:tgtEl>
                                      </p:cBhvr>
                                    </p:animEffect>
                                  </p:childTnLst>
                                </p:cTn>
                              </p:par>
                            </p:childTnLst>
                          </p:cTn>
                        </p:par>
                        <p:par>
                          <p:cTn id="16" fill="hold">
                            <p:stCondLst>
                              <p:cond delay="7750"/>
                            </p:stCondLst>
                            <p:childTnLst>
                              <p:par>
                                <p:cTn id="17" presetID="22" presetClass="entr" presetSubtype="8" fill="hold" nodeType="afterEffect">
                                  <p:stCondLst>
                                    <p:cond delay="20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1750"/>
                                        <p:tgtEl>
                                          <p:spTgt spid="21"/>
                                        </p:tgtEl>
                                      </p:cBhvr>
                                    </p:animEffect>
                                  </p:childTnLst>
                                </p:cTn>
                              </p:par>
                            </p:childTnLst>
                          </p:cTn>
                        </p:par>
                        <p:par>
                          <p:cTn id="20" fill="hold">
                            <p:stCondLst>
                              <p:cond delay="11500"/>
                            </p:stCondLst>
                            <p:childTnLst>
                              <p:par>
                                <p:cTn id="21" presetID="22" presetClass="entr" presetSubtype="2" fill="hold" nodeType="afterEffect">
                                  <p:stCondLst>
                                    <p:cond delay="1000"/>
                                  </p:stCondLst>
                                  <p:childTnLst>
                                    <p:set>
                                      <p:cBhvr>
                                        <p:cTn id="22" dur="1" fill="hold">
                                          <p:stCondLst>
                                            <p:cond delay="0"/>
                                          </p:stCondLst>
                                        </p:cTn>
                                        <p:tgtEl>
                                          <p:spTgt spid="54"/>
                                        </p:tgtEl>
                                        <p:attrNameLst>
                                          <p:attrName>style.visibility</p:attrName>
                                        </p:attrNameLst>
                                      </p:cBhvr>
                                      <p:to>
                                        <p:strVal val="visible"/>
                                      </p:to>
                                    </p:set>
                                    <p:animEffect transition="in" filter="wipe(right)">
                                      <p:cBhvr>
                                        <p:cTn id="23" dur="1750"/>
                                        <p:tgtEl>
                                          <p:spTgt spid="54"/>
                                        </p:tgtEl>
                                      </p:cBhvr>
                                    </p:animEffect>
                                  </p:childTnLst>
                                </p:cTn>
                              </p:par>
                            </p:childTnLst>
                          </p:cTn>
                        </p:par>
                        <p:par>
                          <p:cTn id="24" fill="hold">
                            <p:stCondLst>
                              <p:cond delay="14250"/>
                            </p:stCondLst>
                            <p:childTnLst>
                              <p:par>
                                <p:cTn id="25" presetID="42" presetClass="path" presetSubtype="0" accel="50000" decel="50000" fill="hold" grpId="0" nodeType="afterEffect">
                                  <p:stCondLst>
                                    <p:cond delay="1500"/>
                                  </p:stCondLst>
                                  <p:childTnLst>
                                    <p:animMotion origin="layout" path="M 0 1.11111E-6 L 1 -0.00139 " pathEditMode="relative" rAng="0" ptsTypes="AA">
                                      <p:cBhvr>
                                        <p:cTn id="26"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25" name="Picture 24" descr="A picture containing toy, sign&#10;&#10;Description automatically generated">
            <a:hlinkClick r:id="rId5"/>
            <a:extLst>
              <a:ext uri="{FF2B5EF4-FFF2-40B4-BE49-F238E27FC236}">
                <a16:creationId xmlns:a16="http://schemas.microsoft.com/office/drawing/2014/main" id="{2E0AC1E1-6C8B-4686-B378-AE47BA5040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1822" y="2448827"/>
            <a:ext cx="4151654" cy="3353259"/>
          </a:xfrm>
          <a:prstGeom prst="rect">
            <a:avLst/>
          </a:prstGeom>
        </p:spPr>
      </p:pic>
    </p:spTree>
    <p:extLst>
      <p:ext uri="{BB962C8B-B14F-4D97-AF65-F5344CB8AC3E}">
        <p14:creationId xmlns:p14="http://schemas.microsoft.com/office/powerpoint/2010/main" val="375623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5.55556E-7 3.7037E-7 L 0.39583 -0.00926 " pathEditMode="relative" rAng="0" ptsTypes="AA">
                                      <p:cBhvr>
                                        <p:cTn id="6" dur="2000" fill="hold"/>
                                        <p:tgtEl>
                                          <p:spTgt spid="3"/>
                                        </p:tgtEl>
                                        <p:attrNameLst>
                                          <p:attrName>ppt_x</p:attrName>
                                          <p:attrName>ppt_y</p:attrName>
                                        </p:attrNameLst>
                                      </p:cBhvr>
                                      <p:rCtr x="17691" y="0"/>
                                    </p:animMotion>
                                  </p:childTnLst>
                                </p:cTn>
                              </p:par>
                            </p:childTnLst>
                          </p:cTn>
                        </p:par>
                        <p:par>
                          <p:cTn id="7" fill="hold">
                            <p:stCondLst>
                              <p:cond delay="2250"/>
                            </p:stCondLst>
                            <p:childTnLst>
                              <p:par>
                                <p:cTn id="8" presetID="35" presetClass="path" presetSubtype="0" accel="50000" decel="50000" fill="hold" nodeType="afterEffect">
                                  <p:stCondLst>
                                    <p:cond delay="1000"/>
                                  </p:stCondLst>
                                  <p:childTnLst>
                                    <p:animMotion origin="layout" path="M -3.88889E-6 -3.7037E-7 L -0.54531 0.00903 " pathEditMode="relative" rAng="0" ptsTypes="AA">
                                      <p:cBhvr>
                                        <p:cTn id="9" dur="2000" fill="hold"/>
                                        <p:tgtEl>
                                          <p:spTgt spid="25"/>
                                        </p:tgtEl>
                                        <p:attrNameLst>
                                          <p:attrName>ppt_x</p:attrName>
                                          <p:attrName>ppt_y</p:attrName>
                                        </p:attrNameLst>
                                      </p:cBhvr>
                                      <p:rCtr x="-27274" y="440"/>
                                    </p:animMotion>
                                  </p:childTnLst>
                                </p:cTn>
                              </p:par>
                            </p:childTnLst>
                          </p:cTn>
                        </p:par>
                        <p:par>
                          <p:cTn id="10" fill="hold">
                            <p:stCondLst>
                              <p:cond delay="5250"/>
                            </p:stCondLst>
                            <p:childTnLst>
                              <p:par>
                                <p:cTn id="11" presetID="42" presetClass="path" presetSubtype="0" accel="50000" decel="50000" fill="hold" grpId="0" nodeType="afterEffect">
                                  <p:stCondLst>
                                    <p:cond delay="0"/>
                                  </p:stCondLst>
                                  <p:childTnLst>
                                    <p:animMotion origin="layout" path="M 0 1.11111E-6 L 1 -0.00139 " pathEditMode="relative" rAng="0" ptsTypes="AA">
                                      <p:cBhvr>
                                        <p:cTn id="1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4736207" y="202478"/>
            <a:ext cx="4171410" cy="1841360"/>
            <a:chOff x="3854728" y="219308"/>
            <a:chExt cx="4495800" cy="2132308"/>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20518"/>
                <a:gd name="adj2" fmla="val 1572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95211" y="248812"/>
              <a:ext cx="4373772" cy="210280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Wow! </a:t>
              </a:r>
            </a:p>
            <a:p>
              <a:pPr algn="ctr"/>
              <a:r>
                <a:rPr lang="en-GB" sz="2800" b="1" dirty="0">
                  <a:solidFill>
                    <a:srgbClr val="FF0000"/>
                  </a:solidFill>
                  <a:latin typeface="Comic Sans MS" panose="030F0702030302020204" pitchFamily="66" charset="0"/>
                </a:rPr>
                <a:t>God spoke to Moses in a burning bush.</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293038" y="92253"/>
            <a:ext cx="4198347" cy="1815882"/>
            <a:chOff x="3895790" y="55825"/>
            <a:chExt cx="4524832" cy="1731599"/>
          </a:xfrm>
          <a:solidFill>
            <a:schemeClr val="bg1"/>
          </a:solidFill>
        </p:grpSpPr>
        <p:sp>
          <p:nvSpPr>
            <p:cNvPr id="29" name="Rounded Rectangular Callout 38">
              <a:extLst>
                <a:ext uri="{FF2B5EF4-FFF2-40B4-BE49-F238E27FC236}">
                  <a16:creationId xmlns:a16="http://schemas.microsoft.com/office/drawing/2014/main" id="{A351566A-3A06-46FC-9045-861DF209CC63}"/>
                </a:ext>
              </a:extLst>
            </p:cNvPr>
            <p:cNvSpPr/>
            <p:nvPr/>
          </p:nvSpPr>
          <p:spPr>
            <a:xfrm>
              <a:off x="3895790" y="55825"/>
              <a:ext cx="4495800" cy="1731599"/>
            </a:xfrm>
            <a:prstGeom prst="wedgeRoundRectCallout">
              <a:avLst>
                <a:gd name="adj1" fmla="val -15593"/>
                <a:gd name="adj2" fmla="val 12564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651B6E39-CF34-4CD7-9DC0-65EF377A8275}"/>
                </a:ext>
              </a:extLst>
            </p:cNvPr>
            <p:cNvSpPr txBox="1"/>
            <p:nvPr/>
          </p:nvSpPr>
          <p:spPr>
            <a:xfrm>
              <a:off x="3924821" y="60835"/>
              <a:ext cx="4495801" cy="1434815"/>
            </a:xfrm>
            <a:prstGeom prst="rect">
              <a:avLst/>
            </a:prstGeom>
            <a:noFill/>
          </p:spPr>
          <p:txBody>
            <a:bodyPr wrap="square" rtlCol="0">
              <a:spAutoFit/>
            </a:bodyPr>
            <a:lstStyle/>
            <a:p>
              <a:pPr algn="ctr"/>
              <a:r>
                <a:rPr lang="en-GB" sz="2800" b="1" dirty="0">
                  <a:latin typeface="Comic Sans MS" panose="030F0702030302020204" pitchFamily="66" charset="0"/>
                </a:rPr>
                <a:t>He did! </a:t>
              </a:r>
            </a:p>
            <a:p>
              <a:pPr algn="ctr"/>
              <a:r>
                <a:rPr lang="en-GB" sz="2800" b="1" dirty="0">
                  <a:latin typeface="Comic Sans MS" panose="030F0702030302020204" pitchFamily="66" charset="0"/>
                </a:rPr>
                <a:t>It was a miracle because the bush didn’t burn up.</a:t>
              </a:r>
              <a:endParaRPr lang="en-GB" sz="2800" b="1" i="1" dirty="0">
                <a:solidFill>
                  <a:srgbClr val="6B19FF"/>
                </a:solidFill>
                <a:latin typeface="Comic Sans MS" panose="030F0702030302020204" pitchFamily="66" charset="0"/>
              </a:endParaRPr>
            </a:p>
          </p:txBody>
        </p:sp>
      </p:grpSp>
      <p:grpSp>
        <p:nvGrpSpPr>
          <p:cNvPr id="54" name="Group 53">
            <a:extLst>
              <a:ext uri="{FF2B5EF4-FFF2-40B4-BE49-F238E27FC236}">
                <a16:creationId xmlns:a16="http://schemas.microsoft.com/office/drawing/2014/main" id="{1694B2B1-8C8E-4444-A3C8-30532631F7CC}"/>
              </a:ext>
            </a:extLst>
          </p:cNvPr>
          <p:cNvGrpSpPr/>
          <p:nvPr/>
        </p:nvGrpSpPr>
        <p:grpSpPr>
          <a:xfrm>
            <a:off x="2609614" y="1978288"/>
            <a:ext cx="4212298" cy="2768684"/>
            <a:chOff x="3895790" y="55825"/>
            <a:chExt cx="4539868" cy="2025640"/>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70665"/>
                <a:gd name="adj2" fmla="val 451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39857" y="122423"/>
              <a:ext cx="4495801" cy="1959042"/>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God told Moses that he had heard the Israelites in Egypt </a:t>
              </a:r>
            </a:p>
            <a:p>
              <a:pPr algn="ctr"/>
              <a:r>
                <a:rPr lang="en-GB" sz="2800" b="1" dirty="0">
                  <a:solidFill>
                    <a:srgbClr val="FF0000"/>
                  </a:solidFill>
                  <a:latin typeface="Comic Sans MS" panose="030F0702030302020204" pitchFamily="66" charset="0"/>
                </a:rPr>
                <a:t>and now he was going to save them.</a:t>
              </a:r>
            </a:p>
            <a:p>
              <a:pPr algn="ctr"/>
              <a:endParaRPr lang="en-GB" sz="2800" b="1" i="1" dirty="0">
                <a:solidFill>
                  <a:srgbClr val="6B19FF"/>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57C09F0-1238-4691-AF52-DC8E52674D5D}"/>
              </a:ext>
            </a:extLst>
          </p:cNvPr>
          <p:cNvGrpSpPr/>
          <p:nvPr/>
        </p:nvGrpSpPr>
        <p:grpSpPr>
          <a:xfrm>
            <a:off x="2796138" y="4537797"/>
            <a:ext cx="4208973" cy="1493025"/>
            <a:chOff x="3895789" y="55825"/>
            <a:chExt cx="4536284" cy="1728936"/>
          </a:xfrm>
          <a:solidFill>
            <a:schemeClr val="bg1"/>
          </a:solidFill>
        </p:grpSpPr>
        <p:sp>
          <p:nvSpPr>
            <p:cNvPr id="22" name="Rounded Rectangular Callout 38">
              <a:extLst>
                <a:ext uri="{FF2B5EF4-FFF2-40B4-BE49-F238E27FC236}">
                  <a16:creationId xmlns:a16="http://schemas.microsoft.com/office/drawing/2014/main" id="{4D33C0AE-D298-461A-96AC-F40121C4CC56}"/>
                </a:ext>
              </a:extLst>
            </p:cNvPr>
            <p:cNvSpPr/>
            <p:nvPr/>
          </p:nvSpPr>
          <p:spPr>
            <a:xfrm>
              <a:off x="3895789" y="55825"/>
              <a:ext cx="4495800" cy="1344640"/>
            </a:xfrm>
            <a:prstGeom prst="wedgeRoundRectCallout">
              <a:avLst>
                <a:gd name="adj1" fmla="val -73052"/>
                <a:gd name="adj2" fmla="val -16025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285553BC-0FA1-47C9-B60F-333B8E9C10F0}"/>
                </a:ext>
              </a:extLst>
            </p:cNvPr>
            <p:cNvSpPr txBox="1"/>
            <p:nvPr/>
          </p:nvSpPr>
          <p:spPr>
            <a:xfrm>
              <a:off x="3936272" y="180925"/>
              <a:ext cx="4495801" cy="1603836"/>
            </a:xfrm>
            <a:prstGeom prst="rect">
              <a:avLst/>
            </a:prstGeom>
            <a:noFill/>
          </p:spPr>
          <p:txBody>
            <a:bodyPr wrap="square" rtlCol="0">
              <a:spAutoFit/>
            </a:bodyPr>
            <a:lstStyle/>
            <a:p>
              <a:pPr algn="ctr"/>
              <a:r>
                <a:rPr lang="en-GB" sz="2800" b="1" dirty="0">
                  <a:latin typeface="Comic Sans MS" panose="030F0702030302020204" pitchFamily="66" charset="0"/>
                </a:rPr>
                <a:t>And He wanted  Moses to do it!</a:t>
              </a:r>
              <a:endParaRPr lang="en-GB" sz="2800" b="1" dirty="0">
                <a:solidFill>
                  <a:srgbClr val="FF0000"/>
                </a:solidFill>
                <a:latin typeface="Comic Sans MS" panose="030F0702030302020204" pitchFamily="66" charset="0"/>
              </a:endParaRPr>
            </a:p>
            <a:p>
              <a:pPr algn="ct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8143"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52935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750"/>
                                        <p:tgtEl>
                                          <p:spTgt spid="15"/>
                                        </p:tgtEl>
                                      </p:cBhvr>
                                    </p:animEffect>
                                  </p:childTnLst>
                                </p:cTn>
                              </p:par>
                            </p:childTnLst>
                          </p:cTn>
                        </p:par>
                        <p:par>
                          <p:cTn id="8" fill="hold">
                            <p:stCondLst>
                              <p:cond delay="2000"/>
                            </p:stCondLst>
                            <p:childTnLst>
                              <p:par>
                                <p:cTn id="9" presetID="22" presetClass="entr" presetSubtype="4"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1750"/>
                                        <p:tgtEl>
                                          <p:spTgt spid="28"/>
                                        </p:tgtEl>
                                      </p:cBhvr>
                                    </p:animEffect>
                                  </p:childTnLst>
                                </p:cTn>
                              </p:par>
                            </p:childTnLst>
                          </p:cTn>
                        </p:par>
                        <p:par>
                          <p:cTn id="12" fill="hold">
                            <p:stCondLst>
                              <p:cond delay="5750"/>
                            </p:stCondLst>
                            <p:childTnLst>
                              <p:par>
                                <p:cTn id="13" presetID="22" presetClass="entr" presetSubtype="2" fill="hold" nodeType="afterEffect">
                                  <p:stCondLst>
                                    <p:cond delay="2000"/>
                                  </p:stCondLst>
                                  <p:childTnLst>
                                    <p:set>
                                      <p:cBhvr>
                                        <p:cTn id="14" dur="1" fill="hold">
                                          <p:stCondLst>
                                            <p:cond delay="0"/>
                                          </p:stCondLst>
                                        </p:cTn>
                                        <p:tgtEl>
                                          <p:spTgt spid="54"/>
                                        </p:tgtEl>
                                        <p:attrNameLst>
                                          <p:attrName>style.visibility</p:attrName>
                                        </p:attrNameLst>
                                      </p:cBhvr>
                                      <p:to>
                                        <p:strVal val="visible"/>
                                      </p:to>
                                    </p:set>
                                    <p:animEffect transition="in" filter="wipe(right)">
                                      <p:cBhvr>
                                        <p:cTn id="15" dur="1750"/>
                                        <p:tgtEl>
                                          <p:spTgt spid="54"/>
                                        </p:tgtEl>
                                      </p:cBhvr>
                                    </p:animEffect>
                                  </p:childTnLst>
                                </p:cTn>
                              </p:par>
                            </p:childTnLst>
                          </p:cTn>
                        </p:par>
                        <p:par>
                          <p:cTn id="16" fill="hold">
                            <p:stCondLst>
                              <p:cond delay="9500"/>
                            </p:stCondLst>
                            <p:childTnLst>
                              <p:par>
                                <p:cTn id="17" presetID="22" presetClass="entr" presetSubtype="8" fill="hold" nodeType="afterEffect">
                                  <p:stCondLst>
                                    <p:cond delay="30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1750"/>
                                        <p:tgtEl>
                                          <p:spTgt spid="21"/>
                                        </p:tgtEl>
                                      </p:cBhvr>
                                    </p:animEffect>
                                  </p:childTnLst>
                                </p:cTn>
                              </p:par>
                            </p:childTnLst>
                          </p:cTn>
                        </p:par>
                        <p:par>
                          <p:cTn id="20" fill="hold">
                            <p:stCondLst>
                              <p:cond delay="14250"/>
                            </p:stCondLst>
                            <p:childTnLst>
                              <p:par>
                                <p:cTn id="21" presetID="42" presetClass="path" presetSubtype="0" accel="50000" decel="50000" fill="hold" grpId="0" nodeType="afterEffect">
                                  <p:stCondLst>
                                    <p:cond delay="2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09AD53-5F66-430C-AF9B-6E79930B1EF6}"/>
              </a:ext>
            </a:extLst>
          </p:cNvPr>
          <p:cNvSpPr/>
          <p:nvPr/>
        </p:nvSpPr>
        <p:spPr>
          <a:xfrm>
            <a:off x="190500" y="851808"/>
            <a:ext cx="8763000" cy="5724644"/>
          </a:xfrm>
          <a:prstGeom prst="rect">
            <a:avLst/>
          </a:prstGeom>
        </p:spPr>
        <p:txBody>
          <a:bodyPr wrap="square">
            <a:spAutoFit/>
          </a:bodyPr>
          <a:lstStyle/>
          <a:p>
            <a:pPr>
              <a:lnSpc>
                <a:spcPts val="3000"/>
              </a:lnSpc>
            </a:pPr>
            <a:r>
              <a:rPr lang="en-US" sz="2400" dirty="0">
                <a:solidFill>
                  <a:srgbClr val="0000CC"/>
                </a:solidFill>
                <a:latin typeface="Comic Sans MS" panose="030F0702030302020204" pitchFamily="66" charset="0"/>
              </a:rPr>
              <a:t>One day Moses was taking care of Jethro’s sheep. Jethro was the priest of Midian and also Moses’ father-in-law. Moses led the sheep to the west side of the desert. </a:t>
            </a:r>
          </a:p>
          <a:p>
            <a:pPr>
              <a:lnSpc>
                <a:spcPts val="3000"/>
              </a:lnSpc>
            </a:pPr>
            <a:r>
              <a:rPr lang="en-US" sz="2400" dirty="0">
                <a:solidFill>
                  <a:srgbClr val="0000CC"/>
                </a:solidFill>
                <a:latin typeface="Comic Sans MS" panose="030F0702030302020204" pitchFamily="66" charset="0"/>
              </a:rPr>
              <a:t>He came to Sinai, the mountain of God. </a:t>
            </a:r>
            <a:r>
              <a:rPr lang="en-US" sz="2400" dirty="0">
                <a:latin typeface="Comic Sans MS" panose="030F0702030302020204" pitchFamily="66" charset="0"/>
              </a:rPr>
              <a:t>There the </a:t>
            </a:r>
          </a:p>
          <a:p>
            <a:pPr>
              <a:lnSpc>
                <a:spcPts val="3000"/>
              </a:lnSpc>
            </a:pPr>
            <a:r>
              <a:rPr lang="en-US" sz="2400" dirty="0">
                <a:latin typeface="Comic Sans MS" panose="030F0702030302020204" pitchFamily="66" charset="0"/>
              </a:rPr>
              <a:t>angel of the Lord appeared to Moses in </a:t>
            </a:r>
          </a:p>
          <a:p>
            <a:pPr>
              <a:lnSpc>
                <a:spcPts val="3000"/>
              </a:lnSpc>
            </a:pPr>
            <a:r>
              <a:rPr lang="en-US" sz="2400" dirty="0">
                <a:latin typeface="Comic Sans MS" panose="030F0702030302020204" pitchFamily="66" charset="0"/>
              </a:rPr>
              <a:t>flames of fire coming out of a bush. </a:t>
            </a:r>
          </a:p>
          <a:p>
            <a:pPr>
              <a:lnSpc>
                <a:spcPts val="3000"/>
              </a:lnSpc>
            </a:pPr>
            <a:r>
              <a:rPr lang="en-US" sz="2400" dirty="0">
                <a:latin typeface="Comic Sans MS" panose="030F0702030302020204" pitchFamily="66" charset="0"/>
              </a:rPr>
              <a:t>Moses saw that the bush was on fire, </a:t>
            </a:r>
          </a:p>
          <a:p>
            <a:pPr>
              <a:lnSpc>
                <a:spcPts val="3000"/>
              </a:lnSpc>
            </a:pPr>
            <a:r>
              <a:rPr lang="en-US" sz="2400" dirty="0">
                <a:latin typeface="Comic Sans MS" panose="030F0702030302020204" pitchFamily="66" charset="0"/>
              </a:rPr>
              <a:t>but it was not burning up. </a:t>
            </a:r>
            <a:endParaRPr lang="en-US" sz="2400" b="1" baseline="30000" dirty="0">
              <a:latin typeface="Comic Sans MS" panose="030F0702030302020204" pitchFamily="66" charset="0"/>
            </a:endParaRPr>
          </a:p>
          <a:p>
            <a:pPr>
              <a:lnSpc>
                <a:spcPts val="3000"/>
              </a:lnSpc>
            </a:pPr>
            <a:r>
              <a:rPr lang="en-US" sz="2400" dirty="0">
                <a:solidFill>
                  <a:srgbClr val="FF0000"/>
                </a:solidFill>
                <a:latin typeface="Comic Sans MS" panose="030F0702030302020204" pitchFamily="66" charset="0"/>
              </a:rPr>
              <a:t>So Moses said, “I will go closer to this strange </a:t>
            </a:r>
          </a:p>
          <a:p>
            <a:pPr>
              <a:lnSpc>
                <a:spcPts val="3000"/>
              </a:lnSpc>
            </a:pPr>
            <a:r>
              <a:rPr lang="en-US" sz="2400" dirty="0">
                <a:solidFill>
                  <a:srgbClr val="FF0000"/>
                </a:solidFill>
                <a:latin typeface="Comic Sans MS" panose="030F0702030302020204" pitchFamily="66" charset="0"/>
              </a:rPr>
              <a:t>thing. How can a bush continue burning without </a:t>
            </a:r>
          </a:p>
          <a:p>
            <a:pPr>
              <a:lnSpc>
                <a:spcPts val="3000"/>
              </a:lnSpc>
            </a:pPr>
            <a:r>
              <a:rPr lang="en-US" sz="2400" dirty="0">
                <a:solidFill>
                  <a:srgbClr val="FF0000"/>
                </a:solidFill>
                <a:latin typeface="Comic Sans MS" panose="030F0702030302020204" pitchFamily="66" charset="0"/>
              </a:rPr>
              <a:t>burning up?”  </a:t>
            </a:r>
          </a:p>
          <a:p>
            <a:pPr>
              <a:lnSpc>
                <a:spcPts val="3000"/>
              </a:lnSpc>
            </a:pPr>
            <a:r>
              <a:rPr lang="en-US" sz="2400" dirty="0">
                <a:solidFill>
                  <a:srgbClr val="FF0000"/>
                </a:solidFill>
                <a:latin typeface="Comic Sans MS" panose="030F0702030302020204" pitchFamily="66" charset="0"/>
              </a:rPr>
              <a:t>The Lord saw Moses was coming to look at the </a:t>
            </a:r>
          </a:p>
          <a:p>
            <a:pPr>
              <a:lnSpc>
                <a:spcPts val="3000"/>
              </a:lnSpc>
            </a:pPr>
            <a:r>
              <a:rPr lang="en-US" sz="2400" dirty="0">
                <a:solidFill>
                  <a:srgbClr val="FF0000"/>
                </a:solidFill>
                <a:latin typeface="Comic Sans MS" panose="030F0702030302020204" pitchFamily="66" charset="0"/>
              </a:rPr>
              <a:t>bush. So God called to him from the bush</a:t>
            </a:r>
            <a:r>
              <a:rPr lang="en-US" sz="2400" dirty="0">
                <a:latin typeface="Comic Sans MS" panose="030F0702030302020204" pitchFamily="66" charset="0"/>
              </a:rPr>
              <a:t>,</a:t>
            </a:r>
          </a:p>
          <a:p>
            <a:pPr>
              <a:lnSpc>
                <a:spcPts val="3000"/>
              </a:lnSpc>
            </a:pPr>
            <a:r>
              <a:rPr lang="en-US" sz="2400" dirty="0">
                <a:latin typeface="Comic Sans MS" panose="030F0702030302020204" pitchFamily="66" charset="0"/>
              </a:rPr>
              <a:t> </a:t>
            </a:r>
            <a:r>
              <a:rPr lang="en-US" sz="2400" dirty="0">
                <a:solidFill>
                  <a:srgbClr val="0000CC"/>
                </a:solidFill>
                <a:latin typeface="Comic Sans MS" panose="030F0702030302020204" pitchFamily="66" charset="0"/>
              </a:rPr>
              <a:t>“Moses, Moses!”</a:t>
            </a:r>
          </a:p>
          <a:p>
            <a:endParaRPr lang="en-US" sz="2400" b="1" baseline="30000" dirty="0">
              <a:latin typeface="Comic Sans MS" panose="030F0702030302020204" pitchFamily="66" charset="0"/>
            </a:endParaRPr>
          </a:p>
        </p:txBody>
      </p:sp>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6" y="2133601"/>
            <a:ext cx="2381853" cy="3429000"/>
          </a:xfrm>
          <a:prstGeom prst="rect">
            <a:avLst/>
          </a:prstGeom>
        </p:spPr>
      </p:pic>
      <p:sp>
        <p:nvSpPr>
          <p:cNvPr id="3" name="Rectangle 2"/>
          <p:cNvSpPr/>
          <p:nvPr/>
        </p:nvSpPr>
        <p:spPr>
          <a:xfrm>
            <a:off x="990600" y="166339"/>
            <a:ext cx="6394699"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3 verses 1 - 4</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772423" cy="78105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481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3 0.01111 L -0.42448 0.00556 " pathEditMode="relative" rAng="0" ptsTypes="AA">
                                      <p:cBhvr>
                                        <p:cTn id="6" dur="2000" fill="hold"/>
                                        <p:tgtEl>
                                          <p:spTgt spid="10"/>
                                        </p:tgtEl>
                                        <p:attrNameLst>
                                          <p:attrName>ppt_x</p:attrName>
                                          <p:attrName>ppt_y</p:attrName>
                                        </p:attrNameLst>
                                      </p:cBhvr>
                                      <p:rCtr x="-21198" y="-278"/>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500"/>
                                        <p:tgtEl>
                                          <p:spTgt spid="8"/>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125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5C5FAC9-0688-4FE4-A17B-A3FD9386C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8" name="Rectangle 7">
            <a:extLst>
              <a:ext uri="{FF2B5EF4-FFF2-40B4-BE49-F238E27FC236}">
                <a16:creationId xmlns:a16="http://schemas.microsoft.com/office/drawing/2014/main" id="{5F09AD53-5F66-430C-AF9B-6E79930B1EF6}"/>
              </a:ext>
            </a:extLst>
          </p:cNvPr>
          <p:cNvSpPr/>
          <p:nvPr/>
        </p:nvSpPr>
        <p:spPr>
          <a:xfrm>
            <a:off x="190500" y="751114"/>
            <a:ext cx="8763000" cy="7273786"/>
          </a:xfrm>
          <a:prstGeom prst="rect">
            <a:avLst/>
          </a:prstGeom>
        </p:spPr>
        <p:txBody>
          <a:bodyPr wrap="square">
            <a:spAutoFit/>
          </a:bodyPr>
          <a:lstStyle/>
          <a:p>
            <a:r>
              <a:rPr lang="en-US" sz="2400" dirty="0">
                <a:solidFill>
                  <a:srgbClr val="0000CC"/>
                </a:solidFill>
                <a:latin typeface="Comic Sans MS" panose="030F0702030302020204" pitchFamily="66" charset="0"/>
              </a:rPr>
              <a:t>And Moses said, “Here I am.”</a:t>
            </a:r>
          </a:p>
          <a:p>
            <a:r>
              <a:rPr lang="en-US" sz="2400" dirty="0">
                <a:latin typeface="Comic Sans MS" panose="030F0702030302020204" pitchFamily="66" charset="0"/>
              </a:rPr>
              <a:t>Then God said, “Do not come any closer. Take off your sandals. You are standing on holy ground. I am the God of your ancestors. I am the God of Abraham, </a:t>
            </a:r>
          </a:p>
          <a:p>
            <a:r>
              <a:rPr lang="en-US" sz="2400" dirty="0">
                <a:latin typeface="Comic Sans MS" panose="030F0702030302020204" pitchFamily="66" charset="0"/>
              </a:rPr>
              <a:t>the God of Isaac and the God of Jacob.” </a:t>
            </a:r>
          </a:p>
          <a:p>
            <a:r>
              <a:rPr lang="en-US" sz="2400" dirty="0">
                <a:solidFill>
                  <a:srgbClr val="0000CC"/>
                </a:solidFill>
                <a:latin typeface="Comic Sans MS" panose="030F0702030302020204" pitchFamily="66" charset="0"/>
              </a:rPr>
              <a:t>Moses covered his face because he was </a:t>
            </a:r>
          </a:p>
          <a:p>
            <a:r>
              <a:rPr lang="en-US" sz="2400" dirty="0">
                <a:solidFill>
                  <a:srgbClr val="0000CC"/>
                </a:solidFill>
                <a:latin typeface="Comic Sans MS" panose="030F0702030302020204" pitchFamily="66" charset="0"/>
              </a:rPr>
              <a:t>afraid to look at God.</a:t>
            </a:r>
          </a:p>
          <a:p>
            <a:r>
              <a:rPr lang="en-US" sz="2400" dirty="0">
                <a:solidFill>
                  <a:srgbClr val="FF0000"/>
                </a:solidFill>
                <a:latin typeface="Comic Sans MS" panose="030F0702030302020204" pitchFamily="66" charset="0"/>
              </a:rPr>
              <a:t>The Lord said, “I have seen the troubles </a:t>
            </a:r>
          </a:p>
          <a:p>
            <a:r>
              <a:rPr lang="en-US" sz="2400" dirty="0">
                <a:solidFill>
                  <a:srgbClr val="FF0000"/>
                </a:solidFill>
                <a:latin typeface="Comic Sans MS" panose="030F0702030302020204" pitchFamily="66" charset="0"/>
              </a:rPr>
              <a:t>my people have suffered in Egypt. And I have </a:t>
            </a:r>
          </a:p>
          <a:p>
            <a:r>
              <a:rPr lang="en-US" sz="2400" dirty="0">
                <a:solidFill>
                  <a:srgbClr val="FF0000"/>
                </a:solidFill>
                <a:latin typeface="Comic Sans MS" panose="030F0702030302020204" pitchFamily="66" charset="0"/>
              </a:rPr>
              <a:t>heard their cries when the Egyptian slave </a:t>
            </a:r>
          </a:p>
          <a:p>
            <a:r>
              <a:rPr lang="en-US" sz="2400" dirty="0">
                <a:solidFill>
                  <a:srgbClr val="FF0000"/>
                </a:solidFill>
                <a:latin typeface="Comic Sans MS" panose="030F0702030302020204" pitchFamily="66" charset="0"/>
              </a:rPr>
              <a:t>masters hurt them. I am concerned about their </a:t>
            </a:r>
          </a:p>
          <a:p>
            <a:r>
              <a:rPr lang="en-US" sz="2400" dirty="0">
                <a:solidFill>
                  <a:srgbClr val="FF0000"/>
                </a:solidFill>
                <a:latin typeface="Comic Sans MS" panose="030F0702030302020204" pitchFamily="66" charset="0"/>
              </a:rPr>
              <a:t>pain. I have come down to save them from the </a:t>
            </a:r>
          </a:p>
          <a:p>
            <a:r>
              <a:rPr lang="en-US" sz="2400" dirty="0">
                <a:solidFill>
                  <a:srgbClr val="FF0000"/>
                </a:solidFill>
                <a:latin typeface="Comic Sans MS" panose="030F0702030302020204" pitchFamily="66" charset="0"/>
              </a:rPr>
              <a:t>Egyptians. I will bring them out of that land. I </a:t>
            </a:r>
          </a:p>
          <a:p>
            <a:r>
              <a:rPr lang="en-US" sz="2400" dirty="0">
                <a:solidFill>
                  <a:srgbClr val="FF0000"/>
                </a:solidFill>
                <a:latin typeface="Comic Sans MS" panose="030F0702030302020204" pitchFamily="66" charset="0"/>
              </a:rPr>
              <a:t>will lead them to a good land with lots of room. </a:t>
            </a:r>
          </a:p>
          <a:p>
            <a:r>
              <a:rPr lang="en-US" sz="2400" dirty="0">
                <a:solidFill>
                  <a:srgbClr val="FF0000"/>
                </a:solidFill>
                <a:latin typeface="Comic Sans MS" panose="030F0702030302020204" pitchFamily="66" charset="0"/>
              </a:rPr>
              <a:t>This is a land where much food grows. </a:t>
            </a:r>
            <a:r>
              <a:rPr lang="en-US" sz="2400" b="1" baseline="30000" dirty="0">
                <a:solidFill>
                  <a:srgbClr val="FF0000"/>
                </a:solidFill>
                <a:latin typeface="Comic Sans MS" panose="030F0702030302020204" pitchFamily="66" charset="0"/>
              </a:rPr>
              <a:t> </a:t>
            </a:r>
            <a:endParaRPr lang="en-US" sz="2400" dirty="0">
              <a:solidFill>
                <a:srgbClr val="FF0000"/>
              </a:solidFill>
              <a:latin typeface="Comic Sans MS" panose="030F0702030302020204" pitchFamily="66" charset="0"/>
            </a:endParaRPr>
          </a:p>
          <a:p>
            <a:pPr>
              <a:lnSpc>
                <a:spcPts val="3200"/>
              </a:lnSpc>
            </a:pPr>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3" name="Rectangle 2"/>
          <p:cNvSpPr/>
          <p:nvPr/>
        </p:nvSpPr>
        <p:spPr>
          <a:xfrm>
            <a:off x="990600" y="166339"/>
            <a:ext cx="6394699"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3 verses 4 - 8</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29029" y="0"/>
            <a:ext cx="9671749" cy="725293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135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0.03125 0.04444 L 1.03125 0.04305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4C4CB637-8F5D-4BF6-A7DA-477F7B8FA3E0}"/>
              </a:ext>
            </a:extLst>
          </p:cNvPr>
          <p:cNvSpPr txBox="1"/>
          <p:nvPr/>
        </p:nvSpPr>
        <p:spPr>
          <a:xfrm>
            <a:off x="2407369" y="3063222"/>
            <a:ext cx="4755430" cy="2246769"/>
          </a:xfrm>
          <a:prstGeom prst="rect">
            <a:avLst/>
          </a:prstGeom>
          <a:noFill/>
        </p:spPr>
        <p:txBody>
          <a:bodyPr wrap="square">
            <a:spAutoFit/>
          </a:bodyPr>
          <a:lstStyle/>
          <a:p>
            <a:pPr algn="ctr"/>
            <a:r>
              <a:rPr lang="en-GB" sz="2800" b="1" dirty="0">
                <a:latin typeface="Comic Sans MS" panose="030F0702030302020204" pitchFamily="66" charset="0"/>
              </a:rPr>
              <a:t>It might seem that God had forgotten the Hebrews but he never forgets or breaks his promises. </a:t>
            </a:r>
          </a:p>
        </p:txBody>
      </p:sp>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457200" y="202478"/>
            <a:ext cx="8450417" cy="635722"/>
            <a:chOff x="3854728" y="219308"/>
            <a:chExt cx="4495800" cy="2132308"/>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34774"/>
                <a:gd name="adj2" fmla="val 5395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95211" y="248812"/>
              <a:ext cx="4373772" cy="210280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 God had not forgotten the Hebrew slaves</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2385702" y="846995"/>
            <a:ext cx="4777098" cy="4424492"/>
            <a:chOff x="3895790" y="33985"/>
            <a:chExt cx="4516285" cy="1753439"/>
          </a:xfrm>
          <a:solidFill>
            <a:schemeClr val="bg1"/>
          </a:solidFill>
        </p:grpSpPr>
        <p:sp>
          <p:nvSpPr>
            <p:cNvPr id="29" name="Rounded Rectangular Callout 38">
              <a:extLst>
                <a:ext uri="{FF2B5EF4-FFF2-40B4-BE49-F238E27FC236}">
                  <a16:creationId xmlns:a16="http://schemas.microsoft.com/office/drawing/2014/main" id="{A351566A-3A06-46FC-9045-861DF209CC63}"/>
                </a:ext>
              </a:extLst>
            </p:cNvPr>
            <p:cNvSpPr/>
            <p:nvPr/>
          </p:nvSpPr>
          <p:spPr>
            <a:xfrm>
              <a:off x="3895790" y="55825"/>
              <a:ext cx="4495800" cy="1731599"/>
            </a:xfrm>
            <a:prstGeom prst="wedgeRoundRectCallout">
              <a:avLst>
                <a:gd name="adj1" fmla="val -60941"/>
                <a:gd name="adj2" fmla="val 41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651B6E39-CF34-4CD7-9DC0-65EF377A8275}"/>
                </a:ext>
              </a:extLst>
            </p:cNvPr>
            <p:cNvSpPr txBox="1"/>
            <p:nvPr/>
          </p:nvSpPr>
          <p:spPr>
            <a:xfrm>
              <a:off x="3916274" y="33985"/>
              <a:ext cx="4495801" cy="890401"/>
            </a:xfrm>
            <a:prstGeom prst="rect">
              <a:avLst/>
            </a:prstGeom>
            <a:noFill/>
          </p:spPr>
          <p:txBody>
            <a:bodyPr wrap="square" rtlCol="0">
              <a:spAutoFit/>
            </a:bodyPr>
            <a:lstStyle/>
            <a:p>
              <a:pPr algn="ctr"/>
              <a:r>
                <a:rPr lang="en-GB" sz="2800" b="1" dirty="0">
                  <a:latin typeface="Comic Sans MS" panose="030F0702030302020204" pitchFamily="66" charset="0"/>
                </a:rPr>
                <a:t>No. </a:t>
              </a:r>
            </a:p>
            <a:p>
              <a:pPr algn="ctr"/>
              <a:r>
                <a:rPr lang="en-GB" sz="2800" b="1" dirty="0">
                  <a:latin typeface="Comic Sans MS" panose="030F0702030302020204" pitchFamily="66" charset="0"/>
                </a:rPr>
                <a:t>Many years before, God had promised Israel and Joseph that he would take them home.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7914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1750"/>
                                        <p:tgtEl>
                                          <p:spTgt spid="15"/>
                                        </p:tgtEl>
                                      </p:cBhvr>
                                    </p:animEffect>
                                  </p:childTnLst>
                                </p:cTn>
                              </p:par>
                            </p:childTnLst>
                          </p:cTn>
                        </p:par>
                        <p:par>
                          <p:cTn id="8" fill="hold">
                            <p:stCondLst>
                              <p:cond delay="2000"/>
                            </p:stCondLst>
                            <p:childTnLst>
                              <p:par>
                                <p:cTn id="9" presetID="22" presetClass="entr" presetSubtype="8" fill="hold" nodeType="afterEffect">
                                  <p:stCondLst>
                                    <p:cond delay="1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750"/>
                                        <p:tgtEl>
                                          <p:spTgt spid="28"/>
                                        </p:tgtEl>
                                      </p:cBhvr>
                                    </p:animEffect>
                                  </p:childTnLst>
                                </p:cTn>
                              </p:par>
                            </p:childTnLst>
                          </p:cTn>
                        </p:par>
                        <p:par>
                          <p:cTn id="12" fill="hold">
                            <p:stCondLst>
                              <p:cond delay="5250"/>
                            </p:stCondLst>
                            <p:childTnLst>
                              <p:par>
                                <p:cTn id="13" presetID="22" presetClass="entr" presetSubtype="8" fill="hold" grpId="0" nodeType="afterEffect">
                                  <p:stCondLst>
                                    <p:cond delay="20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750"/>
                                        <p:tgtEl>
                                          <p:spTgt spid="25"/>
                                        </p:tgtEl>
                                      </p:cBhvr>
                                    </p:animEffect>
                                  </p:childTnLst>
                                </p:cTn>
                              </p:par>
                            </p:childTnLst>
                          </p:cTn>
                        </p:par>
                        <p:par>
                          <p:cTn id="16" fill="hold">
                            <p:stCondLst>
                              <p:cond delay="9000"/>
                            </p:stCondLst>
                            <p:childTnLst>
                              <p:par>
                                <p:cTn id="17" presetID="42" presetClass="path" presetSubtype="0" accel="50000" decel="50000" fill="hold" grpId="0" nodeType="afterEffect">
                                  <p:stCondLst>
                                    <p:cond delay="100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610508A-6D57-4701-BE1C-3B5B4BA8DECB}"/>
              </a:ext>
            </a:extLst>
          </p:cNvPr>
          <p:cNvSpPr txBox="1"/>
          <p:nvPr/>
        </p:nvSpPr>
        <p:spPr>
          <a:xfrm>
            <a:off x="2612287" y="4501949"/>
            <a:ext cx="4217659" cy="1815882"/>
          </a:xfrm>
          <a:prstGeom prst="rect">
            <a:avLst/>
          </a:prstGeom>
          <a:noFill/>
        </p:spPr>
        <p:txBody>
          <a:bodyPr wrap="square">
            <a:spAutoFit/>
          </a:bodyPr>
          <a:lstStyle/>
          <a:p>
            <a:pPr algn="ctr"/>
            <a:r>
              <a:rPr lang="en-GB" sz="2800" b="1" dirty="0">
                <a:latin typeface="Comic Sans MS" panose="030F0702030302020204" pitchFamily="66" charset="0"/>
              </a:rPr>
              <a:t>Sometimes God says no, because he has something else that is better for us.</a:t>
            </a:r>
          </a:p>
        </p:txBody>
      </p:sp>
      <p:sp>
        <p:nvSpPr>
          <p:cNvPr id="26" name="TextBox 25">
            <a:extLst>
              <a:ext uri="{FF2B5EF4-FFF2-40B4-BE49-F238E27FC236}">
                <a16:creationId xmlns:a16="http://schemas.microsoft.com/office/drawing/2014/main" id="{3620C6CE-CD4D-44FC-993D-31C2A3EB2F3B}"/>
              </a:ext>
            </a:extLst>
          </p:cNvPr>
          <p:cNvSpPr txBox="1"/>
          <p:nvPr/>
        </p:nvSpPr>
        <p:spPr>
          <a:xfrm>
            <a:off x="2410179" y="3662225"/>
            <a:ext cx="4572000" cy="954107"/>
          </a:xfrm>
          <a:prstGeom prst="rect">
            <a:avLst/>
          </a:prstGeom>
          <a:noFill/>
        </p:spPr>
        <p:txBody>
          <a:bodyPr wrap="square">
            <a:spAutoFit/>
          </a:bodyPr>
          <a:lstStyle/>
          <a:p>
            <a:pPr algn="ctr"/>
            <a:r>
              <a:rPr lang="en-GB" sz="2800" b="1" dirty="0">
                <a:latin typeface="Comic Sans MS" panose="030F0702030302020204" pitchFamily="66" charset="0"/>
              </a:rPr>
              <a:t>Sometimes we have to wait for the answers,</a:t>
            </a:r>
          </a:p>
        </p:txBody>
      </p:sp>
      <p:sp>
        <p:nvSpPr>
          <p:cNvPr id="25" name="TextBox 24">
            <a:extLst>
              <a:ext uri="{FF2B5EF4-FFF2-40B4-BE49-F238E27FC236}">
                <a16:creationId xmlns:a16="http://schemas.microsoft.com/office/drawing/2014/main" id="{F81B6034-3F70-4037-81BC-CD5B3B354E31}"/>
              </a:ext>
            </a:extLst>
          </p:cNvPr>
          <p:cNvSpPr txBox="1"/>
          <p:nvPr/>
        </p:nvSpPr>
        <p:spPr>
          <a:xfrm>
            <a:off x="2612287" y="2400977"/>
            <a:ext cx="4171411" cy="1384995"/>
          </a:xfrm>
          <a:prstGeom prst="rect">
            <a:avLst/>
          </a:prstGeom>
          <a:noFill/>
        </p:spPr>
        <p:txBody>
          <a:bodyPr wrap="square">
            <a:spAutoFit/>
          </a:bodyPr>
          <a:lstStyle/>
          <a:p>
            <a:pPr algn="ctr"/>
            <a:r>
              <a:rPr lang="en-GB" sz="2800" b="1" dirty="0">
                <a:latin typeface="Comic Sans MS" panose="030F0702030302020204" pitchFamily="66" charset="0"/>
              </a:rPr>
              <a:t>Sometimes the answers come straight away,</a:t>
            </a:r>
          </a:p>
        </p:txBody>
      </p:sp>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grpSp>
        <p:nvGrpSpPr>
          <p:cNvPr id="54" name="Group 53">
            <a:extLst>
              <a:ext uri="{FF2B5EF4-FFF2-40B4-BE49-F238E27FC236}">
                <a16:creationId xmlns:a16="http://schemas.microsoft.com/office/drawing/2014/main" id="{1694B2B1-8C8E-4444-A3C8-30532631F7CC}"/>
              </a:ext>
            </a:extLst>
          </p:cNvPr>
          <p:cNvGrpSpPr/>
          <p:nvPr/>
        </p:nvGrpSpPr>
        <p:grpSpPr>
          <a:xfrm>
            <a:off x="381000" y="108668"/>
            <a:ext cx="6952632" cy="1178656"/>
            <a:chOff x="3895790" y="55825"/>
            <a:chExt cx="4536779" cy="2148532"/>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54316"/>
                <a:gd name="adj2" fmla="val 27955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36768" y="101552"/>
              <a:ext cx="4495801" cy="2102805"/>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Sometimes when we pray it seems that God hasn’t heard us.</a:t>
              </a:r>
            </a:p>
            <a:p>
              <a:pPr algn="ctr"/>
              <a:endParaRPr lang="en-GB" sz="2800" b="1" i="1" dirty="0">
                <a:solidFill>
                  <a:srgbClr val="6B19FF"/>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57C09F0-1238-4691-AF52-DC8E52674D5D}"/>
              </a:ext>
            </a:extLst>
          </p:cNvPr>
          <p:cNvGrpSpPr/>
          <p:nvPr/>
        </p:nvGrpSpPr>
        <p:grpSpPr>
          <a:xfrm>
            <a:off x="2481382" y="1327182"/>
            <a:ext cx="4529017" cy="5073618"/>
            <a:chOff x="3895788" y="55825"/>
            <a:chExt cx="4881216" cy="3721203"/>
          </a:xfrm>
          <a:solidFill>
            <a:schemeClr val="bg1"/>
          </a:solidFill>
        </p:grpSpPr>
        <p:sp>
          <p:nvSpPr>
            <p:cNvPr id="22" name="Rounded Rectangular Callout 38">
              <a:extLst>
                <a:ext uri="{FF2B5EF4-FFF2-40B4-BE49-F238E27FC236}">
                  <a16:creationId xmlns:a16="http://schemas.microsoft.com/office/drawing/2014/main" id="{4D33C0AE-D298-461A-96AC-F40121C4CC56}"/>
                </a:ext>
              </a:extLst>
            </p:cNvPr>
            <p:cNvSpPr/>
            <p:nvPr/>
          </p:nvSpPr>
          <p:spPr>
            <a:xfrm>
              <a:off x="3895788" y="55825"/>
              <a:ext cx="4881216" cy="3721203"/>
            </a:xfrm>
            <a:prstGeom prst="wedgeRoundRectCallout">
              <a:avLst>
                <a:gd name="adj1" fmla="val -62055"/>
                <a:gd name="adj2" fmla="val -114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285553BC-0FA1-47C9-B60F-333B8E9C10F0}"/>
                </a:ext>
              </a:extLst>
            </p:cNvPr>
            <p:cNvSpPr txBox="1"/>
            <p:nvPr/>
          </p:nvSpPr>
          <p:spPr>
            <a:xfrm>
              <a:off x="4036874" y="205479"/>
              <a:ext cx="4495801" cy="1647874"/>
            </a:xfrm>
            <a:prstGeom prst="rect">
              <a:avLst/>
            </a:prstGeom>
            <a:noFill/>
          </p:spPr>
          <p:txBody>
            <a:bodyPr wrap="square" rtlCol="0">
              <a:spAutoFit/>
            </a:bodyPr>
            <a:lstStyle/>
            <a:p>
              <a:pPr algn="ctr"/>
              <a:r>
                <a:rPr lang="en-GB" sz="2800" b="1" dirty="0">
                  <a:latin typeface="Comic Sans MS" panose="030F0702030302020204" pitchFamily="66" charset="0"/>
                </a:rPr>
                <a:t>God always hears and answers our prayers.</a:t>
              </a:r>
            </a:p>
            <a:p>
              <a:pPr algn="ctr"/>
              <a:endParaRPr lang="en-GB" sz="2800" b="1" dirty="0">
                <a:solidFill>
                  <a:srgbClr val="FF0000"/>
                </a:solidFill>
                <a:latin typeface="Comic Sans MS" panose="030F0702030302020204" pitchFamily="66" charset="0"/>
              </a:endParaRPr>
            </a:p>
            <a:p>
              <a:pPr algn="ctr"/>
              <a:endParaRPr lang="en-GB" sz="2800" b="1" dirty="0">
                <a:solidFill>
                  <a:srgbClr val="FF0000"/>
                </a:solidFill>
                <a:latin typeface="Comic Sans MS" panose="030F0702030302020204" pitchFamily="66" charset="0"/>
              </a:endParaRPr>
            </a:p>
            <a:p>
              <a:pPr algn="ct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8311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00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1750"/>
                                        <p:tgtEl>
                                          <p:spTgt spid="54"/>
                                        </p:tgtEl>
                                      </p:cBhvr>
                                    </p:animEffect>
                                  </p:childTnLst>
                                </p:cTn>
                              </p:par>
                            </p:childTnLst>
                          </p:cTn>
                        </p:par>
                        <p:par>
                          <p:cTn id="8" fill="hold">
                            <p:stCondLst>
                              <p:cond delay="3750"/>
                            </p:stCondLst>
                            <p:childTnLst>
                              <p:par>
                                <p:cTn id="9" presetID="22" presetClass="entr" presetSubtype="8" fill="hold" nodeType="afterEffect">
                                  <p:stCondLst>
                                    <p:cond delay="30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750"/>
                                        <p:tgtEl>
                                          <p:spTgt spid="21"/>
                                        </p:tgtEl>
                                      </p:cBhvr>
                                    </p:animEffect>
                                  </p:childTnLst>
                                </p:cTn>
                              </p:par>
                            </p:childTnLst>
                          </p:cTn>
                        </p:par>
                        <p:par>
                          <p:cTn id="12" fill="hold">
                            <p:stCondLst>
                              <p:cond delay="8500"/>
                            </p:stCondLst>
                            <p:childTnLst>
                              <p:par>
                                <p:cTn id="13" presetID="22" presetClass="entr" presetSubtype="8" fill="hold" grpId="0" nodeType="afterEffect">
                                  <p:stCondLst>
                                    <p:cond delay="20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750"/>
                                        <p:tgtEl>
                                          <p:spTgt spid="25"/>
                                        </p:tgtEl>
                                      </p:cBhvr>
                                    </p:animEffect>
                                  </p:childTnLst>
                                </p:cTn>
                              </p:par>
                            </p:childTnLst>
                          </p:cTn>
                        </p:par>
                        <p:par>
                          <p:cTn id="16" fill="hold">
                            <p:stCondLst>
                              <p:cond delay="12250"/>
                            </p:stCondLst>
                            <p:childTnLst>
                              <p:par>
                                <p:cTn id="17" presetID="22" presetClass="entr" presetSubtype="8" fill="hold" grpId="0" nodeType="afterEffect">
                                  <p:stCondLst>
                                    <p:cond delay="2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750"/>
                                        <p:tgtEl>
                                          <p:spTgt spid="26"/>
                                        </p:tgtEl>
                                      </p:cBhvr>
                                    </p:animEffect>
                                  </p:childTnLst>
                                </p:cTn>
                              </p:par>
                            </p:childTnLst>
                          </p:cTn>
                        </p:par>
                        <p:par>
                          <p:cTn id="20" fill="hold">
                            <p:stCondLst>
                              <p:cond delay="16000"/>
                            </p:stCondLst>
                            <p:childTnLst>
                              <p:par>
                                <p:cTn id="21" presetID="22" presetClass="entr" presetSubtype="8" fill="hold" grpId="0" nodeType="afterEffect">
                                  <p:stCondLst>
                                    <p:cond delay="200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1750"/>
                                        <p:tgtEl>
                                          <p:spTgt spid="27"/>
                                        </p:tgtEl>
                                      </p:cBhvr>
                                    </p:animEffect>
                                  </p:childTnLst>
                                </p:cTn>
                              </p:par>
                            </p:childTnLst>
                          </p:cTn>
                        </p:par>
                        <p:par>
                          <p:cTn id="24" fill="hold">
                            <p:stCondLst>
                              <p:cond delay="19750"/>
                            </p:stCondLst>
                            <p:childTnLst>
                              <p:par>
                                <p:cTn id="25" presetID="42" presetClass="path" presetSubtype="0" accel="50000" decel="50000" fill="hold" grpId="0" nodeType="afterEffect">
                                  <p:stCondLst>
                                    <p:cond delay="1000"/>
                                  </p:stCondLst>
                                  <p:childTnLst>
                                    <p:animMotion origin="layout" path="M 0 1.11111E-6 L 1 -0.00139 " pathEditMode="relative" rAng="0" ptsTypes="AA">
                                      <p:cBhvr>
                                        <p:cTn id="26"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p:bldP spid="25"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grpSp>
        <p:nvGrpSpPr>
          <p:cNvPr id="54" name="Group 53">
            <a:extLst>
              <a:ext uri="{FF2B5EF4-FFF2-40B4-BE49-F238E27FC236}">
                <a16:creationId xmlns:a16="http://schemas.microsoft.com/office/drawing/2014/main" id="{1694B2B1-8C8E-4444-A3C8-30532631F7CC}"/>
              </a:ext>
            </a:extLst>
          </p:cNvPr>
          <p:cNvGrpSpPr/>
          <p:nvPr/>
        </p:nvGrpSpPr>
        <p:grpSpPr>
          <a:xfrm>
            <a:off x="2363931" y="2100991"/>
            <a:ext cx="4920993" cy="1815881"/>
            <a:chOff x="3895790" y="50303"/>
            <a:chExt cx="4562267" cy="2288758"/>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57608"/>
                <a:gd name="adj2" fmla="val 3234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62256" y="50303"/>
              <a:ext cx="4495801" cy="2288758"/>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If you have time, read the whole story in Exodus chapter 3 and chapter 4.</a:t>
              </a:r>
            </a:p>
            <a:p>
              <a:pPr algn="ctr"/>
              <a:endParaRPr lang="en-GB" sz="2800" b="1" i="1" dirty="0">
                <a:solidFill>
                  <a:srgbClr val="6B19FF"/>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57C09F0-1238-4691-AF52-DC8E52674D5D}"/>
              </a:ext>
            </a:extLst>
          </p:cNvPr>
          <p:cNvGrpSpPr/>
          <p:nvPr/>
        </p:nvGrpSpPr>
        <p:grpSpPr>
          <a:xfrm>
            <a:off x="1482539" y="228600"/>
            <a:ext cx="7356661" cy="2310054"/>
            <a:chOff x="3895788" y="55825"/>
            <a:chExt cx="4881216" cy="5493892"/>
          </a:xfrm>
          <a:solidFill>
            <a:schemeClr val="bg1"/>
          </a:solidFill>
        </p:grpSpPr>
        <p:sp>
          <p:nvSpPr>
            <p:cNvPr id="22" name="Rounded Rectangular Callout 38">
              <a:extLst>
                <a:ext uri="{FF2B5EF4-FFF2-40B4-BE49-F238E27FC236}">
                  <a16:creationId xmlns:a16="http://schemas.microsoft.com/office/drawing/2014/main" id="{4D33C0AE-D298-461A-96AC-F40121C4CC56}"/>
                </a:ext>
              </a:extLst>
            </p:cNvPr>
            <p:cNvSpPr/>
            <p:nvPr/>
          </p:nvSpPr>
          <p:spPr>
            <a:xfrm>
              <a:off x="3895788" y="55825"/>
              <a:ext cx="4881216" cy="3721202"/>
            </a:xfrm>
            <a:prstGeom prst="wedgeRoundRectCallout">
              <a:avLst>
                <a:gd name="adj1" fmla="val -44163"/>
                <a:gd name="adj2" fmla="val 14380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285553BC-0FA1-47C9-B60F-333B8E9C10F0}"/>
                </a:ext>
              </a:extLst>
            </p:cNvPr>
            <p:cNvSpPr txBox="1"/>
            <p:nvPr/>
          </p:nvSpPr>
          <p:spPr>
            <a:xfrm>
              <a:off x="4036874" y="205479"/>
              <a:ext cx="4644991" cy="5344238"/>
            </a:xfrm>
            <a:prstGeom prst="rect">
              <a:avLst/>
            </a:prstGeom>
            <a:noFill/>
          </p:spPr>
          <p:txBody>
            <a:bodyPr wrap="square" rtlCol="0">
              <a:spAutoFit/>
            </a:bodyPr>
            <a:lstStyle/>
            <a:p>
              <a:pPr algn="ctr"/>
              <a:r>
                <a:rPr lang="en-GB" sz="2800" b="1" dirty="0">
                  <a:latin typeface="Comic Sans MS" panose="030F0702030302020204" pitchFamily="66" charset="0"/>
                </a:rPr>
                <a:t>The story of God speaking to Moses from the Burning Bush is quite long and has some long and difficult words. </a:t>
              </a:r>
            </a:p>
            <a:p>
              <a:pPr algn="ctr"/>
              <a:endParaRPr lang="en-GB" sz="2800" b="1" dirty="0">
                <a:solidFill>
                  <a:srgbClr val="FF0000"/>
                </a:solidFill>
                <a:latin typeface="Comic Sans MS" panose="030F0702030302020204" pitchFamily="66" charset="0"/>
              </a:endParaRPr>
            </a:p>
            <a:p>
              <a:pPr algn="ctr"/>
              <a:endParaRPr lang="en-GB" sz="2800" b="1" dirty="0">
                <a:solidFill>
                  <a:srgbClr val="FF0000"/>
                </a:solidFill>
                <a:latin typeface="Comic Sans MS" panose="030F0702030302020204" pitchFamily="66" charset="0"/>
              </a:endParaRPr>
            </a:p>
            <a:p>
              <a:pPr algn="ctr"/>
              <a:endParaRPr lang="en-GB" sz="2800" b="1" i="1" dirty="0">
                <a:solidFill>
                  <a:srgbClr val="6B19FF"/>
                </a:solidFill>
                <a:latin typeface="Comic Sans MS" panose="030F0702030302020204" pitchFamily="66" charset="0"/>
              </a:endParaRPr>
            </a:p>
          </p:txBody>
        </p:sp>
      </p:grpSp>
      <p:grpSp>
        <p:nvGrpSpPr>
          <p:cNvPr id="15" name="Group 14">
            <a:extLst>
              <a:ext uri="{FF2B5EF4-FFF2-40B4-BE49-F238E27FC236}">
                <a16:creationId xmlns:a16="http://schemas.microsoft.com/office/drawing/2014/main" id="{B207C33B-D372-4B06-A55C-8E09C3AF9054}"/>
              </a:ext>
            </a:extLst>
          </p:cNvPr>
          <p:cNvGrpSpPr/>
          <p:nvPr/>
        </p:nvGrpSpPr>
        <p:grpSpPr>
          <a:xfrm>
            <a:off x="2454403" y="3719719"/>
            <a:ext cx="4479797" cy="2695538"/>
            <a:chOff x="3895790" y="55825"/>
            <a:chExt cx="4562267" cy="2352936"/>
          </a:xfrm>
          <a:solidFill>
            <a:schemeClr val="bg1"/>
          </a:solidFill>
        </p:grpSpPr>
        <p:sp>
          <p:nvSpPr>
            <p:cNvPr id="16" name="Rounded Rectangular Callout 38">
              <a:extLst>
                <a:ext uri="{FF2B5EF4-FFF2-40B4-BE49-F238E27FC236}">
                  <a16:creationId xmlns:a16="http://schemas.microsoft.com/office/drawing/2014/main" id="{D5A3D6C3-A17D-4E63-B02B-A0ACAA31C147}"/>
                </a:ext>
              </a:extLst>
            </p:cNvPr>
            <p:cNvSpPr/>
            <p:nvPr/>
          </p:nvSpPr>
          <p:spPr>
            <a:xfrm>
              <a:off x="3895790" y="55825"/>
              <a:ext cx="4495800" cy="1731599"/>
            </a:xfrm>
            <a:prstGeom prst="wedgeRoundRectCallout">
              <a:avLst>
                <a:gd name="adj1" fmla="val -62736"/>
                <a:gd name="adj2" fmla="val -7399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Box 16">
              <a:extLst>
                <a:ext uri="{FF2B5EF4-FFF2-40B4-BE49-F238E27FC236}">
                  <a16:creationId xmlns:a16="http://schemas.microsoft.com/office/drawing/2014/main" id="{ECA1BA93-A796-4ADC-AD01-F4F987EA04FD}"/>
                </a:ext>
              </a:extLst>
            </p:cNvPr>
            <p:cNvSpPr txBox="1"/>
            <p:nvPr/>
          </p:nvSpPr>
          <p:spPr>
            <a:xfrm>
              <a:off x="3962256" y="71434"/>
              <a:ext cx="4495801" cy="2337327"/>
            </a:xfrm>
            <a:prstGeom prst="rect">
              <a:avLst/>
            </a:prstGeom>
            <a:noFill/>
          </p:spPr>
          <p:txBody>
            <a:bodyPr wrap="square" rtlCol="0">
              <a:spAutoFit/>
            </a:bodyPr>
            <a:lstStyle/>
            <a:p>
              <a:pPr algn="ctr"/>
              <a:r>
                <a:rPr lang="en-GB" sz="2800" b="1" dirty="0">
                  <a:latin typeface="Comic Sans MS" panose="030F0702030302020204" pitchFamily="66" charset="0"/>
                </a:rPr>
                <a:t>We are going to look at the answers Moses gave to God, when he told him to go to Egypt.</a:t>
              </a:r>
            </a:p>
            <a:p>
              <a:pPr algn="ct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4081"/>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275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1750"/>
                                        <p:tgtEl>
                                          <p:spTgt spid="54"/>
                                        </p:tgtEl>
                                      </p:cBhvr>
                                    </p:animEffect>
                                  </p:childTnLst>
                                </p:cTn>
                              </p:par>
                            </p:childTnLst>
                          </p:cTn>
                        </p:par>
                        <p:par>
                          <p:cTn id="12" fill="hold">
                            <p:stCondLst>
                              <p:cond delay="5750"/>
                            </p:stCondLst>
                            <p:childTnLst>
                              <p:par>
                                <p:cTn id="13" presetID="22" presetClass="entr" presetSubtype="1" fill="hold" nodeType="afterEffect">
                                  <p:stCondLst>
                                    <p:cond delay="200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750"/>
                                        <p:tgtEl>
                                          <p:spTgt spid="15"/>
                                        </p:tgtEl>
                                      </p:cBhvr>
                                    </p:animEffect>
                                  </p:childTnLst>
                                </p:cTn>
                              </p:par>
                            </p:childTnLst>
                          </p:cTn>
                        </p:par>
                        <p:par>
                          <p:cTn id="16" fill="hold">
                            <p:stCondLst>
                              <p:cond delay="9500"/>
                            </p:stCondLst>
                            <p:childTnLst>
                              <p:par>
                                <p:cTn id="17" presetID="42" presetClass="path" presetSubtype="0" accel="50000" decel="50000" fill="hold" grpId="0" nodeType="afterEffect">
                                  <p:stCondLst>
                                    <p:cond delay="100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5C5FAC9-0688-4FE4-A17B-A3FD9386C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8" name="Rectangle 7">
            <a:extLst>
              <a:ext uri="{FF2B5EF4-FFF2-40B4-BE49-F238E27FC236}">
                <a16:creationId xmlns:a16="http://schemas.microsoft.com/office/drawing/2014/main" id="{5F09AD53-5F66-430C-AF9B-6E79930B1EF6}"/>
              </a:ext>
            </a:extLst>
          </p:cNvPr>
          <p:cNvSpPr/>
          <p:nvPr/>
        </p:nvSpPr>
        <p:spPr>
          <a:xfrm>
            <a:off x="367553" y="1066800"/>
            <a:ext cx="8763000" cy="4639732"/>
          </a:xfrm>
          <a:prstGeom prst="rect">
            <a:avLst/>
          </a:prstGeom>
        </p:spPr>
        <p:txBody>
          <a:bodyPr wrap="square">
            <a:spAutoFit/>
          </a:bodyPr>
          <a:lstStyle/>
          <a:p>
            <a:pPr>
              <a:lnSpc>
                <a:spcPts val="3300"/>
              </a:lnSpc>
            </a:pPr>
            <a:r>
              <a:rPr lang="en-US" sz="2400" dirty="0">
                <a:solidFill>
                  <a:srgbClr val="0000CC"/>
                </a:solidFill>
                <a:latin typeface="Comic Sans MS" panose="030F0702030302020204" pitchFamily="66" charset="0"/>
              </a:rPr>
              <a:t>God said to Moses, “So now I am sending you to the king of Egypt. Go! Bring my people, the Israelites, out of Egypt!”</a:t>
            </a:r>
          </a:p>
          <a:p>
            <a:pPr>
              <a:lnSpc>
                <a:spcPts val="3300"/>
              </a:lnSpc>
            </a:pPr>
            <a:r>
              <a:rPr lang="en-US" sz="2400" dirty="0">
                <a:solidFill>
                  <a:srgbClr val="FF0000"/>
                </a:solidFill>
                <a:latin typeface="Comic Sans MS" panose="030F0702030302020204" pitchFamily="66" charset="0"/>
              </a:rPr>
              <a:t>But Moses said to God, “I am not a great man! </a:t>
            </a:r>
          </a:p>
          <a:p>
            <a:pPr>
              <a:lnSpc>
                <a:spcPts val="3300"/>
              </a:lnSpc>
            </a:pPr>
            <a:r>
              <a:rPr lang="en-US" sz="2400" dirty="0">
                <a:solidFill>
                  <a:srgbClr val="FF0000"/>
                </a:solidFill>
                <a:latin typeface="Comic Sans MS" panose="030F0702030302020204" pitchFamily="66" charset="0"/>
              </a:rPr>
              <a:t>Why should I be the one to go to the king</a:t>
            </a:r>
          </a:p>
          <a:p>
            <a:pPr>
              <a:lnSpc>
                <a:spcPts val="3300"/>
              </a:lnSpc>
            </a:pPr>
            <a:r>
              <a:rPr lang="en-US" sz="2400" dirty="0">
                <a:solidFill>
                  <a:srgbClr val="FF0000"/>
                </a:solidFill>
                <a:latin typeface="Comic Sans MS" panose="030F0702030302020204" pitchFamily="66" charset="0"/>
              </a:rPr>
              <a:t>and lead the Israelites out of Egypt?”</a:t>
            </a:r>
          </a:p>
          <a:p>
            <a:pPr>
              <a:lnSpc>
                <a:spcPts val="3300"/>
              </a:lnSpc>
            </a:pPr>
            <a:r>
              <a:rPr lang="en-US" sz="2400" dirty="0">
                <a:solidFill>
                  <a:srgbClr val="0000CC"/>
                </a:solidFill>
                <a:latin typeface="Comic Sans MS" panose="030F0702030302020204" pitchFamily="66" charset="0"/>
              </a:rPr>
              <a:t>God said, “I will be with you. This will </a:t>
            </a:r>
          </a:p>
          <a:p>
            <a:pPr>
              <a:lnSpc>
                <a:spcPts val="3300"/>
              </a:lnSpc>
            </a:pPr>
            <a:r>
              <a:rPr lang="en-US" sz="2400" dirty="0">
                <a:solidFill>
                  <a:srgbClr val="0000CC"/>
                </a:solidFill>
                <a:latin typeface="Comic Sans MS" panose="030F0702030302020204" pitchFamily="66" charset="0"/>
              </a:rPr>
              <a:t>be the proof that I am sending you: </a:t>
            </a:r>
          </a:p>
          <a:p>
            <a:pPr>
              <a:lnSpc>
                <a:spcPts val="3300"/>
              </a:lnSpc>
            </a:pPr>
            <a:r>
              <a:rPr lang="en-US" sz="2400" dirty="0">
                <a:solidFill>
                  <a:srgbClr val="0000CC"/>
                </a:solidFill>
                <a:latin typeface="Comic Sans MS" panose="030F0702030302020204" pitchFamily="66" charset="0"/>
              </a:rPr>
              <a:t>You will lead the people out of Egypt. </a:t>
            </a:r>
          </a:p>
          <a:p>
            <a:pPr>
              <a:lnSpc>
                <a:spcPts val="3300"/>
              </a:lnSpc>
            </a:pPr>
            <a:r>
              <a:rPr lang="en-US" sz="2400" dirty="0">
                <a:solidFill>
                  <a:srgbClr val="0000CC"/>
                </a:solidFill>
                <a:latin typeface="Comic Sans MS" panose="030F0702030302020204" pitchFamily="66" charset="0"/>
              </a:rPr>
              <a:t>Then all of you will worship me on this mountain.”</a:t>
            </a: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3" name="Rectangle 2"/>
          <p:cNvSpPr/>
          <p:nvPr/>
        </p:nvSpPr>
        <p:spPr>
          <a:xfrm>
            <a:off x="990600" y="166339"/>
            <a:ext cx="6644768"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3 verses 9 - 12</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20704" y="-3629"/>
            <a:ext cx="9671749" cy="725293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649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4918B0AB-153F-4B8C-AB83-6CDCFF586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391114"/>
            <a:ext cx="1921428"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1448082" y="239922"/>
            <a:ext cx="6255092" cy="1741278"/>
            <a:chOff x="3837752" y="219308"/>
            <a:chExt cx="4512776" cy="1731599"/>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1989"/>
                <a:gd name="adj2" fmla="val 1237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37752" y="340140"/>
              <a:ext cx="4495801" cy="1377296"/>
            </a:xfrm>
            <a:prstGeom prst="rect">
              <a:avLst/>
            </a:prstGeom>
            <a:noFill/>
          </p:spPr>
          <p:txBody>
            <a:bodyPr wrap="square" rtlCol="0">
              <a:spAutoFit/>
            </a:bodyPr>
            <a:lstStyle/>
            <a:p>
              <a:pPr algn="ctr"/>
              <a:r>
                <a:rPr lang="en-GB" sz="2800" b="1" dirty="0">
                  <a:latin typeface="Comic Sans MS" panose="030F0702030302020204" pitchFamily="66" charset="0"/>
                </a:rPr>
                <a:t>GOOD MORNING </a:t>
              </a:r>
            </a:p>
            <a:p>
              <a:pPr algn="ctr"/>
              <a:r>
                <a:rPr lang="en-GB" sz="2800" b="1" dirty="0">
                  <a:latin typeface="Comic Sans MS" panose="030F0702030302020204" pitchFamily="66" charset="0"/>
                </a:rPr>
                <a:t>Welcome to </a:t>
              </a:r>
            </a:p>
            <a:p>
              <a:pPr algn="ctr"/>
              <a:r>
                <a:rPr lang="en-GB" sz="2800" b="1" dirty="0">
                  <a:latin typeface="Comic Sans MS" panose="030F0702030302020204" pitchFamily="66" charset="0"/>
                </a:rPr>
                <a:t>Hillcliffe Junior Church Online </a:t>
              </a:r>
            </a:p>
          </p:txBody>
        </p:sp>
      </p:grpSp>
      <p:sp>
        <p:nvSpPr>
          <p:cNvPr id="2" name="Rectangle 1">
            <a:hlinkClick r:id="rId3" action="ppaction://hlinksldjump"/>
            <a:extLst>
              <a:ext uri="{FF2B5EF4-FFF2-40B4-BE49-F238E27FC236}">
                <a16:creationId xmlns:a16="http://schemas.microsoft.com/office/drawing/2014/main" id="{5908E8BE-EAB9-4DF4-B27A-4E8C6AAE5293}"/>
              </a:ext>
            </a:extLst>
          </p:cNvPr>
          <p:cNvSpPr/>
          <p:nvPr/>
        </p:nvSpPr>
        <p:spPr>
          <a:xfrm>
            <a:off x="-19050" y="0"/>
            <a:ext cx="98298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5926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94444E-6 -3.7037E-6 L 0.63663 0.57616 " pathEditMode="relative" rAng="0" ptsTypes="AA">
                                      <p:cBhvr>
                                        <p:cTn id="6" dur="2250" fill="hold"/>
                                        <p:tgtEl>
                                          <p:spTgt spid="14"/>
                                        </p:tgtEl>
                                        <p:attrNameLst>
                                          <p:attrName>ppt_x</p:attrName>
                                          <p:attrName>ppt_y</p:attrName>
                                        </p:attrNameLst>
                                      </p:cBhvr>
                                      <p:rCtr x="31823" y="28796"/>
                                    </p:animMotion>
                                  </p:childTnLst>
                                </p:cTn>
                              </p:par>
                              <p:par>
                                <p:cTn id="7" presetID="53" presetClass="entr" presetSubtype="16"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2000" fill="hold"/>
                                        <p:tgtEl>
                                          <p:spTgt spid="14"/>
                                        </p:tgtEl>
                                        <p:attrNameLst>
                                          <p:attrName>ppt_w</p:attrName>
                                        </p:attrNameLst>
                                      </p:cBhvr>
                                      <p:tavLst>
                                        <p:tav tm="0">
                                          <p:val>
                                            <p:fltVal val="0"/>
                                          </p:val>
                                        </p:tav>
                                        <p:tav tm="100000">
                                          <p:val>
                                            <p:strVal val="#ppt_w"/>
                                          </p:val>
                                        </p:tav>
                                      </p:tavLst>
                                    </p:anim>
                                    <p:anim calcmode="lin" valueType="num">
                                      <p:cBhvr>
                                        <p:cTn id="10" dur="2000" fill="hold"/>
                                        <p:tgtEl>
                                          <p:spTgt spid="14"/>
                                        </p:tgtEl>
                                        <p:attrNameLst>
                                          <p:attrName>ppt_h</p:attrName>
                                        </p:attrNameLst>
                                      </p:cBhvr>
                                      <p:tavLst>
                                        <p:tav tm="0">
                                          <p:val>
                                            <p:fltVal val="0"/>
                                          </p:val>
                                        </p:tav>
                                        <p:tav tm="100000">
                                          <p:val>
                                            <p:strVal val="#ppt_h"/>
                                          </p:val>
                                        </p:tav>
                                      </p:tavLst>
                                    </p:anim>
                                    <p:animEffect transition="in" filter="fade">
                                      <p:cBhvr>
                                        <p:cTn id="11" dur="2000"/>
                                        <p:tgtEl>
                                          <p:spTgt spid="14"/>
                                        </p:tgtEl>
                                      </p:cBhvr>
                                    </p:animEffect>
                                  </p:childTnLst>
                                </p:cTn>
                              </p:par>
                            </p:childTnLst>
                          </p:cTn>
                        </p:par>
                        <p:par>
                          <p:cTn id="12" fill="hold">
                            <p:stCondLst>
                              <p:cond delay="225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2250"/>
                            </p:stCondLst>
                            <p:childTnLst>
                              <p:par>
                                <p:cTn id="16" presetID="1" presetClass="exit" presetSubtype="0" fill="hold" nodeType="afterEffect">
                                  <p:stCondLst>
                                    <p:cond delay="0"/>
                                  </p:stCondLst>
                                  <p:childTnLst>
                                    <p:set>
                                      <p:cBhvr>
                                        <p:cTn id="17" dur="1" fill="hold">
                                          <p:stCondLst>
                                            <p:cond delay="0"/>
                                          </p:stCondLst>
                                        </p:cTn>
                                        <p:tgtEl>
                                          <p:spTgt spid="14"/>
                                        </p:tgtEl>
                                        <p:attrNameLst>
                                          <p:attrName>style.visibility</p:attrName>
                                        </p:attrNameLst>
                                      </p:cBhvr>
                                      <p:to>
                                        <p:strVal val="hidden"/>
                                      </p:to>
                                    </p:set>
                                  </p:childTnLst>
                                </p:cTn>
                              </p:par>
                            </p:childTnLst>
                          </p:cTn>
                        </p:par>
                        <p:par>
                          <p:cTn id="18" fill="hold">
                            <p:stCondLst>
                              <p:cond delay="2250"/>
                            </p:stCondLst>
                            <p:childTnLst>
                              <p:par>
                                <p:cTn id="19" presetID="22" presetClass="entr" presetSubtype="4" fill="hold" nodeType="after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750"/>
                                        <p:tgtEl>
                                          <p:spTgt spid="15"/>
                                        </p:tgtEl>
                                      </p:cBhvr>
                                    </p:animEffect>
                                  </p:childTnLst>
                                </p:cTn>
                              </p:par>
                            </p:childTnLst>
                          </p:cTn>
                        </p:par>
                        <p:par>
                          <p:cTn id="22" fill="hold">
                            <p:stCondLst>
                              <p:cond delay="4500"/>
                            </p:stCondLst>
                            <p:childTnLst>
                              <p:par>
                                <p:cTn id="23" presetID="42" presetClass="path" presetSubtype="0" accel="50000" decel="50000" fill="hold" grpId="0" nodeType="afterEffect">
                                  <p:stCondLst>
                                    <p:cond delay="1000"/>
                                  </p:stCondLst>
                                  <p:childTnLst>
                                    <p:animMotion origin="layout" path="M 0 1.11111E-6 L 1 -0.00139 " pathEditMode="relative" rAng="0" ptsTypes="AA">
                                      <p:cBhvr>
                                        <p:cTn id="2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grpSp>
        <p:nvGrpSpPr>
          <p:cNvPr id="54" name="Group 53">
            <a:extLst>
              <a:ext uri="{FF2B5EF4-FFF2-40B4-BE49-F238E27FC236}">
                <a16:creationId xmlns:a16="http://schemas.microsoft.com/office/drawing/2014/main" id="{1694B2B1-8C8E-4444-A3C8-30532631F7CC}"/>
              </a:ext>
            </a:extLst>
          </p:cNvPr>
          <p:cNvGrpSpPr/>
          <p:nvPr/>
        </p:nvGrpSpPr>
        <p:grpSpPr>
          <a:xfrm>
            <a:off x="2135547" y="1252663"/>
            <a:ext cx="4920993" cy="1384995"/>
            <a:chOff x="3895790" y="50303"/>
            <a:chExt cx="4562267" cy="1745664"/>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62397"/>
                <a:gd name="adj2" fmla="val 967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62256" y="50303"/>
              <a:ext cx="4495801" cy="174566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But God says, that he will be with Moses and gives him proof that he will.</a:t>
              </a:r>
              <a:endParaRPr lang="en-GB" sz="2800" b="1" i="1" dirty="0">
                <a:solidFill>
                  <a:srgbClr val="6B19FF"/>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57C09F0-1238-4691-AF52-DC8E52674D5D}"/>
              </a:ext>
            </a:extLst>
          </p:cNvPr>
          <p:cNvGrpSpPr/>
          <p:nvPr/>
        </p:nvGrpSpPr>
        <p:grpSpPr>
          <a:xfrm>
            <a:off x="1482539" y="228600"/>
            <a:ext cx="7356661" cy="971941"/>
            <a:chOff x="3895788" y="55825"/>
            <a:chExt cx="4881216" cy="3721202"/>
          </a:xfrm>
          <a:solidFill>
            <a:schemeClr val="bg1"/>
          </a:solidFill>
        </p:grpSpPr>
        <p:sp>
          <p:nvSpPr>
            <p:cNvPr id="22" name="Rounded Rectangular Callout 38">
              <a:extLst>
                <a:ext uri="{FF2B5EF4-FFF2-40B4-BE49-F238E27FC236}">
                  <a16:creationId xmlns:a16="http://schemas.microsoft.com/office/drawing/2014/main" id="{4D33C0AE-D298-461A-96AC-F40121C4CC56}"/>
                </a:ext>
              </a:extLst>
            </p:cNvPr>
            <p:cNvSpPr/>
            <p:nvPr/>
          </p:nvSpPr>
          <p:spPr>
            <a:xfrm>
              <a:off x="3895788" y="55825"/>
              <a:ext cx="4881216" cy="3721202"/>
            </a:xfrm>
            <a:prstGeom prst="wedgeRoundRectCallout">
              <a:avLst>
                <a:gd name="adj1" fmla="val -45939"/>
                <a:gd name="adj2" fmla="val 26476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285553BC-0FA1-47C9-B60F-333B8E9C10F0}"/>
                </a:ext>
              </a:extLst>
            </p:cNvPr>
            <p:cNvSpPr txBox="1"/>
            <p:nvPr/>
          </p:nvSpPr>
          <p:spPr>
            <a:xfrm>
              <a:off x="4036874" y="87319"/>
              <a:ext cx="4644991" cy="3652922"/>
            </a:xfrm>
            <a:prstGeom prst="rect">
              <a:avLst/>
            </a:prstGeom>
            <a:noFill/>
          </p:spPr>
          <p:txBody>
            <a:bodyPr wrap="square" rtlCol="0">
              <a:spAutoFit/>
            </a:bodyPr>
            <a:lstStyle/>
            <a:p>
              <a:pPr algn="ctr"/>
              <a:r>
                <a:rPr lang="en-GB" sz="2800" b="1" dirty="0">
                  <a:latin typeface="Comic Sans MS" panose="030F0702030302020204" pitchFamily="66" charset="0"/>
                </a:rPr>
                <a:t>Moses says that he is not good enough to do what God wants him to do.</a:t>
              </a:r>
              <a:endParaRPr lang="en-GB" sz="2800" b="1" i="1" dirty="0">
                <a:solidFill>
                  <a:srgbClr val="6B19FF"/>
                </a:solidFill>
                <a:latin typeface="Comic Sans MS" panose="030F0702030302020204" pitchFamily="66" charset="0"/>
              </a:endParaRPr>
            </a:p>
          </p:txBody>
        </p:sp>
      </p:grpSp>
      <p:grpSp>
        <p:nvGrpSpPr>
          <p:cNvPr id="15" name="Group 14">
            <a:extLst>
              <a:ext uri="{FF2B5EF4-FFF2-40B4-BE49-F238E27FC236}">
                <a16:creationId xmlns:a16="http://schemas.microsoft.com/office/drawing/2014/main" id="{B207C33B-D372-4B06-A55C-8E09C3AF9054}"/>
              </a:ext>
            </a:extLst>
          </p:cNvPr>
          <p:cNvGrpSpPr/>
          <p:nvPr/>
        </p:nvGrpSpPr>
        <p:grpSpPr>
          <a:xfrm>
            <a:off x="2446356" y="4386797"/>
            <a:ext cx="4479797" cy="1861603"/>
            <a:chOff x="3895790" y="55825"/>
            <a:chExt cx="4562267" cy="1731599"/>
          </a:xfrm>
          <a:solidFill>
            <a:schemeClr val="bg1"/>
          </a:solidFill>
        </p:grpSpPr>
        <p:sp>
          <p:nvSpPr>
            <p:cNvPr id="16" name="Rounded Rectangular Callout 38">
              <a:extLst>
                <a:ext uri="{FF2B5EF4-FFF2-40B4-BE49-F238E27FC236}">
                  <a16:creationId xmlns:a16="http://schemas.microsoft.com/office/drawing/2014/main" id="{D5A3D6C3-A17D-4E63-B02B-A0ACAA31C147}"/>
                </a:ext>
              </a:extLst>
            </p:cNvPr>
            <p:cNvSpPr/>
            <p:nvPr/>
          </p:nvSpPr>
          <p:spPr>
            <a:xfrm>
              <a:off x="3895790" y="55825"/>
              <a:ext cx="4495800" cy="1731599"/>
            </a:xfrm>
            <a:prstGeom prst="wedgeRoundRectCallout">
              <a:avLst>
                <a:gd name="adj1" fmla="val -65366"/>
                <a:gd name="adj2" fmla="val -1098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Box 16">
              <a:extLst>
                <a:ext uri="{FF2B5EF4-FFF2-40B4-BE49-F238E27FC236}">
                  <a16:creationId xmlns:a16="http://schemas.microsoft.com/office/drawing/2014/main" id="{ECA1BA93-A796-4ADC-AD01-F4F987EA04FD}"/>
                </a:ext>
              </a:extLst>
            </p:cNvPr>
            <p:cNvSpPr txBox="1"/>
            <p:nvPr/>
          </p:nvSpPr>
          <p:spPr>
            <a:xfrm>
              <a:off x="3962256" y="71434"/>
              <a:ext cx="4495801" cy="1585084"/>
            </a:xfrm>
            <a:prstGeom prst="rect">
              <a:avLst/>
            </a:prstGeom>
            <a:noFill/>
          </p:spPr>
          <p:txBody>
            <a:bodyPr wrap="square" rtlCol="0">
              <a:spAutoFit/>
            </a:bodyPr>
            <a:lstStyle/>
            <a:p>
              <a:pPr algn="ctr"/>
              <a:r>
                <a:rPr lang="en-GB" sz="2800" b="1" dirty="0">
                  <a:latin typeface="Comic Sans MS" panose="030F0702030302020204" pitchFamily="66" charset="0"/>
                </a:rPr>
                <a:t>I do as well, </a:t>
              </a:r>
            </a:p>
            <a:p>
              <a:pPr algn="ctr"/>
              <a:r>
                <a:rPr lang="en-GB" sz="2800" b="1" dirty="0">
                  <a:latin typeface="Comic Sans MS" panose="030F0702030302020204" pitchFamily="66" charset="0"/>
                </a:rPr>
                <a:t>but Jesus promised us His Holy Spirit would be with us always.</a:t>
              </a: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19" name="Group 18">
            <a:extLst>
              <a:ext uri="{FF2B5EF4-FFF2-40B4-BE49-F238E27FC236}">
                <a16:creationId xmlns:a16="http://schemas.microsoft.com/office/drawing/2014/main" id="{132DF0C6-0AB7-4B2D-ADEF-D2B78EABFA3E}"/>
              </a:ext>
            </a:extLst>
          </p:cNvPr>
          <p:cNvGrpSpPr/>
          <p:nvPr/>
        </p:nvGrpSpPr>
        <p:grpSpPr>
          <a:xfrm>
            <a:off x="2327608" y="2844004"/>
            <a:ext cx="4920993" cy="1384995"/>
            <a:chOff x="3895790" y="50303"/>
            <a:chExt cx="4562267" cy="1745664"/>
          </a:xfrm>
          <a:solidFill>
            <a:schemeClr val="bg1"/>
          </a:solidFill>
        </p:grpSpPr>
        <p:sp>
          <p:nvSpPr>
            <p:cNvPr id="20" name="Rounded Rectangular Callout 38">
              <a:extLst>
                <a:ext uri="{FF2B5EF4-FFF2-40B4-BE49-F238E27FC236}">
                  <a16:creationId xmlns:a16="http://schemas.microsoft.com/office/drawing/2014/main" id="{68858456-1878-45BE-B107-42F92B8BE372}"/>
                </a:ext>
              </a:extLst>
            </p:cNvPr>
            <p:cNvSpPr/>
            <p:nvPr/>
          </p:nvSpPr>
          <p:spPr>
            <a:xfrm>
              <a:off x="3895790" y="55825"/>
              <a:ext cx="4495800" cy="1731599"/>
            </a:xfrm>
            <a:prstGeom prst="wedgeRoundRectCallout">
              <a:avLst>
                <a:gd name="adj1" fmla="val 59404"/>
                <a:gd name="adj2" fmla="val -194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Box 24">
              <a:extLst>
                <a:ext uri="{FF2B5EF4-FFF2-40B4-BE49-F238E27FC236}">
                  <a16:creationId xmlns:a16="http://schemas.microsoft.com/office/drawing/2014/main" id="{E6596792-6E2F-4F52-AC1A-BB2E99F2C696}"/>
                </a:ext>
              </a:extLst>
            </p:cNvPr>
            <p:cNvSpPr txBox="1"/>
            <p:nvPr/>
          </p:nvSpPr>
          <p:spPr>
            <a:xfrm>
              <a:off x="3962256" y="50303"/>
              <a:ext cx="4495801" cy="174566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Sometimes I don’t think I am good enough to do God’s work.</a:t>
              </a:r>
              <a:endParaRPr lang="en-GB" sz="2800" b="1" i="1" dirty="0">
                <a:solidFill>
                  <a:srgbClr val="6B19FF"/>
                </a:solidFill>
                <a:latin typeface="Comic Sans MS" panose="030F0702030302020204" pitchFamily="66" charset="0"/>
              </a:endParaRPr>
            </a:p>
          </p:txBody>
        </p:sp>
      </p:grpSp>
    </p:spTree>
    <p:extLst>
      <p:ext uri="{BB962C8B-B14F-4D97-AF65-F5344CB8AC3E}">
        <p14:creationId xmlns:p14="http://schemas.microsoft.com/office/powerpoint/2010/main" val="398470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childTnLst>
                          </p:cTn>
                        </p:par>
                        <p:par>
                          <p:cTn id="8" fill="hold">
                            <p:stCondLst>
                              <p:cond delay="2000"/>
                            </p:stCondLst>
                            <p:childTnLst>
                              <p:par>
                                <p:cTn id="9" presetID="22" presetClass="entr" presetSubtype="2" fill="hold" nodeType="afterEffect">
                                  <p:stCondLst>
                                    <p:cond delay="15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1750"/>
                                        <p:tgtEl>
                                          <p:spTgt spid="54"/>
                                        </p:tgtEl>
                                      </p:cBhvr>
                                    </p:animEffect>
                                  </p:childTnLst>
                                </p:cTn>
                              </p:par>
                            </p:childTnLst>
                          </p:cTn>
                        </p:par>
                        <p:par>
                          <p:cTn id="12" fill="hold">
                            <p:stCondLst>
                              <p:cond delay="5250"/>
                            </p:stCondLst>
                            <p:childTnLst>
                              <p:par>
                                <p:cTn id="13" presetID="22" presetClass="entr" presetSubtype="2" fill="hold" nodeType="afterEffect">
                                  <p:stCondLst>
                                    <p:cond delay="300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1750"/>
                                        <p:tgtEl>
                                          <p:spTgt spid="19"/>
                                        </p:tgtEl>
                                      </p:cBhvr>
                                    </p:animEffect>
                                  </p:childTnLst>
                                </p:cTn>
                              </p:par>
                            </p:childTnLst>
                          </p:cTn>
                        </p:par>
                        <p:par>
                          <p:cTn id="16" fill="hold">
                            <p:stCondLst>
                              <p:cond delay="10000"/>
                            </p:stCondLst>
                            <p:childTnLst>
                              <p:par>
                                <p:cTn id="17" presetID="22" presetClass="entr" presetSubtype="1" fill="hold"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1750"/>
                                        <p:tgtEl>
                                          <p:spTgt spid="15"/>
                                        </p:tgtEl>
                                      </p:cBhvr>
                                    </p:animEffect>
                                  </p:childTnLst>
                                </p:cTn>
                              </p:par>
                            </p:childTnLst>
                          </p:cTn>
                        </p:par>
                        <p:par>
                          <p:cTn id="20" fill="hold">
                            <p:stCondLst>
                              <p:cond delay="137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5C5FAC9-0688-4FE4-A17B-A3FD9386C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8" name="Rectangle 7">
            <a:extLst>
              <a:ext uri="{FF2B5EF4-FFF2-40B4-BE49-F238E27FC236}">
                <a16:creationId xmlns:a16="http://schemas.microsoft.com/office/drawing/2014/main" id="{5F09AD53-5F66-430C-AF9B-6E79930B1EF6}"/>
              </a:ext>
            </a:extLst>
          </p:cNvPr>
          <p:cNvSpPr/>
          <p:nvPr/>
        </p:nvSpPr>
        <p:spPr>
          <a:xfrm>
            <a:off x="367553" y="1066800"/>
            <a:ext cx="8763000" cy="4216539"/>
          </a:xfrm>
          <a:prstGeom prst="rect">
            <a:avLst/>
          </a:prstGeom>
        </p:spPr>
        <p:txBody>
          <a:bodyPr wrap="square">
            <a:spAutoFit/>
          </a:bodyPr>
          <a:lstStyle/>
          <a:p>
            <a:pPr>
              <a:lnSpc>
                <a:spcPts val="3300"/>
              </a:lnSpc>
            </a:pPr>
            <a:r>
              <a:rPr lang="en-US" sz="2400" dirty="0">
                <a:solidFill>
                  <a:srgbClr val="FF0000"/>
                </a:solidFill>
                <a:latin typeface="Comic Sans MS" panose="030F0702030302020204" pitchFamily="66" charset="0"/>
              </a:rPr>
              <a:t>Moses said to God, “When I go to the Israelites, I will say to them, ‘The God of your ancestors sent me to you.’ What if the people say, ‘What is his name?’ What should </a:t>
            </a:r>
          </a:p>
          <a:p>
            <a:pPr>
              <a:lnSpc>
                <a:spcPts val="3300"/>
              </a:lnSpc>
            </a:pPr>
            <a:r>
              <a:rPr lang="en-US" sz="2400" dirty="0">
                <a:solidFill>
                  <a:srgbClr val="FF0000"/>
                </a:solidFill>
                <a:latin typeface="Comic Sans MS" panose="030F0702030302020204" pitchFamily="66" charset="0"/>
              </a:rPr>
              <a:t>I tell them?”</a:t>
            </a:r>
          </a:p>
          <a:p>
            <a:pPr>
              <a:lnSpc>
                <a:spcPts val="3300"/>
              </a:lnSpc>
            </a:pPr>
            <a:r>
              <a:rPr lang="en-US" sz="2400" dirty="0">
                <a:solidFill>
                  <a:srgbClr val="0000CC"/>
                </a:solidFill>
                <a:latin typeface="Comic Sans MS" panose="030F0702030302020204" pitchFamily="66" charset="0"/>
              </a:rPr>
              <a:t>Then God said to Moses, </a:t>
            </a:r>
          </a:p>
          <a:p>
            <a:pPr>
              <a:lnSpc>
                <a:spcPts val="3300"/>
              </a:lnSpc>
            </a:pPr>
            <a:r>
              <a:rPr lang="en-US" sz="2400" dirty="0">
                <a:solidFill>
                  <a:srgbClr val="0000CC"/>
                </a:solidFill>
                <a:latin typeface="Comic Sans MS" panose="030F0702030302020204" pitchFamily="66" charset="0"/>
              </a:rPr>
              <a:t>“I AM WHO I AM.</a:t>
            </a:r>
            <a:r>
              <a:rPr lang="en-US" sz="2400" baseline="30000" dirty="0">
                <a:solidFill>
                  <a:srgbClr val="0000CC"/>
                </a:solidFill>
                <a:latin typeface="Comic Sans MS" panose="030F0702030302020204" pitchFamily="66" charset="0"/>
              </a:rPr>
              <a:t> </a:t>
            </a:r>
            <a:r>
              <a:rPr lang="en-US" sz="2400" dirty="0">
                <a:solidFill>
                  <a:srgbClr val="0000CC"/>
                </a:solidFill>
                <a:latin typeface="Comic Sans MS" panose="030F0702030302020204" pitchFamily="66" charset="0"/>
              </a:rPr>
              <a:t>When you go to </a:t>
            </a:r>
          </a:p>
          <a:p>
            <a:pPr>
              <a:lnSpc>
                <a:spcPts val="3300"/>
              </a:lnSpc>
            </a:pPr>
            <a:r>
              <a:rPr lang="en-US" sz="2400" dirty="0">
                <a:solidFill>
                  <a:srgbClr val="0000CC"/>
                </a:solidFill>
                <a:latin typeface="Comic Sans MS" panose="030F0702030302020204" pitchFamily="66" charset="0"/>
              </a:rPr>
              <a:t>the people of Israel, tell them, </a:t>
            </a:r>
          </a:p>
          <a:p>
            <a:pPr>
              <a:lnSpc>
                <a:spcPts val="3300"/>
              </a:lnSpc>
            </a:pPr>
            <a:r>
              <a:rPr lang="en-US" sz="2400" dirty="0">
                <a:solidFill>
                  <a:srgbClr val="0000CC"/>
                </a:solidFill>
                <a:latin typeface="Comic Sans MS" panose="030F0702030302020204" pitchFamily="66" charset="0"/>
              </a:rPr>
              <a:t>‘I AM sent me to you.’”</a:t>
            </a: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3" name="Rectangle 2"/>
          <p:cNvSpPr/>
          <p:nvPr/>
        </p:nvSpPr>
        <p:spPr>
          <a:xfrm>
            <a:off x="990600" y="1663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3 verses 13 - 12</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3447" y="0"/>
            <a:ext cx="9671749" cy="725293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715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C6642FE-F53F-4667-92A2-A725E908ECD2}"/>
              </a:ext>
            </a:extLst>
          </p:cNvPr>
          <p:cNvSpPr txBox="1"/>
          <p:nvPr/>
        </p:nvSpPr>
        <p:spPr>
          <a:xfrm>
            <a:off x="2349602" y="2111049"/>
            <a:ext cx="4414531" cy="523220"/>
          </a:xfrm>
          <a:prstGeom prst="rect">
            <a:avLst/>
          </a:prstGeom>
          <a:noFill/>
        </p:spPr>
        <p:txBody>
          <a:bodyPr wrap="square">
            <a:spAutoFit/>
          </a:bodyPr>
          <a:lstStyle/>
          <a:p>
            <a:pPr algn="ctr"/>
            <a:r>
              <a:rPr lang="en-GB" sz="2800" b="1" dirty="0">
                <a:solidFill>
                  <a:srgbClr val="FF0000"/>
                </a:solidFill>
                <a:latin typeface="Comic Sans MS" panose="030F0702030302020204" pitchFamily="66" charset="0"/>
              </a:rPr>
              <a:t>What does that mean?</a:t>
            </a:r>
            <a:endParaRPr lang="en-GB" sz="2800" b="1" i="1" dirty="0">
              <a:solidFill>
                <a:srgbClr val="6B19FF"/>
              </a:solidFill>
              <a:latin typeface="Comic Sans MS" panose="030F0702030302020204" pitchFamily="66" charset="0"/>
            </a:endParaRPr>
          </a:p>
        </p:txBody>
      </p:sp>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grpSp>
        <p:nvGrpSpPr>
          <p:cNvPr id="54" name="Group 53">
            <a:extLst>
              <a:ext uri="{FF2B5EF4-FFF2-40B4-BE49-F238E27FC236}">
                <a16:creationId xmlns:a16="http://schemas.microsoft.com/office/drawing/2014/main" id="{1694B2B1-8C8E-4444-A3C8-30532631F7CC}"/>
              </a:ext>
            </a:extLst>
          </p:cNvPr>
          <p:cNvGrpSpPr/>
          <p:nvPr/>
        </p:nvGrpSpPr>
        <p:grpSpPr>
          <a:xfrm>
            <a:off x="2135547" y="1252663"/>
            <a:ext cx="4920993" cy="1378217"/>
            <a:chOff x="3895790" y="50303"/>
            <a:chExt cx="4562267" cy="1737121"/>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62397"/>
                <a:gd name="adj2" fmla="val 967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62256" y="50303"/>
              <a:ext cx="4495801" cy="1202568"/>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But God says, tell them </a:t>
              </a:r>
            </a:p>
            <a:p>
              <a:pPr algn="ctr"/>
              <a:r>
                <a:rPr lang="en-GB" sz="2800" b="1" dirty="0">
                  <a:solidFill>
                    <a:srgbClr val="FF0000"/>
                  </a:solidFill>
                  <a:latin typeface="Comic Sans MS" panose="030F0702030302020204" pitchFamily="66" charset="0"/>
                </a:rPr>
                <a:t>I AM sent you.</a:t>
              </a:r>
              <a:endParaRPr lang="en-GB" sz="2800" b="1" i="1" dirty="0">
                <a:solidFill>
                  <a:srgbClr val="6B19FF"/>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57C09F0-1238-4691-AF52-DC8E52674D5D}"/>
              </a:ext>
            </a:extLst>
          </p:cNvPr>
          <p:cNvGrpSpPr/>
          <p:nvPr/>
        </p:nvGrpSpPr>
        <p:grpSpPr>
          <a:xfrm>
            <a:off x="1482539" y="228600"/>
            <a:ext cx="6518461" cy="971941"/>
            <a:chOff x="3895788" y="55825"/>
            <a:chExt cx="4881216" cy="3721202"/>
          </a:xfrm>
          <a:solidFill>
            <a:schemeClr val="bg1"/>
          </a:solidFill>
        </p:grpSpPr>
        <p:sp>
          <p:nvSpPr>
            <p:cNvPr id="22" name="Rounded Rectangular Callout 38">
              <a:extLst>
                <a:ext uri="{FF2B5EF4-FFF2-40B4-BE49-F238E27FC236}">
                  <a16:creationId xmlns:a16="http://schemas.microsoft.com/office/drawing/2014/main" id="{4D33C0AE-D298-461A-96AC-F40121C4CC56}"/>
                </a:ext>
              </a:extLst>
            </p:cNvPr>
            <p:cNvSpPr/>
            <p:nvPr/>
          </p:nvSpPr>
          <p:spPr>
            <a:xfrm>
              <a:off x="3895788" y="55825"/>
              <a:ext cx="4881216" cy="3721202"/>
            </a:xfrm>
            <a:prstGeom prst="wedgeRoundRectCallout">
              <a:avLst>
                <a:gd name="adj1" fmla="val -45048"/>
                <a:gd name="adj2" fmla="val 26476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285553BC-0FA1-47C9-B60F-333B8E9C10F0}"/>
                </a:ext>
              </a:extLst>
            </p:cNvPr>
            <p:cNvSpPr txBox="1"/>
            <p:nvPr/>
          </p:nvSpPr>
          <p:spPr>
            <a:xfrm>
              <a:off x="4036874" y="87319"/>
              <a:ext cx="4644991" cy="3652922"/>
            </a:xfrm>
            <a:prstGeom prst="rect">
              <a:avLst/>
            </a:prstGeom>
            <a:noFill/>
          </p:spPr>
          <p:txBody>
            <a:bodyPr wrap="square" rtlCol="0">
              <a:spAutoFit/>
            </a:bodyPr>
            <a:lstStyle/>
            <a:p>
              <a:pPr algn="ctr"/>
              <a:r>
                <a:rPr lang="en-GB" sz="2800" b="1" dirty="0">
                  <a:latin typeface="Comic Sans MS" panose="030F0702030302020204" pitchFamily="66" charset="0"/>
                </a:rPr>
                <a:t>Moses says that the people won’t know who sent him.</a:t>
              </a:r>
              <a:endParaRPr lang="en-GB" sz="2800" b="1" i="1" dirty="0">
                <a:solidFill>
                  <a:srgbClr val="6B19FF"/>
                </a:solidFill>
                <a:latin typeface="Comic Sans MS" panose="030F0702030302020204" pitchFamily="66" charset="0"/>
              </a:endParaRPr>
            </a:p>
          </p:txBody>
        </p:sp>
      </p:grpSp>
      <p:grpSp>
        <p:nvGrpSpPr>
          <p:cNvPr id="15" name="Group 14">
            <a:extLst>
              <a:ext uri="{FF2B5EF4-FFF2-40B4-BE49-F238E27FC236}">
                <a16:creationId xmlns:a16="http://schemas.microsoft.com/office/drawing/2014/main" id="{B207C33B-D372-4B06-A55C-8E09C3AF9054}"/>
              </a:ext>
            </a:extLst>
          </p:cNvPr>
          <p:cNvGrpSpPr/>
          <p:nvPr/>
        </p:nvGrpSpPr>
        <p:grpSpPr>
          <a:xfrm>
            <a:off x="2490536" y="3052667"/>
            <a:ext cx="4479797" cy="3424333"/>
            <a:chOff x="3895790" y="55825"/>
            <a:chExt cx="4562267" cy="2506272"/>
          </a:xfrm>
          <a:solidFill>
            <a:schemeClr val="bg1"/>
          </a:solidFill>
        </p:grpSpPr>
        <p:sp>
          <p:nvSpPr>
            <p:cNvPr id="16" name="Rounded Rectangular Callout 38">
              <a:extLst>
                <a:ext uri="{FF2B5EF4-FFF2-40B4-BE49-F238E27FC236}">
                  <a16:creationId xmlns:a16="http://schemas.microsoft.com/office/drawing/2014/main" id="{D5A3D6C3-A17D-4E63-B02B-A0ACAA31C147}"/>
                </a:ext>
              </a:extLst>
            </p:cNvPr>
            <p:cNvSpPr/>
            <p:nvPr/>
          </p:nvSpPr>
          <p:spPr>
            <a:xfrm>
              <a:off x="3895790" y="55825"/>
              <a:ext cx="4495800" cy="1731599"/>
            </a:xfrm>
            <a:prstGeom prst="wedgeRoundRectCallout">
              <a:avLst>
                <a:gd name="adj1" fmla="val -65695"/>
                <a:gd name="adj2" fmla="val -3980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Box 16">
              <a:extLst>
                <a:ext uri="{FF2B5EF4-FFF2-40B4-BE49-F238E27FC236}">
                  <a16:creationId xmlns:a16="http://schemas.microsoft.com/office/drawing/2014/main" id="{ECA1BA93-A796-4ADC-AD01-F4F987EA04FD}"/>
                </a:ext>
              </a:extLst>
            </p:cNvPr>
            <p:cNvSpPr txBox="1"/>
            <p:nvPr/>
          </p:nvSpPr>
          <p:spPr>
            <a:xfrm>
              <a:off x="3962256" y="71434"/>
              <a:ext cx="4495801" cy="2490663"/>
            </a:xfrm>
            <a:prstGeom prst="rect">
              <a:avLst/>
            </a:prstGeom>
            <a:noFill/>
          </p:spPr>
          <p:txBody>
            <a:bodyPr wrap="square" rtlCol="0">
              <a:spAutoFit/>
            </a:bodyPr>
            <a:lstStyle/>
            <a:p>
              <a:pPr algn="ctr"/>
              <a:r>
                <a:rPr lang="en-GB" sz="2800" b="1" dirty="0">
                  <a:latin typeface="Comic Sans MS" panose="030F0702030302020204" pitchFamily="66" charset="0"/>
                </a:rPr>
                <a:t>“I AM” is the Hebrew word for everlasting GOD. </a:t>
              </a:r>
            </a:p>
            <a:p>
              <a:pPr algn="ctr"/>
              <a:r>
                <a:rPr lang="en-GB" sz="2800" b="1" dirty="0">
                  <a:latin typeface="Comic Sans MS" panose="030F0702030302020204" pitchFamily="66" charset="0"/>
                </a:rPr>
                <a:t>God can be trusted and is always with us.</a:t>
              </a:r>
            </a:p>
            <a:p>
              <a:pPr algn="ctr"/>
              <a:r>
                <a:rPr lang="en-GB" sz="2800" b="1" dirty="0">
                  <a:latin typeface="Comic Sans MS" panose="030F0702030302020204" pitchFamily="66" charset="0"/>
                </a:rPr>
                <a:t> </a:t>
              </a: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3183"/>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307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childTnLst>
                          </p:cTn>
                        </p:par>
                        <p:par>
                          <p:cTn id="8" fill="hold">
                            <p:stCondLst>
                              <p:cond delay="2000"/>
                            </p:stCondLst>
                            <p:childTnLst>
                              <p:par>
                                <p:cTn id="9" presetID="22" presetClass="entr" presetSubtype="2" fill="hold" nodeType="afterEffect">
                                  <p:stCondLst>
                                    <p:cond delay="15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1750"/>
                                        <p:tgtEl>
                                          <p:spTgt spid="54"/>
                                        </p:tgtEl>
                                      </p:cBhvr>
                                    </p:animEffect>
                                  </p:childTnLst>
                                </p:cTn>
                              </p:par>
                            </p:childTnLst>
                          </p:cTn>
                        </p:par>
                        <p:par>
                          <p:cTn id="12" fill="hold">
                            <p:stCondLst>
                              <p:cond delay="5250"/>
                            </p:stCondLst>
                            <p:childTnLst>
                              <p:par>
                                <p:cTn id="13" presetID="22" presetClass="entr" presetSubtype="2" fill="hold" grpId="0" nodeType="afterEffect">
                                  <p:stCondLst>
                                    <p:cond delay="2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1750"/>
                                        <p:tgtEl>
                                          <p:spTgt spid="26"/>
                                        </p:tgtEl>
                                      </p:cBhvr>
                                    </p:animEffect>
                                  </p:childTnLst>
                                </p:cTn>
                              </p:par>
                            </p:childTnLst>
                          </p:cTn>
                        </p:par>
                        <p:par>
                          <p:cTn id="16" fill="hold">
                            <p:stCondLst>
                              <p:cond delay="9000"/>
                            </p:stCondLst>
                            <p:childTnLst>
                              <p:par>
                                <p:cTn id="17" presetID="22" presetClass="entr" presetSubtype="1" fill="hold"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1750"/>
                                        <p:tgtEl>
                                          <p:spTgt spid="15"/>
                                        </p:tgtEl>
                                      </p:cBhvr>
                                    </p:animEffect>
                                  </p:childTnLst>
                                </p:cTn>
                              </p:par>
                            </p:childTnLst>
                          </p:cTn>
                        </p:par>
                        <p:par>
                          <p:cTn id="20" fill="hold">
                            <p:stCondLst>
                              <p:cond delay="127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5C5FAC9-0688-4FE4-A17B-A3FD9386C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8" name="Rectangle 7">
            <a:extLst>
              <a:ext uri="{FF2B5EF4-FFF2-40B4-BE49-F238E27FC236}">
                <a16:creationId xmlns:a16="http://schemas.microsoft.com/office/drawing/2014/main" id="{5F09AD53-5F66-430C-AF9B-6E79930B1EF6}"/>
              </a:ext>
            </a:extLst>
          </p:cNvPr>
          <p:cNvSpPr/>
          <p:nvPr/>
        </p:nvSpPr>
        <p:spPr>
          <a:xfrm>
            <a:off x="190500" y="942531"/>
            <a:ext cx="8763000" cy="5786199"/>
          </a:xfrm>
          <a:prstGeom prst="rect">
            <a:avLst/>
          </a:prstGeom>
        </p:spPr>
        <p:txBody>
          <a:bodyPr wrap="square">
            <a:spAutoFit/>
          </a:bodyPr>
          <a:lstStyle/>
          <a:p>
            <a:r>
              <a:rPr lang="en-US" sz="2300" dirty="0">
                <a:solidFill>
                  <a:srgbClr val="FF0000"/>
                </a:solidFill>
                <a:latin typeface="Comic Sans MS" panose="030F0702030302020204" pitchFamily="66" charset="0"/>
              </a:rPr>
              <a:t>Moses answered, “What if the people of Israel do not believe me or listen to me? What if they say, ‘The Lord did not appear to you’?”</a:t>
            </a:r>
          </a:p>
          <a:p>
            <a:r>
              <a:rPr lang="en-US" sz="2300" dirty="0">
                <a:solidFill>
                  <a:srgbClr val="0000CC"/>
                </a:solidFill>
                <a:latin typeface="Comic Sans MS" panose="030F0702030302020204" pitchFamily="66" charset="0"/>
              </a:rPr>
              <a:t>The Lord said to him, “What is that in your hand?”</a:t>
            </a:r>
          </a:p>
          <a:p>
            <a:r>
              <a:rPr lang="en-US" sz="2300" dirty="0">
                <a:solidFill>
                  <a:srgbClr val="FF0000"/>
                </a:solidFill>
                <a:latin typeface="Comic Sans MS" panose="030F0702030302020204" pitchFamily="66" charset="0"/>
              </a:rPr>
              <a:t>Moses answered, “It is my walking stick.”</a:t>
            </a:r>
          </a:p>
          <a:p>
            <a:r>
              <a:rPr lang="en-US" sz="2300" dirty="0">
                <a:solidFill>
                  <a:srgbClr val="0000CC"/>
                </a:solidFill>
                <a:latin typeface="Comic Sans MS" panose="030F0702030302020204" pitchFamily="66" charset="0"/>
              </a:rPr>
              <a:t>The Lord said, “Throw it on the ground.”</a:t>
            </a:r>
          </a:p>
          <a:p>
            <a:r>
              <a:rPr lang="en-US" sz="2300" dirty="0">
                <a:solidFill>
                  <a:srgbClr val="FF0000"/>
                </a:solidFill>
                <a:latin typeface="Comic Sans MS" panose="030F0702030302020204" pitchFamily="66" charset="0"/>
              </a:rPr>
              <a:t>Moses threw it on the ground. And it </a:t>
            </a:r>
          </a:p>
          <a:p>
            <a:r>
              <a:rPr lang="en-US" sz="2300" dirty="0">
                <a:solidFill>
                  <a:srgbClr val="FF0000"/>
                </a:solidFill>
                <a:latin typeface="Comic Sans MS" panose="030F0702030302020204" pitchFamily="66" charset="0"/>
              </a:rPr>
              <a:t>became a snake. Moses ran from the snake. </a:t>
            </a:r>
          </a:p>
          <a:p>
            <a:r>
              <a:rPr lang="en-US" sz="2300" dirty="0">
                <a:solidFill>
                  <a:srgbClr val="0000CC"/>
                </a:solidFill>
                <a:latin typeface="Comic Sans MS" panose="030F0702030302020204" pitchFamily="66" charset="0"/>
              </a:rPr>
              <a:t>The Lord said to him, “Reach out and grab the </a:t>
            </a:r>
          </a:p>
          <a:p>
            <a:r>
              <a:rPr lang="en-US" sz="2300" dirty="0">
                <a:solidFill>
                  <a:srgbClr val="0000CC"/>
                </a:solidFill>
                <a:latin typeface="Comic Sans MS" panose="030F0702030302020204" pitchFamily="66" charset="0"/>
              </a:rPr>
              <a:t>snake by its tail.” </a:t>
            </a:r>
            <a:r>
              <a:rPr lang="en-US" sz="2300" dirty="0">
                <a:solidFill>
                  <a:srgbClr val="FF0000"/>
                </a:solidFill>
                <a:latin typeface="Comic Sans MS" panose="030F0702030302020204" pitchFamily="66" charset="0"/>
              </a:rPr>
              <a:t>So Moses reached out and took </a:t>
            </a:r>
          </a:p>
          <a:p>
            <a:r>
              <a:rPr lang="en-US" sz="2300" dirty="0">
                <a:solidFill>
                  <a:srgbClr val="FF0000"/>
                </a:solidFill>
                <a:latin typeface="Comic Sans MS" panose="030F0702030302020204" pitchFamily="66" charset="0"/>
              </a:rPr>
              <a:t>hold of the snake.</a:t>
            </a:r>
            <a:r>
              <a:rPr lang="en-US" sz="2300" dirty="0">
                <a:solidFill>
                  <a:srgbClr val="0000CC"/>
                </a:solidFill>
                <a:latin typeface="Comic Sans MS" panose="030F0702030302020204" pitchFamily="66" charset="0"/>
              </a:rPr>
              <a:t> When he did this, it again became </a:t>
            </a:r>
          </a:p>
          <a:p>
            <a:r>
              <a:rPr lang="en-US" sz="2300" dirty="0">
                <a:solidFill>
                  <a:srgbClr val="0000CC"/>
                </a:solidFill>
                <a:latin typeface="Comic Sans MS" panose="030F0702030302020204" pitchFamily="66" charset="0"/>
              </a:rPr>
              <a:t>a stick in his hand. The Lord said, “When this</a:t>
            </a:r>
          </a:p>
          <a:p>
            <a:r>
              <a:rPr lang="en-US" sz="2300" dirty="0">
                <a:solidFill>
                  <a:srgbClr val="0000CC"/>
                </a:solidFill>
                <a:latin typeface="Comic Sans MS" panose="030F0702030302020204" pitchFamily="66" charset="0"/>
              </a:rPr>
              <a:t>happens, the Israelites will believe that </a:t>
            </a:r>
          </a:p>
          <a:p>
            <a:r>
              <a:rPr lang="en-US" sz="2300" dirty="0">
                <a:solidFill>
                  <a:srgbClr val="0000CC"/>
                </a:solidFill>
                <a:latin typeface="Comic Sans MS" panose="030F0702030302020204" pitchFamily="66" charset="0"/>
              </a:rPr>
              <a:t>the Lord appeared to you. </a:t>
            </a: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3" name="Rectangle 2"/>
          <p:cNvSpPr/>
          <p:nvPr/>
        </p:nvSpPr>
        <p:spPr>
          <a:xfrm>
            <a:off x="990600" y="166339"/>
            <a:ext cx="6394699"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4 verses 1 - 5</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21771" y="0"/>
            <a:ext cx="9671749" cy="725293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51469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grpSp>
        <p:nvGrpSpPr>
          <p:cNvPr id="54" name="Group 53">
            <a:extLst>
              <a:ext uri="{FF2B5EF4-FFF2-40B4-BE49-F238E27FC236}">
                <a16:creationId xmlns:a16="http://schemas.microsoft.com/office/drawing/2014/main" id="{1694B2B1-8C8E-4444-A3C8-30532631F7CC}"/>
              </a:ext>
            </a:extLst>
          </p:cNvPr>
          <p:cNvGrpSpPr/>
          <p:nvPr/>
        </p:nvGrpSpPr>
        <p:grpSpPr>
          <a:xfrm>
            <a:off x="2209801" y="1286792"/>
            <a:ext cx="5105400" cy="1378217"/>
            <a:chOff x="3895790" y="50303"/>
            <a:chExt cx="4562267" cy="1737121"/>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58182"/>
                <a:gd name="adj2" fmla="val 9500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62256" y="50303"/>
              <a:ext cx="4495801" cy="1202568"/>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But God turned the stick into a snake as a sign that he had sent Moses.</a:t>
              </a:r>
              <a:endParaRPr lang="en-GB" sz="2800" b="1" i="1" dirty="0">
                <a:solidFill>
                  <a:srgbClr val="6B19FF"/>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57C09F0-1238-4691-AF52-DC8E52674D5D}"/>
              </a:ext>
            </a:extLst>
          </p:cNvPr>
          <p:cNvGrpSpPr/>
          <p:nvPr/>
        </p:nvGrpSpPr>
        <p:grpSpPr>
          <a:xfrm>
            <a:off x="771286" y="190631"/>
            <a:ext cx="7924527" cy="965829"/>
            <a:chOff x="3895788" y="55825"/>
            <a:chExt cx="4881216" cy="2594988"/>
          </a:xfrm>
          <a:solidFill>
            <a:schemeClr val="bg1"/>
          </a:solidFill>
        </p:grpSpPr>
        <p:sp>
          <p:nvSpPr>
            <p:cNvPr id="22" name="Rounded Rectangular Callout 38">
              <a:extLst>
                <a:ext uri="{FF2B5EF4-FFF2-40B4-BE49-F238E27FC236}">
                  <a16:creationId xmlns:a16="http://schemas.microsoft.com/office/drawing/2014/main" id="{4D33C0AE-D298-461A-96AC-F40121C4CC56}"/>
                </a:ext>
              </a:extLst>
            </p:cNvPr>
            <p:cNvSpPr/>
            <p:nvPr/>
          </p:nvSpPr>
          <p:spPr>
            <a:xfrm>
              <a:off x="3895788" y="55825"/>
              <a:ext cx="4881216" cy="2594988"/>
            </a:xfrm>
            <a:prstGeom prst="wedgeRoundRectCallout">
              <a:avLst>
                <a:gd name="adj1" fmla="val -36964"/>
                <a:gd name="adj2" fmla="val 2692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285553BC-0FA1-47C9-B60F-333B8E9C10F0}"/>
                </a:ext>
              </a:extLst>
            </p:cNvPr>
            <p:cNvSpPr txBox="1"/>
            <p:nvPr/>
          </p:nvSpPr>
          <p:spPr>
            <a:xfrm>
              <a:off x="4036874" y="87320"/>
              <a:ext cx="4644991" cy="2563493"/>
            </a:xfrm>
            <a:prstGeom prst="rect">
              <a:avLst/>
            </a:prstGeom>
            <a:noFill/>
          </p:spPr>
          <p:txBody>
            <a:bodyPr wrap="square" rtlCol="0">
              <a:spAutoFit/>
            </a:bodyPr>
            <a:lstStyle/>
            <a:p>
              <a:pPr algn="ctr"/>
              <a:r>
                <a:rPr lang="en-GB" sz="2800" b="1" dirty="0">
                  <a:latin typeface="Comic Sans MS" panose="030F0702030302020204" pitchFamily="66" charset="0"/>
                </a:rPr>
                <a:t>Moses was afraid that the Israelites would not believe that God has sent him.</a:t>
              </a:r>
              <a:endParaRPr lang="en-GB" sz="2800" b="1" i="1" dirty="0">
                <a:solidFill>
                  <a:srgbClr val="6B19FF"/>
                </a:solidFill>
                <a:latin typeface="Comic Sans MS" panose="030F0702030302020204" pitchFamily="66" charset="0"/>
              </a:endParaRPr>
            </a:p>
          </p:txBody>
        </p:sp>
      </p:grpSp>
      <p:grpSp>
        <p:nvGrpSpPr>
          <p:cNvPr id="15" name="Group 14">
            <a:extLst>
              <a:ext uri="{FF2B5EF4-FFF2-40B4-BE49-F238E27FC236}">
                <a16:creationId xmlns:a16="http://schemas.microsoft.com/office/drawing/2014/main" id="{B207C33B-D372-4B06-A55C-8E09C3AF9054}"/>
              </a:ext>
            </a:extLst>
          </p:cNvPr>
          <p:cNvGrpSpPr/>
          <p:nvPr/>
        </p:nvGrpSpPr>
        <p:grpSpPr>
          <a:xfrm>
            <a:off x="2515344" y="4345333"/>
            <a:ext cx="4436410" cy="1881582"/>
            <a:chOff x="3895790" y="37241"/>
            <a:chExt cx="4518081" cy="1750183"/>
          </a:xfrm>
          <a:solidFill>
            <a:schemeClr val="bg1"/>
          </a:solidFill>
        </p:grpSpPr>
        <p:sp>
          <p:nvSpPr>
            <p:cNvPr id="16" name="Rounded Rectangular Callout 38">
              <a:extLst>
                <a:ext uri="{FF2B5EF4-FFF2-40B4-BE49-F238E27FC236}">
                  <a16:creationId xmlns:a16="http://schemas.microsoft.com/office/drawing/2014/main" id="{D5A3D6C3-A17D-4E63-B02B-A0ACAA31C147}"/>
                </a:ext>
              </a:extLst>
            </p:cNvPr>
            <p:cNvSpPr/>
            <p:nvPr/>
          </p:nvSpPr>
          <p:spPr>
            <a:xfrm>
              <a:off x="3895790" y="55825"/>
              <a:ext cx="4495800" cy="1731599"/>
            </a:xfrm>
            <a:prstGeom prst="wedgeRoundRectCallout">
              <a:avLst>
                <a:gd name="adj1" fmla="val -65366"/>
                <a:gd name="adj2" fmla="val -1098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Box 16">
              <a:extLst>
                <a:ext uri="{FF2B5EF4-FFF2-40B4-BE49-F238E27FC236}">
                  <a16:creationId xmlns:a16="http://schemas.microsoft.com/office/drawing/2014/main" id="{ECA1BA93-A796-4ADC-AD01-F4F987EA04FD}"/>
                </a:ext>
              </a:extLst>
            </p:cNvPr>
            <p:cNvSpPr txBox="1"/>
            <p:nvPr/>
          </p:nvSpPr>
          <p:spPr>
            <a:xfrm>
              <a:off x="3918070" y="37241"/>
              <a:ext cx="4495801" cy="1689071"/>
            </a:xfrm>
            <a:prstGeom prst="rect">
              <a:avLst/>
            </a:prstGeom>
            <a:noFill/>
          </p:spPr>
          <p:txBody>
            <a:bodyPr wrap="square" rtlCol="0">
              <a:spAutoFit/>
            </a:bodyPr>
            <a:lstStyle/>
            <a:p>
              <a:pPr algn="ctr"/>
              <a:r>
                <a:rPr lang="en-GB" sz="2800" b="1" dirty="0">
                  <a:latin typeface="Comic Sans MS" panose="030F0702030302020204" pitchFamily="66" charset="0"/>
                </a:rPr>
                <a:t>I am too but Jesus promises to give us courage and the words to speak.  </a:t>
              </a:r>
              <a:endParaRPr lang="en-GB" sz="2800" b="1" i="1" dirty="0">
                <a:solidFill>
                  <a:srgbClr val="6B19FF"/>
                </a:solidFill>
                <a:latin typeface="Comic Sans MS" panose="030F0702030302020204" pitchFamily="66" charset="0"/>
              </a:endParaRPr>
            </a:p>
          </p:txBody>
        </p:sp>
      </p:grpSp>
      <p:grpSp>
        <p:nvGrpSpPr>
          <p:cNvPr id="19" name="Group 18">
            <a:extLst>
              <a:ext uri="{FF2B5EF4-FFF2-40B4-BE49-F238E27FC236}">
                <a16:creationId xmlns:a16="http://schemas.microsoft.com/office/drawing/2014/main" id="{132DF0C6-0AB7-4B2D-ADEF-D2B78EABFA3E}"/>
              </a:ext>
            </a:extLst>
          </p:cNvPr>
          <p:cNvGrpSpPr/>
          <p:nvPr/>
        </p:nvGrpSpPr>
        <p:grpSpPr>
          <a:xfrm>
            <a:off x="2339193" y="2805617"/>
            <a:ext cx="4920993" cy="1384995"/>
            <a:chOff x="3895790" y="50303"/>
            <a:chExt cx="4562267" cy="1745664"/>
          </a:xfrm>
          <a:solidFill>
            <a:schemeClr val="bg1"/>
          </a:solidFill>
        </p:grpSpPr>
        <p:sp>
          <p:nvSpPr>
            <p:cNvPr id="20" name="Rounded Rectangular Callout 38">
              <a:extLst>
                <a:ext uri="{FF2B5EF4-FFF2-40B4-BE49-F238E27FC236}">
                  <a16:creationId xmlns:a16="http://schemas.microsoft.com/office/drawing/2014/main" id="{68858456-1878-45BE-B107-42F92B8BE372}"/>
                </a:ext>
              </a:extLst>
            </p:cNvPr>
            <p:cNvSpPr/>
            <p:nvPr/>
          </p:nvSpPr>
          <p:spPr>
            <a:xfrm>
              <a:off x="3895790" y="55825"/>
              <a:ext cx="4495800" cy="1731599"/>
            </a:xfrm>
            <a:prstGeom prst="wedgeRoundRectCallout">
              <a:avLst>
                <a:gd name="adj1" fmla="val 59699"/>
                <a:gd name="adj2" fmla="val -1561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Box 24">
              <a:extLst>
                <a:ext uri="{FF2B5EF4-FFF2-40B4-BE49-F238E27FC236}">
                  <a16:creationId xmlns:a16="http://schemas.microsoft.com/office/drawing/2014/main" id="{E6596792-6E2F-4F52-AC1A-BB2E99F2C696}"/>
                </a:ext>
              </a:extLst>
            </p:cNvPr>
            <p:cNvSpPr txBox="1"/>
            <p:nvPr/>
          </p:nvSpPr>
          <p:spPr>
            <a:xfrm>
              <a:off x="3962256" y="50303"/>
              <a:ext cx="4495801" cy="174566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Sometimes I am afraid people won’t believe me when I talk about Jesus.</a:t>
              </a: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370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childTnLst>
                          </p:cTn>
                        </p:par>
                        <p:par>
                          <p:cTn id="8" fill="hold">
                            <p:stCondLst>
                              <p:cond delay="2000"/>
                            </p:stCondLst>
                            <p:childTnLst>
                              <p:par>
                                <p:cTn id="9" presetID="22" presetClass="entr" presetSubtype="2" fill="hold" nodeType="afterEffect">
                                  <p:stCondLst>
                                    <p:cond delay="15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1750"/>
                                        <p:tgtEl>
                                          <p:spTgt spid="54"/>
                                        </p:tgtEl>
                                      </p:cBhvr>
                                    </p:animEffect>
                                  </p:childTnLst>
                                </p:cTn>
                              </p:par>
                            </p:childTnLst>
                          </p:cTn>
                        </p:par>
                        <p:par>
                          <p:cTn id="12" fill="hold">
                            <p:stCondLst>
                              <p:cond delay="5250"/>
                            </p:stCondLst>
                            <p:childTnLst>
                              <p:par>
                                <p:cTn id="13" presetID="22" presetClass="entr" presetSubtype="2" fill="hold" nodeType="afterEffect">
                                  <p:stCondLst>
                                    <p:cond delay="300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1750"/>
                                        <p:tgtEl>
                                          <p:spTgt spid="19"/>
                                        </p:tgtEl>
                                      </p:cBhvr>
                                    </p:animEffect>
                                  </p:childTnLst>
                                </p:cTn>
                              </p:par>
                            </p:childTnLst>
                          </p:cTn>
                        </p:par>
                        <p:par>
                          <p:cTn id="16" fill="hold">
                            <p:stCondLst>
                              <p:cond delay="10000"/>
                            </p:stCondLst>
                            <p:childTnLst>
                              <p:par>
                                <p:cTn id="17" presetID="22" presetClass="entr" presetSubtype="1" fill="hold"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1750"/>
                                        <p:tgtEl>
                                          <p:spTgt spid="15"/>
                                        </p:tgtEl>
                                      </p:cBhvr>
                                    </p:animEffect>
                                  </p:childTnLst>
                                </p:cTn>
                              </p:par>
                            </p:childTnLst>
                          </p:cTn>
                        </p:par>
                        <p:par>
                          <p:cTn id="20" fill="hold">
                            <p:stCondLst>
                              <p:cond delay="137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5C5FAC9-0688-4FE4-A17B-A3FD9386C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8" name="Rectangle 7">
            <a:extLst>
              <a:ext uri="{FF2B5EF4-FFF2-40B4-BE49-F238E27FC236}">
                <a16:creationId xmlns:a16="http://schemas.microsoft.com/office/drawing/2014/main" id="{5F09AD53-5F66-430C-AF9B-6E79930B1EF6}"/>
              </a:ext>
            </a:extLst>
          </p:cNvPr>
          <p:cNvSpPr/>
          <p:nvPr/>
        </p:nvSpPr>
        <p:spPr>
          <a:xfrm>
            <a:off x="190500" y="942531"/>
            <a:ext cx="8763000" cy="6001643"/>
          </a:xfrm>
          <a:prstGeom prst="rect">
            <a:avLst/>
          </a:prstGeom>
        </p:spPr>
        <p:txBody>
          <a:bodyPr wrap="square">
            <a:spAutoFit/>
          </a:bodyPr>
          <a:lstStyle/>
          <a:p>
            <a:r>
              <a:rPr lang="en-US" sz="2400" dirty="0">
                <a:solidFill>
                  <a:srgbClr val="FF0000"/>
                </a:solidFill>
                <a:latin typeface="Comic Sans MS" panose="030F0702030302020204" pitchFamily="66" charset="0"/>
              </a:rPr>
              <a:t>But Moses said, “But Lord, I am not a skilled speaker. I have never been able to speak well. And now, even after talking to you, I am not a good speaker. I speak slowly and can’t find the best words.”</a:t>
            </a:r>
          </a:p>
          <a:p>
            <a:r>
              <a:rPr lang="en-US" sz="2400" dirty="0">
                <a:solidFill>
                  <a:srgbClr val="0000CC"/>
                </a:solidFill>
                <a:latin typeface="Comic Sans MS" panose="030F0702030302020204" pitchFamily="66" charset="0"/>
              </a:rPr>
              <a:t>The Lord said, “Who made man’s mouth? </a:t>
            </a:r>
          </a:p>
          <a:p>
            <a:r>
              <a:rPr lang="en-US" sz="2400" dirty="0">
                <a:solidFill>
                  <a:srgbClr val="0000CC"/>
                </a:solidFill>
                <a:latin typeface="Comic Sans MS" panose="030F0702030302020204" pitchFamily="66" charset="0"/>
              </a:rPr>
              <a:t>And who makes him deaf or not able to </a:t>
            </a:r>
          </a:p>
          <a:p>
            <a:r>
              <a:rPr lang="en-US" sz="2400" dirty="0">
                <a:solidFill>
                  <a:srgbClr val="0000CC"/>
                </a:solidFill>
                <a:latin typeface="Comic Sans MS" panose="030F0702030302020204" pitchFamily="66" charset="0"/>
              </a:rPr>
              <a:t>speak? It is I, the Lord. Now go! I will </a:t>
            </a:r>
          </a:p>
          <a:p>
            <a:r>
              <a:rPr lang="en-US" sz="2400" dirty="0">
                <a:solidFill>
                  <a:srgbClr val="0000CC"/>
                </a:solidFill>
                <a:latin typeface="Comic Sans MS" panose="030F0702030302020204" pitchFamily="66" charset="0"/>
              </a:rPr>
              <a:t>help you speak and tell you what to say.”</a:t>
            </a:r>
          </a:p>
          <a:p>
            <a:r>
              <a:rPr lang="en-US" sz="2400" dirty="0">
                <a:solidFill>
                  <a:srgbClr val="FF0000"/>
                </a:solidFill>
                <a:latin typeface="Comic Sans MS" panose="030F0702030302020204" pitchFamily="66" charset="0"/>
              </a:rPr>
              <a:t>But Moses said, “Please, Lord, send someone else.”</a:t>
            </a:r>
          </a:p>
          <a:p>
            <a:r>
              <a:rPr lang="en-US" sz="2400" dirty="0">
                <a:solidFill>
                  <a:srgbClr val="0000CC"/>
                </a:solidFill>
                <a:latin typeface="Comic Sans MS" panose="030F0702030302020204" pitchFamily="66" charset="0"/>
              </a:rPr>
              <a:t>The Lord became angry with Moses. He said, “Your </a:t>
            </a:r>
          </a:p>
          <a:p>
            <a:r>
              <a:rPr lang="en-US" sz="2400" dirty="0">
                <a:solidFill>
                  <a:srgbClr val="0000CC"/>
                </a:solidFill>
                <a:latin typeface="Comic Sans MS" panose="030F0702030302020204" pitchFamily="66" charset="0"/>
              </a:rPr>
              <a:t>brother Aaron, is a skilled speaker. He is already </a:t>
            </a:r>
          </a:p>
          <a:p>
            <a:r>
              <a:rPr lang="en-US" sz="2400" dirty="0">
                <a:solidFill>
                  <a:srgbClr val="0000CC"/>
                </a:solidFill>
                <a:latin typeface="Comic Sans MS" panose="030F0702030302020204" pitchFamily="66" charset="0"/>
              </a:rPr>
              <a:t>coming to meet you. I will tell you what to say. </a:t>
            </a:r>
          </a:p>
          <a:p>
            <a:r>
              <a:rPr lang="en-US" sz="2400" dirty="0">
                <a:solidFill>
                  <a:srgbClr val="0000CC"/>
                </a:solidFill>
                <a:latin typeface="Comic Sans MS" panose="030F0702030302020204" pitchFamily="66" charset="0"/>
              </a:rPr>
              <a:t>And Aaron will speak to the people for you. </a:t>
            </a:r>
          </a:p>
          <a:p>
            <a:r>
              <a:rPr lang="en-US" sz="2400" dirty="0">
                <a:solidFill>
                  <a:srgbClr val="0000CC"/>
                </a:solidFill>
                <a:latin typeface="Comic Sans MS" panose="030F0702030302020204" pitchFamily="66" charset="0"/>
              </a:rPr>
              <a:t>And he will speak for you.</a:t>
            </a: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3" name="Rectangle 2"/>
          <p:cNvSpPr/>
          <p:nvPr/>
        </p:nvSpPr>
        <p:spPr>
          <a:xfrm>
            <a:off x="990600" y="1663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4 verses 10 - 16</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7257"/>
            <a:ext cx="9671749" cy="725293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443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grpSp>
        <p:nvGrpSpPr>
          <p:cNvPr id="54" name="Group 53">
            <a:extLst>
              <a:ext uri="{FF2B5EF4-FFF2-40B4-BE49-F238E27FC236}">
                <a16:creationId xmlns:a16="http://schemas.microsoft.com/office/drawing/2014/main" id="{1694B2B1-8C8E-4444-A3C8-30532631F7CC}"/>
              </a:ext>
            </a:extLst>
          </p:cNvPr>
          <p:cNvGrpSpPr/>
          <p:nvPr/>
        </p:nvGrpSpPr>
        <p:grpSpPr>
          <a:xfrm>
            <a:off x="2135547" y="1257044"/>
            <a:ext cx="6560266" cy="1429718"/>
            <a:chOff x="3895790" y="55825"/>
            <a:chExt cx="4550191" cy="2202947"/>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34115"/>
                <a:gd name="adj2" fmla="val 12860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50180" y="124735"/>
              <a:ext cx="4495801" cy="2134037"/>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But God tells him that He will provide all the things Moses needs.</a:t>
              </a:r>
              <a:endParaRPr lang="en-GB" sz="2800" b="1" i="1" dirty="0">
                <a:solidFill>
                  <a:srgbClr val="6B19FF"/>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57C09F0-1238-4691-AF52-DC8E52674D5D}"/>
              </a:ext>
            </a:extLst>
          </p:cNvPr>
          <p:cNvGrpSpPr/>
          <p:nvPr/>
        </p:nvGrpSpPr>
        <p:grpSpPr>
          <a:xfrm>
            <a:off x="1482539" y="228600"/>
            <a:ext cx="7356661" cy="971941"/>
            <a:chOff x="3895788" y="55825"/>
            <a:chExt cx="4881216" cy="3721202"/>
          </a:xfrm>
          <a:solidFill>
            <a:schemeClr val="bg1"/>
          </a:solidFill>
        </p:grpSpPr>
        <p:sp>
          <p:nvSpPr>
            <p:cNvPr id="22" name="Rounded Rectangular Callout 38">
              <a:extLst>
                <a:ext uri="{FF2B5EF4-FFF2-40B4-BE49-F238E27FC236}">
                  <a16:creationId xmlns:a16="http://schemas.microsoft.com/office/drawing/2014/main" id="{4D33C0AE-D298-461A-96AC-F40121C4CC56}"/>
                </a:ext>
              </a:extLst>
            </p:cNvPr>
            <p:cNvSpPr/>
            <p:nvPr/>
          </p:nvSpPr>
          <p:spPr>
            <a:xfrm>
              <a:off x="3895788" y="55825"/>
              <a:ext cx="4881216" cy="3721202"/>
            </a:xfrm>
            <a:prstGeom prst="wedgeRoundRectCallout">
              <a:avLst>
                <a:gd name="adj1" fmla="val -45939"/>
                <a:gd name="adj2" fmla="val 26476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285553BC-0FA1-47C9-B60F-333B8E9C10F0}"/>
                </a:ext>
              </a:extLst>
            </p:cNvPr>
            <p:cNvSpPr txBox="1"/>
            <p:nvPr/>
          </p:nvSpPr>
          <p:spPr>
            <a:xfrm>
              <a:off x="4036874" y="87319"/>
              <a:ext cx="4644991" cy="3652922"/>
            </a:xfrm>
            <a:prstGeom prst="rect">
              <a:avLst/>
            </a:prstGeom>
            <a:noFill/>
          </p:spPr>
          <p:txBody>
            <a:bodyPr wrap="square" rtlCol="0">
              <a:spAutoFit/>
            </a:bodyPr>
            <a:lstStyle/>
            <a:p>
              <a:pPr algn="ctr"/>
              <a:r>
                <a:rPr lang="en-GB" sz="2800" b="1" dirty="0">
                  <a:latin typeface="Comic Sans MS" panose="030F0702030302020204" pitchFamily="66" charset="0"/>
                </a:rPr>
                <a:t>Moses is still unsure and perhaps scared, so he is making excuses.</a:t>
              </a:r>
              <a:endParaRPr lang="en-GB" sz="2800" b="1" i="1" dirty="0">
                <a:solidFill>
                  <a:srgbClr val="6B19FF"/>
                </a:solidFill>
                <a:latin typeface="Comic Sans MS" panose="030F0702030302020204" pitchFamily="66" charset="0"/>
              </a:endParaRPr>
            </a:p>
          </p:txBody>
        </p:sp>
      </p:grpSp>
      <p:grpSp>
        <p:nvGrpSpPr>
          <p:cNvPr id="15" name="Group 14">
            <a:extLst>
              <a:ext uri="{FF2B5EF4-FFF2-40B4-BE49-F238E27FC236}">
                <a16:creationId xmlns:a16="http://schemas.microsoft.com/office/drawing/2014/main" id="{B207C33B-D372-4B06-A55C-8E09C3AF9054}"/>
              </a:ext>
            </a:extLst>
          </p:cNvPr>
          <p:cNvGrpSpPr/>
          <p:nvPr/>
        </p:nvGrpSpPr>
        <p:grpSpPr>
          <a:xfrm>
            <a:off x="2461023" y="3990922"/>
            <a:ext cx="4436410" cy="1881583"/>
            <a:chOff x="3895790" y="37241"/>
            <a:chExt cx="4518081" cy="1750183"/>
          </a:xfrm>
          <a:solidFill>
            <a:schemeClr val="bg1"/>
          </a:solidFill>
        </p:grpSpPr>
        <p:sp>
          <p:nvSpPr>
            <p:cNvPr id="16" name="Rounded Rectangular Callout 38">
              <a:extLst>
                <a:ext uri="{FF2B5EF4-FFF2-40B4-BE49-F238E27FC236}">
                  <a16:creationId xmlns:a16="http://schemas.microsoft.com/office/drawing/2014/main" id="{D5A3D6C3-A17D-4E63-B02B-A0ACAA31C147}"/>
                </a:ext>
              </a:extLst>
            </p:cNvPr>
            <p:cNvSpPr/>
            <p:nvPr/>
          </p:nvSpPr>
          <p:spPr>
            <a:xfrm>
              <a:off x="3895790" y="55825"/>
              <a:ext cx="4495800" cy="1731599"/>
            </a:xfrm>
            <a:prstGeom prst="wedgeRoundRectCallout">
              <a:avLst>
                <a:gd name="adj1" fmla="val -66024"/>
                <a:gd name="adj2" fmla="val -888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Box 16">
              <a:extLst>
                <a:ext uri="{FF2B5EF4-FFF2-40B4-BE49-F238E27FC236}">
                  <a16:creationId xmlns:a16="http://schemas.microsoft.com/office/drawing/2014/main" id="{ECA1BA93-A796-4ADC-AD01-F4F987EA04FD}"/>
                </a:ext>
              </a:extLst>
            </p:cNvPr>
            <p:cNvSpPr txBox="1"/>
            <p:nvPr/>
          </p:nvSpPr>
          <p:spPr>
            <a:xfrm>
              <a:off x="3918070" y="37241"/>
              <a:ext cx="4495801" cy="1689071"/>
            </a:xfrm>
            <a:prstGeom prst="rect">
              <a:avLst/>
            </a:prstGeom>
            <a:noFill/>
          </p:spPr>
          <p:txBody>
            <a:bodyPr wrap="square" rtlCol="0">
              <a:spAutoFit/>
            </a:bodyPr>
            <a:lstStyle/>
            <a:p>
              <a:pPr algn="ctr"/>
              <a:r>
                <a:rPr lang="en-GB" sz="2800" b="1" dirty="0">
                  <a:latin typeface="Comic Sans MS" panose="030F0702030302020204" pitchFamily="66" charset="0"/>
                </a:rPr>
                <a:t>I am as well, </a:t>
              </a:r>
            </a:p>
            <a:p>
              <a:pPr algn="ctr"/>
              <a:r>
                <a:rPr lang="en-GB" sz="2800" b="1" dirty="0">
                  <a:latin typeface="Comic Sans MS" panose="030F0702030302020204" pitchFamily="66" charset="0"/>
                </a:rPr>
                <a:t>but remember we have all the amazing promises Jesus gave us.</a:t>
              </a:r>
              <a:endParaRPr lang="en-GB" sz="2800" b="1" i="1" dirty="0">
                <a:solidFill>
                  <a:srgbClr val="6B19FF"/>
                </a:solidFill>
                <a:latin typeface="Comic Sans MS" panose="030F0702030302020204" pitchFamily="66" charset="0"/>
              </a:endParaRPr>
            </a:p>
          </p:txBody>
        </p:sp>
      </p:grpSp>
      <p:grpSp>
        <p:nvGrpSpPr>
          <p:cNvPr id="19" name="Group 18">
            <a:extLst>
              <a:ext uri="{FF2B5EF4-FFF2-40B4-BE49-F238E27FC236}">
                <a16:creationId xmlns:a16="http://schemas.microsoft.com/office/drawing/2014/main" id="{132DF0C6-0AB7-4B2D-ADEF-D2B78EABFA3E}"/>
              </a:ext>
            </a:extLst>
          </p:cNvPr>
          <p:cNvGrpSpPr/>
          <p:nvPr/>
        </p:nvGrpSpPr>
        <p:grpSpPr>
          <a:xfrm>
            <a:off x="2363931" y="2495581"/>
            <a:ext cx="4920993" cy="1384995"/>
            <a:chOff x="3895790" y="50303"/>
            <a:chExt cx="4562267" cy="1745664"/>
          </a:xfrm>
          <a:solidFill>
            <a:schemeClr val="bg1"/>
          </a:solidFill>
        </p:grpSpPr>
        <p:sp>
          <p:nvSpPr>
            <p:cNvPr id="20" name="Rounded Rectangular Callout 38">
              <a:extLst>
                <a:ext uri="{FF2B5EF4-FFF2-40B4-BE49-F238E27FC236}">
                  <a16:creationId xmlns:a16="http://schemas.microsoft.com/office/drawing/2014/main" id="{68858456-1878-45BE-B107-42F92B8BE372}"/>
                </a:ext>
              </a:extLst>
            </p:cNvPr>
            <p:cNvSpPr/>
            <p:nvPr/>
          </p:nvSpPr>
          <p:spPr>
            <a:xfrm>
              <a:off x="3895790" y="55825"/>
              <a:ext cx="4495800" cy="1731599"/>
            </a:xfrm>
            <a:prstGeom prst="wedgeRoundRectCallout">
              <a:avLst>
                <a:gd name="adj1" fmla="val 58506"/>
                <a:gd name="adj2" fmla="val 59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Box 24">
              <a:extLst>
                <a:ext uri="{FF2B5EF4-FFF2-40B4-BE49-F238E27FC236}">
                  <a16:creationId xmlns:a16="http://schemas.microsoft.com/office/drawing/2014/main" id="{E6596792-6E2F-4F52-AC1A-BB2E99F2C696}"/>
                </a:ext>
              </a:extLst>
            </p:cNvPr>
            <p:cNvSpPr txBox="1"/>
            <p:nvPr/>
          </p:nvSpPr>
          <p:spPr>
            <a:xfrm>
              <a:off x="3962256" y="50303"/>
              <a:ext cx="4495801" cy="174566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 am often like Moses and am unsure about talking to others Jesus.</a:t>
              </a: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21771"/>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6971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childTnLst>
                          </p:cTn>
                        </p:par>
                        <p:par>
                          <p:cTn id="8" fill="hold">
                            <p:stCondLst>
                              <p:cond delay="2000"/>
                            </p:stCondLst>
                            <p:childTnLst>
                              <p:par>
                                <p:cTn id="9" presetID="22" presetClass="entr" presetSubtype="2" fill="hold" nodeType="afterEffect">
                                  <p:stCondLst>
                                    <p:cond delay="15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1750"/>
                                        <p:tgtEl>
                                          <p:spTgt spid="54"/>
                                        </p:tgtEl>
                                      </p:cBhvr>
                                    </p:animEffect>
                                  </p:childTnLst>
                                </p:cTn>
                              </p:par>
                            </p:childTnLst>
                          </p:cTn>
                        </p:par>
                        <p:par>
                          <p:cTn id="12" fill="hold">
                            <p:stCondLst>
                              <p:cond delay="5250"/>
                            </p:stCondLst>
                            <p:childTnLst>
                              <p:par>
                                <p:cTn id="13" presetID="22" presetClass="entr" presetSubtype="2" fill="hold" nodeType="afterEffect">
                                  <p:stCondLst>
                                    <p:cond delay="300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1750"/>
                                        <p:tgtEl>
                                          <p:spTgt spid="19"/>
                                        </p:tgtEl>
                                      </p:cBhvr>
                                    </p:animEffect>
                                  </p:childTnLst>
                                </p:cTn>
                              </p:par>
                            </p:childTnLst>
                          </p:cTn>
                        </p:par>
                        <p:par>
                          <p:cTn id="16" fill="hold">
                            <p:stCondLst>
                              <p:cond delay="10000"/>
                            </p:stCondLst>
                            <p:childTnLst>
                              <p:par>
                                <p:cTn id="17" presetID="22" presetClass="entr" presetSubtype="1" fill="hold"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1750"/>
                                        <p:tgtEl>
                                          <p:spTgt spid="15"/>
                                        </p:tgtEl>
                                      </p:cBhvr>
                                    </p:animEffect>
                                  </p:childTnLst>
                                </p:cTn>
                              </p:par>
                            </p:childTnLst>
                          </p:cTn>
                        </p:par>
                        <p:par>
                          <p:cTn id="20" fill="hold">
                            <p:stCondLst>
                              <p:cond delay="137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grpSp>
        <p:nvGrpSpPr>
          <p:cNvPr id="54" name="Group 53">
            <a:extLst>
              <a:ext uri="{FF2B5EF4-FFF2-40B4-BE49-F238E27FC236}">
                <a16:creationId xmlns:a16="http://schemas.microsoft.com/office/drawing/2014/main" id="{1694B2B1-8C8E-4444-A3C8-30532631F7CC}"/>
              </a:ext>
            </a:extLst>
          </p:cNvPr>
          <p:cNvGrpSpPr/>
          <p:nvPr/>
        </p:nvGrpSpPr>
        <p:grpSpPr>
          <a:xfrm>
            <a:off x="315288" y="178183"/>
            <a:ext cx="8600111" cy="1123812"/>
            <a:chOff x="3895790" y="55825"/>
            <a:chExt cx="4550191" cy="1731599"/>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36848"/>
                <a:gd name="adj2" fmla="val 22805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50180" y="124735"/>
              <a:ext cx="4495801" cy="1470113"/>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You’re right. Jesus has promised us that he will never leave us and will be with us always.</a:t>
              </a:r>
              <a:endParaRPr lang="en-GB" sz="2800" b="1" i="1" dirty="0">
                <a:solidFill>
                  <a:srgbClr val="6B19FF"/>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57C09F0-1238-4691-AF52-DC8E52674D5D}"/>
              </a:ext>
            </a:extLst>
          </p:cNvPr>
          <p:cNvGrpSpPr/>
          <p:nvPr/>
        </p:nvGrpSpPr>
        <p:grpSpPr>
          <a:xfrm>
            <a:off x="2035834" y="1521600"/>
            <a:ext cx="5562599" cy="3518449"/>
            <a:chOff x="3895788" y="55825"/>
            <a:chExt cx="4881216" cy="6983833"/>
          </a:xfrm>
          <a:solidFill>
            <a:schemeClr val="bg1"/>
          </a:solidFill>
        </p:grpSpPr>
        <p:sp>
          <p:nvSpPr>
            <p:cNvPr id="22" name="Rounded Rectangular Callout 38">
              <a:extLst>
                <a:ext uri="{FF2B5EF4-FFF2-40B4-BE49-F238E27FC236}">
                  <a16:creationId xmlns:a16="http://schemas.microsoft.com/office/drawing/2014/main" id="{4D33C0AE-D298-461A-96AC-F40121C4CC56}"/>
                </a:ext>
              </a:extLst>
            </p:cNvPr>
            <p:cNvSpPr/>
            <p:nvPr/>
          </p:nvSpPr>
          <p:spPr>
            <a:xfrm>
              <a:off x="3895788" y="55825"/>
              <a:ext cx="4881216" cy="3721202"/>
            </a:xfrm>
            <a:prstGeom prst="wedgeRoundRectCallout">
              <a:avLst>
                <a:gd name="adj1" fmla="val -54811"/>
                <a:gd name="adj2" fmla="val 425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285553BC-0FA1-47C9-B60F-333B8E9C10F0}"/>
                </a:ext>
              </a:extLst>
            </p:cNvPr>
            <p:cNvSpPr txBox="1"/>
            <p:nvPr/>
          </p:nvSpPr>
          <p:spPr>
            <a:xfrm>
              <a:off x="4036874" y="87319"/>
              <a:ext cx="4644991" cy="6952339"/>
            </a:xfrm>
            <a:prstGeom prst="rect">
              <a:avLst/>
            </a:prstGeom>
            <a:noFill/>
          </p:spPr>
          <p:txBody>
            <a:bodyPr wrap="square" rtlCol="0">
              <a:spAutoFit/>
            </a:bodyPr>
            <a:lstStyle/>
            <a:p>
              <a:pPr algn="ctr"/>
              <a:r>
                <a:rPr lang="en-GB" sz="2800" b="1" dirty="0">
                  <a:latin typeface="Comic Sans MS" panose="030F0702030302020204" pitchFamily="66" charset="0"/>
                </a:rPr>
                <a:t>Moses had a tough time going back to Egypt, but God was always with him and did not let him down.</a:t>
              </a:r>
              <a:endParaRPr lang="en-GB" sz="2800" b="1" i="1" dirty="0">
                <a:solidFill>
                  <a:srgbClr val="6B19FF"/>
                </a:solidFill>
                <a:latin typeface="Comic Sans MS" panose="030F0702030302020204" pitchFamily="66" charset="0"/>
              </a:endParaRPr>
            </a:p>
          </p:txBody>
        </p:sp>
      </p:grpSp>
      <p:grpSp>
        <p:nvGrpSpPr>
          <p:cNvPr id="15" name="Group 14">
            <a:extLst>
              <a:ext uri="{FF2B5EF4-FFF2-40B4-BE49-F238E27FC236}">
                <a16:creationId xmlns:a16="http://schemas.microsoft.com/office/drawing/2014/main" id="{B207C33B-D372-4B06-A55C-8E09C3AF9054}"/>
              </a:ext>
            </a:extLst>
          </p:cNvPr>
          <p:cNvGrpSpPr/>
          <p:nvPr/>
        </p:nvGrpSpPr>
        <p:grpSpPr>
          <a:xfrm>
            <a:off x="2607018" y="3742326"/>
            <a:ext cx="4414533" cy="1865584"/>
            <a:chOff x="3895789" y="52123"/>
            <a:chExt cx="4495801" cy="1735301"/>
          </a:xfrm>
          <a:solidFill>
            <a:schemeClr val="bg1"/>
          </a:solidFill>
        </p:grpSpPr>
        <p:sp>
          <p:nvSpPr>
            <p:cNvPr id="16" name="Rounded Rectangular Callout 38">
              <a:extLst>
                <a:ext uri="{FF2B5EF4-FFF2-40B4-BE49-F238E27FC236}">
                  <a16:creationId xmlns:a16="http://schemas.microsoft.com/office/drawing/2014/main" id="{D5A3D6C3-A17D-4E63-B02B-A0ACAA31C147}"/>
                </a:ext>
              </a:extLst>
            </p:cNvPr>
            <p:cNvSpPr/>
            <p:nvPr/>
          </p:nvSpPr>
          <p:spPr>
            <a:xfrm>
              <a:off x="3895790" y="55825"/>
              <a:ext cx="4495800" cy="1731599"/>
            </a:xfrm>
            <a:prstGeom prst="wedgeRoundRectCallout">
              <a:avLst>
                <a:gd name="adj1" fmla="val -68325"/>
                <a:gd name="adj2" fmla="val -755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Box 16">
              <a:extLst>
                <a:ext uri="{FF2B5EF4-FFF2-40B4-BE49-F238E27FC236}">
                  <a16:creationId xmlns:a16="http://schemas.microsoft.com/office/drawing/2014/main" id="{ECA1BA93-A796-4ADC-AD01-F4F987EA04FD}"/>
                </a:ext>
              </a:extLst>
            </p:cNvPr>
            <p:cNvSpPr txBox="1"/>
            <p:nvPr/>
          </p:nvSpPr>
          <p:spPr>
            <a:xfrm>
              <a:off x="3895789" y="52123"/>
              <a:ext cx="4495801" cy="1689070"/>
            </a:xfrm>
            <a:prstGeom prst="rect">
              <a:avLst/>
            </a:prstGeom>
            <a:noFill/>
          </p:spPr>
          <p:txBody>
            <a:bodyPr wrap="square" rtlCol="0">
              <a:spAutoFit/>
            </a:bodyPr>
            <a:lstStyle/>
            <a:p>
              <a:pPr algn="ctr"/>
              <a:r>
                <a:rPr lang="en-GB" sz="2800" b="1" dirty="0">
                  <a:latin typeface="Comic Sans MS" panose="030F0702030302020204" pitchFamily="66" charset="0"/>
                </a:rPr>
                <a:t>We might have a tough time following Jesus, </a:t>
              </a:r>
            </a:p>
            <a:p>
              <a:pPr algn="ctr"/>
              <a:r>
                <a:rPr lang="en-GB" sz="2800" b="1" dirty="0">
                  <a:latin typeface="Comic Sans MS" panose="030F0702030302020204" pitchFamily="66" charset="0"/>
                </a:rPr>
                <a:t>but Jesus will never let us down.</a:t>
              </a: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1519"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8762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1750"/>
                                        <p:tgtEl>
                                          <p:spTgt spid="54"/>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750"/>
                                        <p:tgtEl>
                                          <p:spTgt spid="21"/>
                                        </p:tgtEl>
                                      </p:cBhvr>
                                    </p:animEffect>
                                  </p:childTnLst>
                                </p:cTn>
                              </p:par>
                            </p:childTnLst>
                          </p:cTn>
                        </p:par>
                        <p:par>
                          <p:cTn id="12" fill="hold">
                            <p:stCondLst>
                              <p:cond delay="5750"/>
                            </p:stCondLst>
                            <p:childTnLst>
                              <p:par>
                                <p:cTn id="13" presetID="22" presetClass="entr" presetSubtype="1" fill="hold" nodeType="afterEffect">
                                  <p:stCondLst>
                                    <p:cond delay="400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750"/>
                                        <p:tgtEl>
                                          <p:spTgt spid="15"/>
                                        </p:tgtEl>
                                      </p:cBhvr>
                                    </p:animEffect>
                                  </p:childTnLst>
                                </p:cTn>
                              </p:par>
                            </p:childTnLst>
                          </p:cTn>
                        </p:par>
                        <p:par>
                          <p:cTn id="16" fill="hold">
                            <p:stCondLst>
                              <p:cond delay="11500"/>
                            </p:stCondLst>
                            <p:childTnLst>
                              <p:par>
                                <p:cTn id="17" presetID="42" presetClass="path" presetSubtype="0" accel="50000" decel="50000" fill="hold" grpId="0" nodeType="afterEffect">
                                  <p:stCondLst>
                                    <p:cond delay="100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oy&#10;&#10;Description automatically generated">
            <a:extLst>
              <a:ext uri="{FF2B5EF4-FFF2-40B4-BE49-F238E27FC236}">
                <a16:creationId xmlns:a16="http://schemas.microsoft.com/office/drawing/2014/main" id="{A91EE37E-6E07-4B9A-B125-D3AC35C13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87633" y="238815"/>
            <a:ext cx="7310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26723"/>
                <a:gd name="adj2" fmla="val 39971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419322"/>
            </a:xfrm>
            <a:prstGeom prst="rect">
              <a:avLst/>
            </a:prstGeom>
            <a:noFill/>
          </p:spPr>
          <p:txBody>
            <a:bodyPr wrap="square" rtlCol="0">
              <a:spAutoFit/>
            </a:bodyPr>
            <a:lstStyle/>
            <a:p>
              <a:pPr algn="ctr"/>
              <a:r>
                <a:rPr lang="en-GB" sz="2800" b="1" dirty="0">
                  <a:latin typeface="Comic Sans MS" panose="030F0702030302020204" pitchFamily="66" charset="0"/>
                </a:rPr>
                <a:t>So let’s go over today’s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169952" y="2388776"/>
            <a:ext cx="5791200" cy="1487347"/>
            <a:chOff x="3349939" y="219308"/>
            <a:chExt cx="5103867"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349939" y="219308"/>
              <a:ext cx="5103867" cy="4398092"/>
            </a:xfrm>
            <a:prstGeom prst="wedgeRoundRectCallout">
              <a:avLst>
                <a:gd name="adj1" fmla="val -72810"/>
                <a:gd name="adj2" fmla="val 99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F26F1FD6-A829-4028-A26C-882B751ED666}"/>
                </a:ext>
              </a:extLst>
            </p:cNvPr>
            <p:cNvSpPr txBox="1"/>
            <p:nvPr/>
          </p:nvSpPr>
          <p:spPr>
            <a:xfrm>
              <a:off x="3366018" y="297045"/>
              <a:ext cx="4992369" cy="3958921"/>
            </a:xfrm>
            <a:prstGeom prst="rect">
              <a:avLst/>
            </a:prstGeom>
            <a:noFill/>
          </p:spPr>
          <p:txBody>
            <a:bodyPr wrap="square" rtlCol="0">
              <a:spAutoFit/>
            </a:bodyPr>
            <a:lstStyle/>
            <a:p>
              <a:pPr algn="ctr"/>
              <a:r>
                <a:rPr lang="en-GB" sz="2700" b="1" dirty="0">
                  <a:latin typeface="Comic Sans MS" panose="030F0702030302020204" pitchFamily="66" charset="0"/>
                </a:rPr>
                <a:t>Following God was not easy for </a:t>
              </a:r>
              <a:r>
                <a:rPr lang="en-GB" sz="2700" b="1" dirty="0">
                  <a:solidFill>
                    <a:srgbClr val="6B19FF"/>
                  </a:solidFill>
                  <a:latin typeface="Comic Sans MS" panose="030F0702030302020204" pitchFamily="66" charset="0"/>
                </a:rPr>
                <a:t> Moses</a:t>
              </a:r>
              <a:r>
                <a:rPr lang="en-GB" sz="2700" b="1" dirty="0">
                  <a:latin typeface="Comic Sans MS" panose="030F0702030302020204" pitchFamily="66" charset="0"/>
                </a:rPr>
                <a:t> but God gave him everything he needed.</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2736176" y="4159797"/>
            <a:ext cx="6224976" cy="1555358"/>
            <a:chOff x="3847752" y="219308"/>
            <a:chExt cx="4606053"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64123"/>
                <a:gd name="adj2" fmla="val -10746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AE921D06-FFF4-4FAF-9592-2EB12FB01C4A}"/>
                </a:ext>
              </a:extLst>
            </p:cNvPr>
            <p:cNvSpPr txBox="1"/>
            <p:nvPr/>
          </p:nvSpPr>
          <p:spPr>
            <a:xfrm>
              <a:off x="3878038" y="472789"/>
              <a:ext cx="4545480" cy="3916356"/>
            </a:xfrm>
            <a:prstGeom prst="rect">
              <a:avLst/>
            </a:prstGeom>
            <a:noFill/>
          </p:spPr>
          <p:txBody>
            <a:bodyPr wrap="square" rtlCol="0">
              <a:spAutoFit/>
            </a:bodyPr>
            <a:lstStyle/>
            <a:p>
              <a:pPr algn="ctr">
                <a:spcAft>
                  <a:spcPts val="600"/>
                </a:spcAft>
              </a:pPr>
              <a:r>
                <a:rPr lang="en-GB" sz="2800" b="1" dirty="0">
                  <a:latin typeface="Comic Sans MS" panose="030F0702030302020204" pitchFamily="66" charset="0"/>
                </a:rPr>
                <a:t>Following </a:t>
              </a:r>
              <a:r>
                <a:rPr lang="en-GB" sz="2800" b="1" dirty="0">
                  <a:solidFill>
                    <a:srgbClr val="6B19FF"/>
                  </a:solidFill>
                  <a:latin typeface="Comic Sans MS" panose="030F0702030302020204" pitchFamily="66" charset="0"/>
                </a:rPr>
                <a:t>Jesus</a:t>
              </a:r>
              <a:r>
                <a:rPr lang="en-GB" sz="2800" b="1" dirty="0">
                  <a:latin typeface="Comic Sans MS" panose="030F0702030302020204" pitchFamily="66" charset="0"/>
                </a:rPr>
                <a:t> may not be easy for us, but </a:t>
              </a:r>
              <a:r>
                <a:rPr lang="en-GB" sz="2800" b="1" dirty="0">
                  <a:solidFill>
                    <a:srgbClr val="6B19FF"/>
                  </a:solidFill>
                  <a:latin typeface="Comic Sans MS" panose="030F0702030302020204" pitchFamily="66" charset="0"/>
                </a:rPr>
                <a:t>Jesus</a:t>
              </a:r>
              <a:r>
                <a:rPr lang="en-GB" sz="2800" b="1" dirty="0">
                  <a:latin typeface="Comic Sans MS" panose="030F0702030302020204" pitchFamily="66" charset="0"/>
                </a:rPr>
                <a:t> gives </a:t>
              </a:r>
              <a:r>
                <a:rPr lang="en-GB" sz="2800" b="1" dirty="0">
                  <a:solidFill>
                    <a:srgbClr val="6B19FF"/>
                  </a:solidFill>
                  <a:latin typeface="Comic Sans MS" panose="030F0702030302020204" pitchFamily="66" charset="0"/>
                </a:rPr>
                <a:t>us</a:t>
              </a:r>
              <a:r>
                <a:rPr lang="en-GB" sz="2800" b="1" dirty="0">
                  <a:latin typeface="Comic Sans MS" panose="030F0702030302020204" pitchFamily="66" charset="0"/>
                </a:rPr>
                <a:t> </a:t>
              </a:r>
              <a:r>
                <a:rPr lang="en-GB" sz="2800" b="1" u="sng" dirty="0">
                  <a:latin typeface="Comic Sans MS" panose="030F0702030302020204" pitchFamily="66" charset="0"/>
                </a:rPr>
                <a:t>more</a:t>
              </a:r>
              <a:r>
                <a:rPr lang="en-GB" sz="2800" b="1" dirty="0">
                  <a:latin typeface="Comic Sans MS" panose="030F0702030302020204" pitchFamily="66" charset="0"/>
                </a:rPr>
                <a:t> than everything we need.</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2313683" y="1093868"/>
            <a:ext cx="6707217" cy="105807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55482"/>
                <a:gd name="adj2" fmla="val 1564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5"/>
              <a:ext cx="4664929" cy="3965944"/>
            </a:xfrm>
            <a:prstGeom prst="rect">
              <a:avLst/>
            </a:prstGeom>
            <a:noFill/>
          </p:spPr>
          <p:txBody>
            <a:bodyPr wrap="square" rtlCol="0">
              <a:spAutoFit/>
            </a:bodyPr>
            <a:lstStyle/>
            <a:p>
              <a:pPr algn="ctr"/>
              <a:r>
                <a:rPr lang="en-GB" sz="2800" b="1" dirty="0">
                  <a:latin typeface="Comic Sans MS" panose="030F0702030302020204" pitchFamily="66" charset="0"/>
                </a:rPr>
                <a:t>God has a special plan </a:t>
              </a:r>
            </a:p>
            <a:p>
              <a:pPr algn="ctr"/>
              <a:r>
                <a:rPr lang="en-GB" sz="2800" b="1" dirty="0">
                  <a:latin typeface="Comic Sans MS" panose="030F0702030302020204" pitchFamily="66" charset="0"/>
                </a:rPr>
                <a:t>for </a:t>
              </a:r>
              <a:r>
                <a:rPr lang="en-GB" sz="2800" b="1" dirty="0">
                  <a:solidFill>
                    <a:srgbClr val="6B19FF"/>
                  </a:solidFill>
                  <a:latin typeface="Comic Sans MS" panose="030F0702030302020204" pitchFamily="66" charset="0"/>
                </a:rPr>
                <a:t>Moses </a:t>
              </a:r>
              <a:r>
                <a:rPr lang="en-GB" sz="2800" b="1" dirty="0">
                  <a:latin typeface="Comic Sans MS" panose="030F0702030302020204" pitchFamily="66" charset="0"/>
                </a:rPr>
                <a:t>and for </a:t>
              </a:r>
              <a:r>
                <a:rPr lang="en-GB" sz="2800" b="1" dirty="0">
                  <a:solidFill>
                    <a:srgbClr val="6B19FF"/>
                  </a:solidFill>
                  <a:latin typeface="Comic Sans MS" panose="030F0702030302020204" pitchFamily="66" charset="0"/>
                </a:rPr>
                <a:t>us</a:t>
              </a:r>
              <a:r>
                <a:rPr lang="en-GB" sz="2800" b="1" dirty="0">
                  <a:latin typeface="Comic Sans MS" panose="030F0702030302020204" pitchFamily="66" charset="0"/>
                </a:rPr>
                <a:t>.</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2360693" y="1034791"/>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2882786" y="2131391"/>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18C8E20F-3883-4659-8311-08710B138C9F}"/>
                </a:ext>
              </a:extLst>
            </p:cNvPr>
            <p:cNvSpPr txBox="1"/>
            <p:nvPr/>
          </p:nvSpPr>
          <p:spPr>
            <a:xfrm>
              <a:off x="-2042501" y="-403305"/>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2589594" y="3823302"/>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21771" y="-26410"/>
            <a:ext cx="96774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hlinkClick r:id="" action="ppaction://hlinkshowjump?jump=nextslide"/>
            <a:extLst>
              <a:ext uri="{FF2B5EF4-FFF2-40B4-BE49-F238E27FC236}">
                <a16:creationId xmlns:a16="http://schemas.microsoft.com/office/drawing/2014/main" id="{C4C4E089-BC8C-4AF9-B13A-6BCDA997820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1000"/>
                                  </p:stCondLst>
                                  <p:childTnLst>
                                    <p:animMotion origin="layout" path="M 0 1.11111E-6 L 1 -0.00139 " pathEditMode="relative" rAng="0" ptsTypes="AA">
                                      <p:cBhvr>
                                        <p:cTn id="40" dur="1500" fill="hold"/>
                                        <p:tgtEl>
                                          <p:spTgt spid="26"/>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EA2CD4-B361-4485-B034-9D50BF9F695D}"/>
              </a:ext>
            </a:extLst>
          </p:cNvPr>
          <p:cNvSpPr/>
          <p:nvPr/>
        </p:nvSpPr>
        <p:spPr>
          <a:xfrm>
            <a:off x="705842" y="604384"/>
            <a:ext cx="8018102" cy="954107"/>
          </a:xfrm>
          <a:prstGeom prst="rect">
            <a:avLst/>
          </a:prstGeom>
        </p:spPr>
        <p:txBody>
          <a:bodyPr wrap="square">
            <a:spAutoFit/>
          </a:bodyPr>
          <a:lstStyle/>
          <a:p>
            <a:pPr algn="ctr"/>
            <a:r>
              <a:rPr lang="en-GB" sz="2800" b="1" dirty="0">
                <a:latin typeface="Comic Sans MS" panose="030F0702030302020204" pitchFamily="66" charset="0"/>
              </a:rPr>
              <a:t>Dear God, thank you that you gave Moses everything he needed to follow you.</a:t>
            </a:r>
          </a:p>
        </p:txBody>
      </p:sp>
      <p:pic>
        <p:nvPicPr>
          <p:cNvPr id="17" name="Picture 16" descr="A picture containing toy&#10;&#10;Description automatically generated">
            <a:extLst>
              <a:ext uri="{FF2B5EF4-FFF2-40B4-BE49-F238E27FC236}">
                <a16:creationId xmlns:a16="http://schemas.microsoft.com/office/drawing/2014/main" id="{5E74A07C-B1D1-45EA-A479-B72E602C8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4" name="Picture 3">
            <a:extLst>
              <a:ext uri="{FF2B5EF4-FFF2-40B4-BE49-F238E27FC236}">
                <a16:creationId xmlns:a16="http://schemas.microsoft.com/office/drawing/2014/main" id="{80E21BB6-BC83-49EE-AE49-E34998C61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751" y="2505316"/>
            <a:ext cx="1982813" cy="3309696"/>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027" y="2505316"/>
            <a:ext cx="1921428" cy="3309696"/>
          </a:xfrm>
          <a:prstGeom prst="rect">
            <a:avLst/>
          </a:prstGeom>
        </p:spPr>
      </p:pic>
      <p:grpSp>
        <p:nvGrpSpPr>
          <p:cNvPr id="35" name="Group 34">
            <a:extLst>
              <a:ext uri="{FF2B5EF4-FFF2-40B4-BE49-F238E27FC236}">
                <a16:creationId xmlns:a16="http://schemas.microsoft.com/office/drawing/2014/main" id="{263F9FFD-972D-48E0-A776-C7AB4A188D33}"/>
              </a:ext>
            </a:extLst>
          </p:cNvPr>
          <p:cNvGrpSpPr/>
          <p:nvPr/>
        </p:nvGrpSpPr>
        <p:grpSpPr>
          <a:xfrm>
            <a:off x="2285661" y="1799886"/>
            <a:ext cx="4786011" cy="1537653"/>
            <a:chOff x="3801209" y="219308"/>
            <a:chExt cx="4549320" cy="1424958"/>
          </a:xfrm>
          <a:solidFill>
            <a:schemeClr val="bg1"/>
          </a:solidFill>
        </p:grpSpPr>
        <p:sp>
          <p:nvSpPr>
            <p:cNvPr id="36" name="Rounded Rectangular Callout 38">
              <a:extLst>
                <a:ext uri="{FF2B5EF4-FFF2-40B4-BE49-F238E27FC236}">
                  <a16:creationId xmlns:a16="http://schemas.microsoft.com/office/drawing/2014/main" id="{F3778897-37F4-41C7-8F97-2E21EECEB3B8}"/>
                </a:ext>
              </a:extLst>
            </p:cNvPr>
            <p:cNvSpPr/>
            <p:nvPr/>
          </p:nvSpPr>
          <p:spPr>
            <a:xfrm>
              <a:off x="3854729" y="219308"/>
              <a:ext cx="4495800" cy="1424958"/>
            </a:xfrm>
            <a:prstGeom prst="wedgeRoundRectCallout">
              <a:avLst>
                <a:gd name="adj1" fmla="val -61103"/>
                <a:gd name="adj2" fmla="val 4589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TextBox 36">
              <a:extLst>
                <a:ext uri="{FF2B5EF4-FFF2-40B4-BE49-F238E27FC236}">
                  <a16:creationId xmlns:a16="http://schemas.microsoft.com/office/drawing/2014/main" id="{55D2D0BE-EDA7-44B3-B405-12C7544EBC5A}"/>
                </a:ext>
              </a:extLst>
            </p:cNvPr>
            <p:cNvSpPr txBox="1"/>
            <p:nvPr/>
          </p:nvSpPr>
          <p:spPr>
            <a:xfrm>
              <a:off x="3801209" y="293814"/>
              <a:ext cx="4495800" cy="1283488"/>
            </a:xfrm>
            <a:prstGeom prst="rect">
              <a:avLst/>
            </a:prstGeom>
            <a:noFill/>
          </p:spPr>
          <p:txBody>
            <a:bodyPr wrap="square" rtlCol="0">
              <a:spAutoFit/>
            </a:bodyPr>
            <a:lstStyle/>
            <a:p>
              <a:pPr algn="ctr"/>
              <a:r>
                <a:rPr lang="en-GB" sz="2800" b="1" dirty="0">
                  <a:latin typeface="Comic Sans MS" panose="030F0702030302020204" pitchFamily="66" charset="0"/>
                </a:rPr>
                <a:t>Thank you, that Jesus died for us, so that we can be in your family.</a:t>
              </a:r>
            </a:p>
          </p:txBody>
        </p:sp>
      </p:grpSp>
      <p:sp>
        <p:nvSpPr>
          <p:cNvPr id="14" name="TextBox 13">
            <a:extLst>
              <a:ext uri="{FF2B5EF4-FFF2-40B4-BE49-F238E27FC236}">
                <a16:creationId xmlns:a16="http://schemas.microsoft.com/office/drawing/2014/main" id="{00786752-6CA9-4C64-B398-8D41CACB54FE}"/>
              </a:ext>
            </a:extLst>
          </p:cNvPr>
          <p:cNvSpPr txBox="1"/>
          <p:nvPr/>
        </p:nvSpPr>
        <p:spPr>
          <a:xfrm>
            <a:off x="450842" y="179088"/>
            <a:ext cx="8489152" cy="553998"/>
          </a:xfrm>
          <a:prstGeom prst="rect">
            <a:avLst/>
          </a:prstGeom>
          <a:noFill/>
        </p:spPr>
        <p:txBody>
          <a:bodyPr wrap="square" rtlCol="0">
            <a:spAutoFit/>
          </a:bodyPr>
          <a:lstStyle/>
          <a:p>
            <a:pPr algn="ctr"/>
            <a:endParaRPr lang="en-GB" sz="3000" b="1" dirty="0">
              <a:latin typeface="Comic Sans MS" panose="030F0702030302020204" pitchFamily="66" charset="0"/>
            </a:endParaRPr>
          </a:p>
        </p:txBody>
      </p:sp>
      <p:grpSp>
        <p:nvGrpSpPr>
          <p:cNvPr id="21" name="Group 20">
            <a:extLst>
              <a:ext uri="{FF2B5EF4-FFF2-40B4-BE49-F238E27FC236}">
                <a16:creationId xmlns:a16="http://schemas.microsoft.com/office/drawing/2014/main" id="{0B33806B-DAAE-4CFA-A74F-B6B1ABD5F7BB}"/>
              </a:ext>
            </a:extLst>
          </p:cNvPr>
          <p:cNvGrpSpPr/>
          <p:nvPr/>
        </p:nvGrpSpPr>
        <p:grpSpPr>
          <a:xfrm>
            <a:off x="675058" y="98840"/>
            <a:ext cx="8172303" cy="1537653"/>
            <a:chOff x="3854728" y="219308"/>
            <a:chExt cx="4547344" cy="1731599"/>
          </a:xfrm>
          <a:solidFill>
            <a:schemeClr val="bg1"/>
          </a:solidFill>
        </p:grpSpPr>
        <p:sp>
          <p:nvSpPr>
            <p:cNvPr id="24" name="Rounded Rectangular Callout 38">
              <a:extLst>
                <a:ext uri="{FF2B5EF4-FFF2-40B4-BE49-F238E27FC236}">
                  <a16:creationId xmlns:a16="http://schemas.microsoft.com/office/drawing/2014/main" id="{EC71158B-6910-4923-BC41-1ADDCEFD6B07}"/>
                </a:ext>
              </a:extLst>
            </p:cNvPr>
            <p:cNvSpPr/>
            <p:nvPr/>
          </p:nvSpPr>
          <p:spPr>
            <a:xfrm>
              <a:off x="3854728" y="219308"/>
              <a:ext cx="4495800" cy="1731599"/>
            </a:xfrm>
            <a:prstGeom prst="wedgeRoundRectCallout">
              <a:avLst>
                <a:gd name="adj1" fmla="val -35943"/>
                <a:gd name="adj2" fmla="val 1559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Box 24">
              <a:extLst>
                <a:ext uri="{FF2B5EF4-FFF2-40B4-BE49-F238E27FC236}">
                  <a16:creationId xmlns:a16="http://schemas.microsoft.com/office/drawing/2014/main" id="{15F5F9B5-7D7A-4CEF-BE2F-EE0B7A249937}"/>
                </a:ext>
              </a:extLst>
            </p:cNvPr>
            <p:cNvSpPr txBox="1"/>
            <p:nvPr/>
          </p:nvSpPr>
          <p:spPr>
            <a:xfrm>
              <a:off x="3906271" y="301529"/>
              <a:ext cx="4495801" cy="589214"/>
            </a:xfrm>
            <a:prstGeom prst="rect">
              <a:avLst/>
            </a:prstGeom>
            <a:noFill/>
          </p:spPr>
          <p:txBody>
            <a:bodyPr wrap="square" rtlCol="0">
              <a:spAutoFit/>
            </a:bodyPr>
            <a:lstStyle/>
            <a:p>
              <a:pPr algn="ctr"/>
              <a:r>
                <a:rPr lang="en-GB" sz="2800" b="1" dirty="0">
                  <a:latin typeface="Comic Sans MS" panose="030F0702030302020204" pitchFamily="66" charset="0"/>
                </a:rPr>
                <a:t>Let’s talk to God now.</a:t>
              </a:r>
            </a:p>
          </p:txBody>
        </p:sp>
      </p:grpSp>
      <p:grpSp>
        <p:nvGrpSpPr>
          <p:cNvPr id="18" name="Group 17">
            <a:extLst>
              <a:ext uri="{FF2B5EF4-FFF2-40B4-BE49-F238E27FC236}">
                <a16:creationId xmlns:a16="http://schemas.microsoft.com/office/drawing/2014/main" id="{8B3CAC0F-9361-4243-AE42-718F7D78BEF9}"/>
              </a:ext>
            </a:extLst>
          </p:cNvPr>
          <p:cNvGrpSpPr/>
          <p:nvPr/>
        </p:nvGrpSpPr>
        <p:grpSpPr>
          <a:xfrm>
            <a:off x="2632994" y="3571988"/>
            <a:ext cx="4124848" cy="1868545"/>
            <a:chOff x="3854729" y="219308"/>
            <a:chExt cx="4560766" cy="1731599"/>
          </a:xfrm>
          <a:solidFill>
            <a:schemeClr val="bg1"/>
          </a:solidFill>
        </p:grpSpPr>
        <p:sp>
          <p:nvSpPr>
            <p:cNvPr id="19" name="Rounded Rectangular Callout 38">
              <a:extLst>
                <a:ext uri="{FF2B5EF4-FFF2-40B4-BE49-F238E27FC236}">
                  <a16:creationId xmlns:a16="http://schemas.microsoft.com/office/drawing/2014/main" id="{DCA9B52F-17EB-4E37-9FF5-B97EFCA555D7}"/>
                </a:ext>
              </a:extLst>
            </p:cNvPr>
            <p:cNvSpPr/>
            <p:nvPr/>
          </p:nvSpPr>
          <p:spPr>
            <a:xfrm>
              <a:off x="3854729" y="219308"/>
              <a:ext cx="4495800" cy="1731599"/>
            </a:xfrm>
            <a:prstGeom prst="wedgeRoundRectCallout">
              <a:avLst>
                <a:gd name="adj1" fmla="val -70257"/>
                <a:gd name="adj2" fmla="val -663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a:extLst>
                <a:ext uri="{FF2B5EF4-FFF2-40B4-BE49-F238E27FC236}">
                  <a16:creationId xmlns:a16="http://schemas.microsoft.com/office/drawing/2014/main" id="{95166974-5B65-4878-867D-8FA9D825ABFE}"/>
                </a:ext>
              </a:extLst>
            </p:cNvPr>
            <p:cNvSpPr txBox="1"/>
            <p:nvPr/>
          </p:nvSpPr>
          <p:spPr>
            <a:xfrm>
              <a:off x="3910302" y="261668"/>
              <a:ext cx="4505193" cy="1682796"/>
            </a:xfrm>
            <a:prstGeom prst="rect">
              <a:avLst/>
            </a:prstGeom>
            <a:noFill/>
          </p:spPr>
          <p:txBody>
            <a:bodyPr wrap="square" rtlCol="0">
              <a:spAutoFit/>
            </a:bodyPr>
            <a:lstStyle/>
            <a:p>
              <a:pPr algn="ctr"/>
              <a:r>
                <a:rPr lang="en-GB" sz="2800" b="1" dirty="0">
                  <a:latin typeface="Comic Sans MS" panose="030F0702030302020204" pitchFamily="66" charset="0"/>
                </a:rPr>
                <a:t>Help us to remember, that Jesus gives us everything we need </a:t>
              </a:r>
            </a:p>
            <a:p>
              <a:pPr algn="ctr"/>
              <a:r>
                <a:rPr lang="en-GB" sz="2800" b="1" dirty="0">
                  <a:latin typeface="Comic Sans MS" panose="030F0702030302020204" pitchFamily="66" charset="0"/>
                </a:rPr>
                <a:t>to follow him.</a:t>
              </a:r>
            </a:p>
          </p:txBody>
        </p:sp>
      </p:grpSp>
      <p:sp>
        <p:nvSpPr>
          <p:cNvPr id="29" name="Rectangle 28">
            <a:hlinkClick r:id="rId5" action="ppaction://hlinksldjump"/>
            <a:extLst>
              <a:ext uri="{FF2B5EF4-FFF2-40B4-BE49-F238E27FC236}">
                <a16:creationId xmlns:a16="http://schemas.microsoft.com/office/drawing/2014/main" id="{3C979CEE-5432-4D20-9333-ECA8EB24C6CA}"/>
              </a:ext>
            </a:extLst>
          </p:cNvPr>
          <p:cNvSpPr/>
          <p:nvPr/>
        </p:nvSpPr>
        <p:spPr>
          <a:xfrm>
            <a:off x="806" y="0"/>
            <a:ext cx="95250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360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childTnLst>
                          </p:cTn>
                        </p:par>
                        <p:par>
                          <p:cTn id="8" fill="hold">
                            <p:stCondLst>
                              <p:cond delay="2250"/>
                            </p:stCondLst>
                            <p:childTnLst>
                              <p:par>
                                <p:cTn id="9" presetID="22" presetClass="entr" presetSubtype="8"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par>
                          <p:cTn id="12" fill="hold">
                            <p:stCondLst>
                              <p:cond delay="6000"/>
                            </p:stCondLst>
                            <p:childTnLst>
                              <p:par>
                                <p:cTn id="13" presetID="22" presetClass="entr" presetSubtype="8" fill="hold" nodeType="afterEffect">
                                  <p:stCondLst>
                                    <p:cond delay="300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750"/>
                                        <p:tgtEl>
                                          <p:spTgt spid="35"/>
                                        </p:tgtEl>
                                      </p:cBhvr>
                                    </p:animEffect>
                                  </p:childTnLst>
                                </p:cTn>
                              </p:par>
                            </p:childTnLst>
                          </p:cTn>
                        </p:par>
                        <p:par>
                          <p:cTn id="16" fill="hold">
                            <p:stCondLst>
                              <p:cond delay="10750"/>
                            </p:stCondLst>
                            <p:childTnLst>
                              <p:par>
                                <p:cTn id="17" presetID="22" presetClass="entr" presetSubtype="8" fill="hold" nodeType="afterEffect">
                                  <p:stCondLst>
                                    <p:cond delay="30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750"/>
                                        <p:tgtEl>
                                          <p:spTgt spid="18"/>
                                        </p:tgtEl>
                                      </p:cBhvr>
                                    </p:animEffect>
                                  </p:childTnLst>
                                </p:cTn>
                              </p:par>
                            </p:childTnLst>
                          </p:cTn>
                        </p:par>
                        <p:par>
                          <p:cTn id="20" fill="hold">
                            <p:stCondLst>
                              <p:cond delay="15500"/>
                            </p:stCondLst>
                            <p:childTnLst>
                              <p:par>
                                <p:cTn id="21" presetID="42" presetClass="path" presetSubtype="0" accel="50000" decel="50000" fill="hold" grpId="0" nodeType="afterEffect">
                                  <p:stCondLst>
                                    <p:cond delay="500"/>
                                  </p:stCondLst>
                                  <p:childTnLst>
                                    <p:animMotion origin="layout" path="M 0 1.11111E-6 L 1 -0.00139 " pathEditMode="relative" rAng="0" ptsTypes="AA">
                                      <p:cBhvr>
                                        <p:cTn id="2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rawing of a cartoon character&#10;&#10;Description automatically generated">
            <a:extLst>
              <a:ext uri="{FF2B5EF4-FFF2-40B4-BE49-F238E27FC236}">
                <a16:creationId xmlns:a16="http://schemas.microsoft.com/office/drawing/2014/main" id="{46F26274-FE13-42C7-8F22-36BB70AA7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717" y="1917973"/>
            <a:ext cx="1960658" cy="3272714"/>
          </a:xfrm>
          <a:prstGeom prst="rect">
            <a:avLst/>
          </a:prstGeom>
        </p:spPr>
      </p:pic>
      <p:pic>
        <p:nvPicPr>
          <p:cNvPr id="40" name="Picture 39">
            <a:extLst>
              <a:ext uri="{FF2B5EF4-FFF2-40B4-BE49-F238E27FC236}">
                <a16:creationId xmlns:a16="http://schemas.microsoft.com/office/drawing/2014/main" id="{6966B787-BF72-406D-BDEF-0AD64408B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426" y="-1127326"/>
            <a:ext cx="1976291" cy="3573060"/>
          </a:xfrm>
          <a:prstGeom prst="rect">
            <a:avLst/>
          </a:prstGeom>
        </p:spPr>
      </p:pic>
      <p:pic>
        <p:nvPicPr>
          <p:cNvPr id="34" name="Picture 33">
            <a:extLst>
              <a:ext uri="{FF2B5EF4-FFF2-40B4-BE49-F238E27FC236}">
                <a16:creationId xmlns:a16="http://schemas.microsoft.com/office/drawing/2014/main" id="{ADCB5F5D-9218-4112-9C2F-E4D123A1B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064" y="1349015"/>
            <a:ext cx="2047375" cy="3321182"/>
          </a:xfrm>
          <a:prstGeom prst="rect">
            <a:avLst/>
          </a:prstGeom>
        </p:spPr>
      </p:pic>
      <p:pic>
        <p:nvPicPr>
          <p:cNvPr id="32" name="Picture 31" descr="A picture containing toy&#10;&#10;Description automatically generated">
            <a:extLst>
              <a:ext uri="{FF2B5EF4-FFF2-40B4-BE49-F238E27FC236}">
                <a16:creationId xmlns:a16="http://schemas.microsoft.com/office/drawing/2014/main" id="{385B9586-811F-45BD-8279-99ECE9810F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943" y="1782138"/>
            <a:ext cx="1960659" cy="3293724"/>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9EA089A6-B90E-43A6-B81D-1E6B61F832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9144" y="457200"/>
            <a:ext cx="1960658" cy="3292519"/>
          </a:xfrm>
          <a:prstGeom prst="rect">
            <a:avLst/>
          </a:prstGeom>
        </p:spPr>
      </p:pic>
      <p:pic>
        <p:nvPicPr>
          <p:cNvPr id="26" name="Picture 25" descr="A picture containing toy&#10;&#10;Description automatically generated">
            <a:extLst>
              <a:ext uri="{FF2B5EF4-FFF2-40B4-BE49-F238E27FC236}">
                <a16:creationId xmlns:a16="http://schemas.microsoft.com/office/drawing/2014/main" id="{DC8C8475-5D74-405D-9115-CD04CE830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8174" y="672294"/>
            <a:ext cx="1915743"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838200" y="101292"/>
            <a:ext cx="6781800" cy="1384995"/>
            <a:chOff x="3854728" y="216515"/>
            <a:chExt cx="4535321" cy="2148767"/>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5496"/>
                <a:gd name="adj2" fmla="val 23436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94248" y="216515"/>
              <a:ext cx="4495801" cy="2148767"/>
            </a:xfrm>
            <a:prstGeom prst="rect">
              <a:avLst/>
            </a:prstGeom>
            <a:noFill/>
          </p:spPr>
          <p:txBody>
            <a:bodyPr wrap="square" rtlCol="0">
              <a:spAutoFit/>
            </a:bodyPr>
            <a:lstStyle/>
            <a:p>
              <a:pPr algn="ctr"/>
              <a:r>
                <a:rPr lang="en-GB" sz="2800" b="1" dirty="0">
                  <a:latin typeface="Comic Sans MS" panose="030F0702030302020204" pitchFamily="66" charset="0"/>
                </a:rPr>
                <a:t>We are going to start this morning all together with a prayer</a:t>
              </a:r>
            </a:p>
            <a:p>
              <a:pPr algn="ctr"/>
              <a:endParaRPr lang="en-GB" sz="2800" b="1" i="1" dirty="0">
                <a:solidFill>
                  <a:srgbClr val="6B19FF"/>
                </a:solidFill>
                <a:latin typeface="Comic Sans MS" panose="030F0702030302020204" pitchFamily="66" charset="0"/>
              </a:endParaRPr>
            </a:p>
          </p:txBody>
        </p:sp>
      </p:grpSp>
      <p:sp>
        <p:nvSpPr>
          <p:cNvPr id="4" name="Rectangle 3">
            <a:hlinkClick r:id="rId9" action="ppaction://hlinksldjump"/>
            <a:extLst>
              <a:ext uri="{FF2B5EF4-FFF2-40B4-BE49-F238E27FC236}">
                <a16:creationId xmlns:a16="http://schemas.microsoft.com/office/drawing/2014/main" id="{93F04339-A8B5-4894-AC27-DEA52F55A3C3}"/>
              </a:ext>
            </a:extLst>
          </p:cNvPr>
          <p:cNvSpPr/>
          <p:nvPr/>
        </p:nvSpPr>
        <p:spPr>
          <a:xfrm>
            <a:off x="12268200" y="312420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hlinkClick r:id="rId9" action="ppaction://hlinksldjump"/>
            <a:extLst>
              <a:ext uri="{FF2B5EF4-FFF2-40B4-BE49-F238E27FC236}">
                <a16:creationId xmlns:a16="http://schemas.microsoft.com/office/drawing/2014/main" id="{064B15F4-2387-4062-9B74-B50EF1A7711D}"/>
              </a:ext>
            </a:extLst>
          </p:cNvPr>
          <p:cNvSpPr/>
          <p:nvPr/>
        </p:nvSpPr>
        <p:spPr>
          <a:xfrm>
            <a:off x="-19050" y="0"/>
            <a:ext cx="98298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6141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750"/>
                                        <p:tgtEl>
                                          <p:spTgt spid="15"/>
                                        </p:tgtEl>
                                      </p:cBhvr>
                                    </p:animEffect>
                                  </p:childTnLst>
                                </p:cTn>
                              </p:par>
                            </p:childTnLst>
                          </p:cTn>
                        </p:par>
                        <p:par>
                          <p:cTn id="8" fill="hold">
                            <p:stCondLst>
                              <p:cond delay="2000"/>
                            </p:stCondLst>
                            <p:childTnLst>
                              <p:par>
                                <p:cTn id="9" presetID="63" presetClass="path" presetSubtype="0" accel="50000" decel="50000" fill="hold" nodeType="afterEffect">
                                  <p:stCondLst>
                                    <p:cond delay="1000"/>
                                  </p:stCondLst>
                                  <p:childTnLst>
                                    <p:animMotion origin="layout" path="M -2.5E-6 1.11111E-6 L 0.83091 0.16597 " pathEditMode="relative" rAng="0" ptsTypes="AA">
                                      <p:cBhvr>
                                        <p:cTn id="10" dur="2250" fill="hold"/>
                                        <p:tgtEl>
                                          <p:spTgt spid="34"/>
                                        </p:tgtEl>
                                        <p:attrNameLst>
                                          <p:attrName>ppt_x</p:attrName>
                                          <p:attrName>ppt_y</p:attrName>
                                        </p:attrNameLst>
                                      </p:cBhvr>
                                      <p:rCtr x="41545" y="8125"/>
                                    </p:animMotion>
                                  </p:childTnLst>
                                </p:cTn>
                              </p:par>
                            </p:childTnLst>
                          </p:cTn>
                        </p:par>
                        <p:par>
                          <p:cTn id="11" fill="hold">
                            <p:stCondLst>
                              <p:cond delay="5250"/>
                            </p:stCondLst>
                            <p:childTnLst>
                              <p:par>
                                <p:cTn id="12" presetID="35" presetClass="path" presetSubtype="0" accel="50000" decel="50000" fill="hold" nodeType="afterEffect">
                                  <p:stCondLst>
                                    <p:cond delay="250"/>
                                  </p:stCondLst>
                                  <p:childTnLst>
                                    <p:animMotion origin="layout" path="M -2.5E-6 -4.81481E-6 L 0.40452 0.48426 " pathEditMode="relative" rAng="0" ptsTypes="AA">
                                      <p:cBhvr>
                                        <p:cTn id="13" dur="1500" fill="hold"/>
                                        <p:tgtEl>
                                          <p:spTgt spid="40"/>
                                        </p:tgtEl>
                                        <p:attrNameLst>
                                          <p:attrName>ppt_x</p:attrName>
                                          <p:attrName>ppt_y</p:attrName>
                                        </p:attrNameLst>
                                      </p:cBhvr>
                                      <p:rCtr x="20226" y="24213"/>
                                    </p:animMotion>
                                  </p:childTnLst>
                                </p:cTn>
                              </p:par>
                            </p:childTnLst>
                          </p:cTn>
                        </p:par>
                        <p:par>
                          <p:cTn id="14" fill="hold">
                            <p:stCondLst>
                              <p:cond delay="7000"/>
                            </p:stCondLst>
                            <p:childTnLst>
                              <p:par>
                                <p:cTn id="15" presetID="63" presetClass="path" presetSubtype="0" accel="50000" decel="50000" fill="hold" nodeType="afterEffect">
                                  <p:stCondLst>
                                    <p:cond delay="250"/>
                                  </p:stCondLst>
                                  <p:childTnLst>
                                    <p:animMotion origin="layout" path="M 2.5E-6 2.96296E-6 L 0.36632 0.09282 " pathEditMode="relative" rAng="0" ptsTypes="AA">
                                      <p:cBhvr>
                                        <p:cTn id="16" dur="1500" fill="hold"/>
                                        <p:tgtEl>
                                          <p:spTgt spid="6"/>
                                        </p:tgtEl>
                                        <p:attrNameLst>
                                          <p:attrName>ppt_x</p:attrName>
                                          <p:attrName>ppt_y</p:attrName>
                                        </p:attrNameLst>
                                      </p:cBhvr>
                                      <p:rCtr x="18316" y="4630"/>
                                    </p:animMotion>
                                  </p:childTnLst>
                                </p:cTn>
                              </p:par>
                            </p:childTnLst>
                          </p:cTn>
                        </p:par>
                        <p:par>
                          <p:cTn id="17" fill="hold">
                            <p:stCondLst>
                              <p:cond delay="8750"/>
                            </p:stCondLst>
                            <p:childTnLst>
                              <p:par>
                                <p:cTn id="18" presetID="35" presetClass="path" presetSubtype="0" accel="50000" decel="50000" fill="hold" nodeType="afterEffect">
                                  <p:stCondLst>
                                    <p:cond delay="250"/>
                                  </p:stCondLst>
                                  <p:childTnLst>
                                    <p:animMotion origin="layout" path="M -8.33333E-7 1.85185E-6 L -0.55608 0.27338 " pathEditMode="relative" rAng="0" ptsTypes="AA">
                                      <p:cBhvr>
                                        <p:cTn id="19" dur="1500" fill="hold"/>
                                        <p:tgtEl>
                                          <p:spTgt spid="26"/>
                                        </p:tgtEl>
                                        <p:attrNameLst>
                                          <p:attrName>ppt_x</p:attrName>
                                          <p:attrName>ppt_y</p:attrName>
                                        </p:attrNameLst>
                                      </p:cBhvr>
                                      <p:rCtr x="-27708" y="13218"/>
                                    </p:animMotion>
                                  </p:childTnLst>
                                </p:cTn>
                              </p:par>
                            </p:childTnLst>
                          </p:cTn>
                        </p:par>
                        <p:par>
                          <p:cTn id="20" fill="hold">
                            <p:stCondLst>
                              <p:cond delay="10500"/>
                            </p:stCondLst>
                            <p:childTnLst>
                              <p:par>
                                <p:cTn id="21" presetID="35" presetClass="path" presetSubtype="0" accel="50000" decel="50000" fill="hold" nodeType="afterEffect">
                                  <p:stCondLst>
                                    <p:cond delay="250"/>
                                  </p:stCondLst>
                                  <p:childTnLst>
                                    <p:animMotion origin="layout" path="M 4.44444E-6 -2.96296E-6 L -0.575 0.29838 " pathEditMode="relative" rAng="0" ptsTypes="AA">
                                      <p:cBhvr>
                                        <p:cTn id="22" dur="2000" fill="hold"/>
                                        <p:tgtEl>
                                          <p:spTgt spid="31"/>
                                        </p:tgtEl>
                                        <p:attrNameLst>
                                          <p:attrName>ppt_x</p:attrName>
                                          <p:attrName>ppt_y</p:attrName>
                                        </p:attrNameLst>
                                      </p:cBhvr>
                                      <p:rCtr x="-28750" y="14907"/>
                                    </p:animMotion>
                                  </p:childTnLst>
                                </p:cTn>
                              </p:par>
                            </p:childTnLst>
                          </p:cTn>
                        </p:par>
                        <p:par>
                          <p:cTn id="23" fill="hold">
                            <p:stCondLst>
                              <p:cond delay="12750"/>
                            </p:stCondLst>
                            <p:childTnLst>
                              <p:par>
                                <p:cTn id="24" presetID="63" presetClass="path" presetSubtype="0" accel="50000" decel="50000" fill="hold" nodeType="afterEffect">
                                  <p:stCondLst>
                                    <p:cond delay="250"/>
                                  </p:stCondLst>
                                  <p:childTnLst>
                                    <p:animMotion origin="layout" path="M -1.66667E-6 0 L -0.38785 0.10509 " pathEditMode="relative" rAng="0" ptsTypes="AA">
                                      <p:cBhvr>
                                        <p:cTn id="25" dur="1500" fill="hold"/>
                                        <p:tgtEl>
                                          <p:spTgt spid="32"/>
                                        </p:tgtEl>
                                        <p:attrNameLst>
                                          <p:attrName>ppt_x</p:attrName>
                                          <p:attrName>ppt_y</p:attrName>
                                        </p:attrNameLst>
                                      </p:cBhvr>
                                      <p:rCtr x="-19392" y="5255"/>
                                    </p:animMotion>
                                  </p:childTnLst>
                                </p:cTn>
                              </p:par>
                            </p:childTnLst>
                          </p:cTn>
                        </p:par>
                        <p:par>
                          <p:cTn id="26" fill="hold">
                            <p:stCondLst>
                              <p:cond delay="14500"/>
                            </p:stCondLst>
                            <p:childTnLst>
                              <p:par>
                                <p:cTn id="27" presetID="42" presetClass="path" presetSubtype="0" accel="50000" decel="50000" fill="hold" grpId="0" nodeType="afterEffect">
                                  <p:stCondLst>
                                    <p:cond delay="1000"/>
                                  </p:stCondLst>
                                  <p:childTnLst>
                                    <p:animMotion origin="layout" path="M 0 1.11111E-6 L 1 -0.00139 " pathEditMode="relative" rAng="0" ptsTypes="AA">
                                      <p:cBhvr>
                                        <p:cTn id="2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80941D2-D39D-432D-A87F-DD8B3E4E537F}"/>
              </a:ext>
            </a:extLst>
          </p:cNvPr>
          <p:cNvGrpSpPr/>
          <p:nvPr/>
        </p:nvGrpSpPr>
        <p:grpSpPr>
          <a:xfrm>
            <a:off x="216379" y="1315361"/>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5" name="Rectangle 4">
              <a:extLst>
                <a:ext uri="{FF2B5EF4-FFF2-40B4-BE49-F238E27FC236}">
                  <a16:creationId xmlns:a16="http://schemas.microsoft.com/office/drawing/2014/main" id="{29640085-C9E5-4704-9180-73E638B07549}"/>
                </a:ext>
              </a:extLst>
            </p:cNvPr>
            <p:cNvSpPr/>
            <p:nvPr/>
          </p:nvSpPr>
          <p:spPr>
            <a:xfrm rot="21293176">
              <a:off x="1662345" y="1568102"/>
              <a:ext cx="4262246" cy="4064895"/>
            </a:xfrm>
            <a:prstGeom prst="rect">
              <a:avLst/>
            </a:prstGeom>
          </p:spPr>
          <p:txBody>
            <a:bodyPr wrap="square">
              <a:spAutoFit/>
            </a:bodyPr>
            <a:lstStyle/>
            <a:p>
              <a:pPr>
                <a:lnSpc>
                  <a:spcPts val="4500"/>
                </a:lnSpc>
              </a:pPr>
              <a:r>
                <a:rPr lang="en-US" sz="2400" dirty="0">
                  <a:latin typeface="Comic Sans MS" panose="030F0702030302020204" pitchFamily="66" charset="0"/>
                </a:rPr>
                <a:t>      </a:t>
              </a:r>
              <a:r>
                <a:rPr lang="en-US" sz="2400" b="0" i="0" dirty="0">
                  <a:solidFill>
                    <a:srgbClr val="000000"/>
                  </a:solidFill>
                  <a:effectLst/>
                  <a:latin typeface="Comic Sans MS" panose="030F0702030302020204" pitchFamily="66" charset="0"/>
                </a:rPr>
                <a:t>God cannot lie when he </a:t>
              </a:r>
            </a:p>
            <a:p>
              <a:pPr>
                <a:lnSpc>
                  <a:spcPts val="4500"/>
                </a:lnSpc>
              </a:pPr>
              <a:r>
                <a:rPr lang="en-US" sz="2400" dirty="0">
                  <a:solidFill>
                    <a:srgbClr val="000000"/>
                  </a:solidFill>
                  <a:latin typeface="Comic Sans MS" panose="030F0702030302020204" pitchFamily="66" charset="0"/>
                </a:rPr>
                <a:t>      </a:t>
              </a:r>
              <a:r>
                <a:rPr lang="en-US" sz="2400" b="0" i="0" dirty="0">
                  <a:solidFill>
                    <a:srgbClr val="000000"/>
                  </a:solidFill>
                  <a:effectLst/>
                  <a:latin typeface="Comic Sans MS" panose="030F0702030302020204" pitchFamily="66" charset="0"/>
                </a:rPr>
                <a:t>makes a promise, and he </a:t>
              </a:r>
            </a:p>
            <a:p>
              <a:pPr>
                <a:lnSpc>
                  <a:spcPts val="4500"/>
                </a:lnSpc>
              </a:pPr>
              <a:r>
                <a:rPr lang="en-US" sz="2400" dirty="0">
                  <a:solidFill>
                    <a:srgbClr val="000000"/>
                  </a:solidFill>
                  <a:latin typeface="Comic Sans MS" panose="030F0702030302020204" pitchFamily="66" charset="0"/>
                </a:rPr>
                <a:t>    </a:t>
              </a:r>
              <a:r>
                <a:rPr lang="en-US" sz="2400" b="0" i="0" dirty="0">
                  <a:solidFill>
                    <a:srgbClr val="000000"/>
                  </a:solidFill>
                  <a:effectLst/>
                  <a:latin typeface="Comic Sans MS" panose="030F0702030302020204" pitchFamily="66" charset="0"/>
                </a:rPr>
                <a:t>cannot lie when he makes  </a:t>
              </a:r>
            </a:p>
            <a:p>
              <a:pPr>
                <a:lnSpc>
                  <a:spcPts val="4500"/>
                </a:lnSpc>
              </a:pPr>
              <a:r>
                <a:rPr lang="en-US" sz="2400" dirty="0">
                  <a:solidFill>
                    <a:srgbClr val="000000"/>
                  </a:solidFill>
                  <a:latin typeface="Comic Sans MS" panose="030F0702030302020204" pitchFamily="66" charset="0"/>
                </a:rPr>
                <a:t>  </a:t>
              </a:r>
              <a:r>
                <a:rPr lang="en-US" sz="2400" b="0" i="0" dirty="0">
                  <a:solidFill>
                    <a:srgbClr val="000000"/>
                  </a:solidFill>
                  <a:effectLst/>
                  <a:latin typeface="Comic Sans MS" panose="030F0702030302020204" pitchFamily="66" charset="0"/>
                </a:rPr>
                <a:t>an oath. These things encourage us who came to God for safety. </a:t>
              </a:r>
            </a:p>
            <a:p>
              <a:pPr>
                <a:lnSpc>
                  <a:spcPts val="4500"/>
                </a:lnSpc>
              </a:pPr>
              <a:r>
                <a:rPr lang="en-US" sz="2400" dirty="0">
                  <a:solidFill>
                    <a:srgbClr val="000000"/>
                  </a:solidFill>
                  <a:latin typeface="Comic Sans MS" panose="030F0702030302020204" pitchFamily="66" charset="0"/>
                </a:rPr>
                <a:t>             </a:t>
              </a:r>
              <a:r>
                <a:rPr lang="en-US" sz="2400" b="1" dirty="0">
                  <a:solidFill>
                    <a:srgbClr val="FF0000"/>
                  </a:solidFill>
                  <a:latin typeface="Comic Sans MS" panose="030F0702030302020204" pitchFamily="66" charset="0"/>
                </a:rPr>
                <a:t>Hebrews 6 v 18</a:t>
              </a:r>
              <a:endParaRPr lang="en-GB" sz="2400" dirty="0">
                <a:latin typeface="Comic Sans MS" panose="030F0702030302020204" pitchFamily="66" charset="0"/>
              </a:endParaRPr>
            </a:p>
          </p:txBody>
        </p:sp>
      </p:grpSp>
      <p:pic>
        <p:nvPicPr>
          <p:cNvPr id="12" name="Picture 11" descr="A picture containing toy&#10;&#10;Description automatically generated">
            <a:extLst>
              <a:ext uri="{FF2B5EF4-FFF2-40B4-BE49-F238E27FC236}">
                <a16:creationId xmlns:a16="http://schemas.microsoft.com/office/drawing/2014/main" id="{0F8859FE-C519-48C7-9518-A3333F92C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193" y="2703743"/>
            <a:ext cx="1921428" cy="3262071"/>
          </a:xfrm>
          <a:prstGeom prst="rect">
            <a:avLst/>
          </a:prstGeom>
        </p:spPr>
      </p:pic>
      <p:grpSp>
        <p:nvGrpSpPr>
          <p:cNvPr id="38" name="Group 37"/>
          <p:cNvGrpSpPr/>
          <p:nvPr/>
        </p:nvGrpSpPr>
        <p:grpSpPr>
          <a:xfrm>
            <a:off x="1668060" y="11763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57549"/>
                <a:gd name="adj2" fmla="val 17984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p:cNvSpPr txBox="1"/>
            <p:nvPr/>
          </p:nvSpPr>
          <p:spPr>
            <a:xfrm>
              <a:off x="3909947" y="447962"/>
              <a:ext cx="4458800" cy="1143042"/>
            </a:xfrm>
            <a:prstGeom prst="rect">
              <a:avLst/>
            </a:prstGeom>
            <a:noFill/>
          </p:spPr>
          <p:txBody>
            <a:bodyPr wrap="square" rtlCol="0">
              <a:spAutoFit/>
            </a:bodyPr>
            <a:lstStyle/>
            <a:p>
              <a:pPr algn="ctr"/>
              <a:r>
                <a:rPr lang="en-GB" sz="28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183551" y="-204128"/>
            <a:ext cx="9582150" cy="7467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9067800" cy="2126601"/>
          </a:xfrm>
        </p:spPr>
        <p:txBody>
          <a:bodyPr>
            <a:normAutofit/>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  </a:t>
            </a:r>
            <a:br>
              <a:rPr lang="en-US" b="1" dirty="0">
                <a:solidFill>
                  <a:srgbClr val="FF0000"/>
                </a:solidFill>
                <a:latin typeface="Comic Sans MS" panose="030F0702030302020204" pitchFamily="66" charset="0"/>
              </a:rPr>
            </a:br>
            <a:endParaRPr lang="en-GB" sz="3100" b="1" dirty="0">
              <a:solidFill>
                <a:srgbClr val="0000CC"/>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descr="A picture containing toy&#10;&#10;Description automatically generated">
            <a:extLst>
              <a:ext uri="{FF2B5EF4-FFF2-40B4-BE49-F238E27FC236}">
                <a16:creationId xmlns:a16="http://schemas.microsoft.com/office/drawing/2014/main" id="{9659E9CE-BF32-4B10-A282-F5A49BEB5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593" y="2508347"/>
            <a:ext cx="1915743" cy="3262071"/>
          </a:xfrm>
          <a:prstGeom prst="rect">
            <a:avLst/>
          </a:prstGeom>
        </p:spPr>
      </p:pic>
      <p:grpSp>
        <p:nvGrpSpPr>
          <p:cNvPr id="9" name="Group 8">
            <a:extLst>
              <a:ext uri="{FF2B5EF4-FFF2-40B4-BE49-F238E27FC236}">
                <a16:creationId xmlns:a16="http://schemas.microsoft.com/office/drawing/2014/main" id="{484CE10B-E800-439B-94DB-31F249C49A18}"/>
              </a:ext>
            </a:extLst>
          </p:cNvPr>
          <p:cNvGrpSpPr/>
          <p:nvPr/>
        </p:nvGrpSpPr>
        <p:grpSpPr>
          <a:xfrm>
            <a:off x="76200" y="1299340"/>
            <a:ext cx="6781800" cy="4471077"/>
            <a:chOff x="3854728" y="219309"/>
            <a:chExt cx="4495800" cy="4601153"/>
          </a:xfrm>
          <a:solidFill>
            <a:schemeClr val="bg1"/>
          </a:solidFill>
        </p:grpSpPr>
        <p:sp>
          <p:nvSpPr>
            <p:cNvPr id="10" name="TextBox 9">
              <a:extLst>
                <a:ext uri="{FF2B5EF4-FFF2-40B4-BE49-F238E27FC236}">
                  <a16:creationId xmlns:a16="http://schemas.microsoft.com/office/drawing/2014/main" id="{4338E8DC-BF21-4B81-B2DA-761C90C249AB}"/>
                </a:ext>
              </a:extLst>
            </p:cNvPr>
            <p:cNvSpPr txBox="1"/>
            <p:nvPr/>
          </p:nvSpPr>
          <p:spPr>
            <a:xfrm>
              <a:off x="3854728" y="348245"/>
              <a:ext cx="4495800" cy="4212517"/>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The Spot the difference Activity and The Moses Quiz are interactive PowerPoints. You need to download them from Sunday’s Online website page and run them as presentations on your computer to play them. </a:t>
              </a:r>
            </a:p>
            <a:p>
              <a:pPr algn="ctr"/>
              <a:r>
                <a:rPr lang="en-US" sz="2000" b="1" dirty="0">
                  <a:solidFill>
                    <a:srgbClr val="FF0000"/>
                  </a:solidFill>
                  <a:latin typeface="Comic Sans MS" panose="030F0702030302020204" pitchFamily="66" charset="0"/>
                </a:rPr>
                <a:t>The Wordsearch is also interactive and can be solved online at </a:t>
              </a:r>
              <a:r>
                <a:rPr lang="en-US" sz="2000" b="1" u="sng" dirty="0">
                  <a:solidFill>
                    <a:srgbClr val="0000CC"/>
                  </a:solidFill>
                  <a:latin typeface="Comic Sans MS" panose="030F0702030302020204" pitchFamily="66" charset="0"/>
                </a:rPr>
                <a:t> </a:t>
              </a:r>
            </a:p>
            <a:p>
              <a:pPr algn="ctr"/>
              <a:endParaRPr lang="en-US" sz="2000" b="1" dirty="0">
                <a:solidFill>
                  <a:srgbClr val="FF0000"/>
                </a:solidFill>
                <a:latin typeface="Comic Sans MS" panose="030F0702030302020204" pitchFamily="66" charset="0"/>
              </a:endParaRPr>
            </a:p>
            <a:p>
              <a:pPr algn="ctr"/>
              <a:endParaRPr lang="en-US" sz="2000" b="1" dirty="0">
                <a:solidFill>
                  <a:srgbClr val="FF0000"/>
                </a:solidFill>
                <a:latin typeface="Comic Sans MS" panose="030F0702030302020204" pitchFamily="66" charset="0"/>
              </a:endParaRPr>
            </a:p>
            <a:p>
              <a:pPr algn="ctr"/>
              <a:r>
                <a:rPr lang="en-US" sz="2000" b="1" dirty="0">
                  <a:solidFill>
                    <a:srgbClr val="FF0000"/>
                  </a:solidFill>
                  <a:latin typeface="Comic Sans MS" panose="030F0702030302020204" pitchFamily="66" charset="0"/>
                </a:rPr>
                <a:t>The other activities are available as downloadable documents on the Sunday’s Online website page.</a:t>
              </a:r>
            </a:p>
            <a:p>
              <a:pPr algn="ctr"/>
              <a:r>
                <a:rPr lang="en-US" sz="2000" b="1" dirty="0">
                  <a:solidFill>
                    <a:srgbClr val="FF0000"/>
                  </a:solidFill>
                  <a:latin typeface="Comic Sans MS" panose="030F0702030302020204" pitchFamily="66" charset="0"/>
                </a:rPr>
                <a:t> </a:t>
              </a:r>
            </a:p>
            <a:p>
              <a:pPr algn="ctr"/>
              <a:r>
                <a:rPr lang="en-US" sz="2000" b="1" dirty="0">
                  <a:solidFill>
                    <a:srgbClr val="FF0000"/>
                  </a:solidFill>
                  <a:latin typeface="Comic Sans MS" panose="030F0702030302020204" pitchFamily="66" charset="0"/>
                </a:rPr>
                <a:t>Go to the next page for a preview.</a:t>
              </a:r>
              <a:endParaRPr lang="en-GB" sz="2000" b="1" dirty="0">
                <a:solidFill>
                  <a:srgbClr val="FF0000"/>
                </a:solidFill>
                <a:latin typeface="Comic Sans MS" panose="030F0702030302020204" pitchFamily="66" charset="0"/>
              </a:endParaRPr>
            </a:p>
          </p:txBody>
        </p:sp>
        <p:sp>
          <p:nvSpPr>
            <p:cNvPr id="11" name="Rounded Rectangular Callout 38">
              <a:extLst>
                <a:ext uri="{FF2B5EF4-FFF2-40B4-BE49-F238E27FC236}">
                  <a16:creationId xmlns:a16="http://schemas.microsoft.com/office/drawing/2014/main" id="{693AF33A-5063-4E9E-B660-1F84EAC6EEDC}"/>
                </a:ext>
              </a:extLst>
            </p:cNvPr>
            <p:cNvSpPr/>
            <p:nvPr/>
          </p:nvSpPr>
          <p:spPr>
            <a:xfrm>
              <a:off x="3854728" y="219309"/>
              <a:ext cx="4495800" cy="4601153"/>
            </a:xfrm>
            <a:prstGeom prst="wedgeRoundRectCallout">
              <a:avLst>
                <a:gd name="adj1" fmla="val 66734"/>
                <a:gd name="adj2" fmla="val -720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3" name="Rectangle 12">
            <a:hlinkClick r:id="rId4" action="ppaction://hlinksldjump"/>
            <a:extLst>
              <a:ext uri="{FF2B5EF4-FFF2-40B4-BE49-F238E27FC236}">
                <a16:creationId xmlns:a16="http://schemas.microsoft.com/office/drawing/2014/main" id="{040C0EAA-CCD6-48F3-883D-7531AD8B966C}"/>
              </a:ext>
            </a:extLst>
          </p:cNvPr>
          <p:cNvSpPr/>
          <p:nvPr/>
        </p:nvSpPr>
        <p:spPr>
          <a:xfrm>
            <a:off x="-114300" y="-198922"/>
            <a:ext cx="9448800" cy="7467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4" name="TextBox 13">
            <a:extLst>
              <a:ext uri="{FF2B5EF4-FFF2-40B4-BE49-F238E27FC236}">
                <a16:creationId xmlns:a16="http://schemas.microsoft.com/office/drawing/2014/main" id="{A84254DD-4F4B-426B-AD90-D57A494BEB43}"/>
              </a:ext>
            </a:extLst>
          </p:cNvPr>
          <p:cNvSpPr txBox="1"/>
          <p:nvPr/>
        </p:nvSpPr>
        <p:spPr>
          <a:xfrm>
            <a:off x="733548" y="3610127"/>
            <a:ext cx="7981704" cy="400110"/>
          </a:xfrm>
          <a:prstGeom prst="rect">
            <a:avLst/>
          </a:prstGeom>
          <a:noFill/>
        </p:spPr>
        <p:txBody>
          <a:bodyPr wrap="square">
            <a:spAutoFit/>
          </a:bodyPr>
          <a:lstStyle/>
          <a:p>
            <a:r>
              <a:rPr lang="en-US" sz="2000" b="1" u="sng" dirty="0">
                <a:solidFill>
                  <a:srgbClr val="0000CC"/>
                </a:solidFill>
                <a:latin typeface="Comic Sans MS" panose="030F0702030302020204" pitchFamily="66" charset="0"/>
              </a:rPr>
              <a:t>https://thewordsearch.com/puzzle/1371526/</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1500"/>
                                        <p:tgtEl>
                                          <p:spTgt spid="14"/>
                                        </p:tgtEl>
                                      </p:cBhvr>
                                    </p:animEffect>
                                  </p:childTnLst>
                                </p:cTn>
                              </p:par>
                            </p:childTnLst>
                          </p:cTn>
                        </p:par>
                        <p:par>
                          <p:cTn id="11" fill="hold">
                            <p:stCondLst>
                              <p:cond delay="2000"/>
                            </p:stCondLst>
                            <p:childTnLst>
                              <p:par>
                                <p:cTn id="12" presetID="42" presetClass="path" presetSubtype="0" accel="50000" decel="50000" fill="hold" grpId="0" nodeType="afterEffect">
                                  <p:stCondLst>
                                    <p:cond delay="0"/>
                                  </p:stCondLst>
                                  <p:childTnLst>
                                    <p:animMotion origin="layout" path="M 3.33333E-6 1.11111E-6 L 1 -0.00139 " pathEditMode="relative" rAng="0" ptsTypes="AA">
                                      <p:cBhvr>
                                        <p:cTn id="13"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book&#10;&#10;Description automatically generated">
            <a:extLst>
              <a:ext uri="{FF2B5EF4-FFF2-40B4-BE49-F238E27FC236}">
                <a16:creationId xmlns:a16="http://schemas.microsoft.com/office/drawing/2014/main" id="{0318F8E4-7CEC-47F1-B819-49274EC65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471383"/>
            <a:ext cx="3684682" cy="2643417"/>
          </a:xfrm>
          <a:prstGeom prst="rect">
            <a:avLst/>
          </a:prstGeom>
        </p:spPr>
      </p:pic>
      <p:pic>
        <p:nvPicPr>
          <p:cNvPr id="5" name="Picture 4">
            <a:extLst>
              <a:ext uri="{FF2B5EF4-FFF2-40B4-BE49-F238E27FC236}">
                <a16:creationId xmlns:a16="http://schemas.microsoft.com/office/drawing/2014/main" id="{65960FBF-7B04-4CB9-ACAA-A9519C3147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3559" y="680402"/>
            <a:ext cx="3574535" cy="4963130"/>
          </a:xfrm>
          <a:prstGeom prst="rect">
            <a:avLst/>
          </a:prstGeom>
        </p:spPr>
      </p:pic>
      <p:sp>
        <p:nvSpPr>
          <p:cNvPr id="2" name="Title 1"/>
          <p:cNvSpPr>
            <a:spLocks noGrp="1"/>
          </p:cNvSpPr>
          <p:nvPr>
            <p:ph type="title"/>
          </p:nvPr>
        </p:nvSpPr>
        <p:spPr>
          <a:xfrm>
            <a:off x="392447" y="5217584"/>
            <a:ext cx="4310614" cy="842645"/>
          </a:xfrm>
        </p:spPr>
        <p:txBody>
          <a:bodyPr>
            <a:normAutofit/>
          </a:bodyPr>
          <a:lstStyle/>
          <a:p>
            <a:r>
              <a:rPr lang="en-US" sz="2000" b="1" dirty="0">
                <a:solidFill>
                  <a:srgbClr val="FF0000"/>
                </a:solidFill>
                <a:latin typeface="Comic Sans MS" panose="030F0702030302020204" pitchFamily="66" charset="0"/>
              </a:rPr>
              <a:t>Interactive </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Spot the difference</a:t>
            </a:r>
            <a:endParaRPr lang="en-GB" sz="2000" b="1" dirty="0">
              <a:solidFill>
                <a:srgbClr val="FF0000"/>
              </a:solidFill>
              <a:latin typeface="Comic Sans MS" panose="030F0702030302020204" pitchFamily="66" charset="0"/>
            </a:endParaRPr>
          </a:p>
        </p:txBody>
      </p:sp>
      <p:sp>
        <p:nvSpPr>
          <p:cNvPr id="8" name="Rectangle 7">
            <a:extLst>
              <a:ext uri="{FF2B5EF4-FFF2-40B4-BE49-F238E27FC236}">
                <a16:creationId xmlns:a16="http://schemas.microsoft.com/office/drawing/2014/main" id="{1BCE90FA-EBFE-4904-A21A-C2686BDDFA6E}"/>
              </a:ext>
            </a:extLst>
          </p:cNvPr>
          <p:cNvSpPr/>
          <p:nvPr/>
        </p:nvSpPr>
        <p:spPr>
          <a:xfrm>
            <a:off x="6172200" y="4876800"/>
            <a:ext cx="2295894" cy="842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17705" y="5235660"/>
            <a:ext cx="3962400" cy="842645"/>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Moses and the Burning Bush</a:t>
            </a:r>
          </a:p>
          <a:p>
            <a:r>
              <a:rPr lang="en-US" sz="2400" b="1" dirty="0">
                <a:solidFill>
                  <a:srgbClr val="FF0000"/>
                </a:solidFill>
                <a:latin typeface="Comic Sans MS" panose="030F0702030302020204" pitchFamily="66" charset="0"/>
              </a:rPr>
              <a:t>Interactive Quiz</a:t>
            </a:r>
            <a:endParaRPr lang="en-GB" sz="24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19955" y="0"/>
            <a:ext cx="9564914" cy="7239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519AEC-F80F-42F8-AF58-39BE52385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304" y="741879"/>
            <a:ext cx="3457025" cy="4334673"/>
          </a:xfrm>
          <a:prstGeom prst="rect">
            <a:avLst/>
          </a:prstGeom>
        </p:spPr>
      </p:pic>
      <p:pic>
        <p:nvPicPr>
          <p:cNvPr id="2050" name="Picture 2" descr="Moses and the Burning Bush - Crossword Puzzle">
            <a:extLst>
              <a:ext uri="{FF2B5EF4-FFF2-40B4-BE49-F238E27FC236}">
                <a16:creationId xmlns:a16="http://schemas.microsoft.com/office/drawing/2014/main" id="{0CA2BD12-6000-4A74-BB03-B47A4CE6C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597" y="741880"/>
            <a:ext cx="3232003" cy="434419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65DF3C66-2432-4802-88D2-C3691367DEC2}"/>
              </a:ext>
            </a:extLst>
          </p:cNvPr>
          <p:cNvSpPr txBox="1">
            <a:spLocks/>
          </p:cNvSpPr>
          <p:nvPr/>
        </p:nvSpPr>
        <p:spPr>
          <a:xfrm>
            <a:off x="5097994" y="5076553"/>
            <a:ext cx="3750309"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 </a:t>
            </a:r>
            <a:r>
              <a:rPr lang="en-US" sz="2000" b="1" dirty="0">
                <a:solidFill>
                  <a:srgbClr val="FF0000"/>
                </a:solidFill>
                <a:latin typeface="Comic Sans MS" panose="030F0702030302020204" pitchFamily="66" charset="0"/>
              </a:rPr>
              <a:t>Crossword activity</a:t>
            </a:r>
            <a:endParaRPr lang="en-GB" sz="2000" b="1" dirty="0">
              <a:solidFill>
                <a:srgbClr val="FF0000"/>
              </a:solidFill>
              <a:latin typeface="Comic Sans MS" panose="030F0702030302020204" pitchFamily="66" charset="0"/>
            </a:endParaRPr>
          </a:p>
        </p:txBody>
      </p:sp>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722527" y="5086078"/>
            <a:ext cx="3613135" cy="842645"/>
          </a:xfrm>
        </p:spPr>
        <p:txBody>
          <a:bodyPr>
            <a:noAutofit/>
          </a:bodyPr>
          <a:lstStyle/>
          <a:p>
            <a:r>
              <a:rPr lang="en-US" sz="2000" b="1" dirty="0">
                <a:solidFill>
                  <a:srgbClr val="FF0000"/>
                </a:solidFill>
                <a:latin typeface="Comic Sans MS" panose="030F0702030302020204" pitchFamily="66" charset="0"/>
              </a:rPr>
              <a:t>Wordsearch activity</a:t>
            </a:r>
            <a:endParaRPr lang="en-GB" sz="20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0" y="3629"/>
            <a:ext cx="9532738" cy="7239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806CC90E-38AB-4522-8ECA-85CD311275B6}"/>
              </a:ext>
            </a:extLst>
          </p:cNvPr>
          <p:cNvSpPr/>
          <p:nvPr/>
        </p:nvSpPr>
        <p:spPr>
          <a:xfrm>
            <a:off x="5239599" y="69514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ses and the Burning Bush">
            <a:extLst>
              <a:ext uri="{FF2B5EF4-FFF2-40B4-BE49-F238E27FC236}">
                <a16:creationId xmlns:a16="http://schemas.microsoft.com/office/drawing/2014/main" id="{6358FA01-D683-4612-A6C1-7EBAB6EDA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99059"/>
            <a:ext cx="3124200" cy="42163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text on a white background&#10;&#10;Description automatically generated">
            <a:extLst>
              <a:ext uri="{FF2B5EF4-FFF2-40B4-BE49-F238E27FC236}">
                <a16:creationId xmlns:a16="http://schemas.microsoft.com/office/drawing/2014/main" id="{D0EBDF41-57F1-4ABF-B938-4990EDBE1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67" y="702579"/>
            <a:ext cx="3355681" cy="4479876"/>
          </a:xfrm>
          <a:prstGeom prst="rect">
            <a:avLst/>
          </a:prstGeom>
        </p:spPr>
      </p:pic>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51991042-2044-4296-A90C-40B1C30DF63A}"/>
              </a:ext>
            </a:extLst>
          </p:cNvPr>
          <p:cNvSpPr txBox="1">
            <a:spLocks/>
          </p:cNvSpPr>
          <p:nvPr/>
        </p:nvSpPr>
        <p:spPr>
          <a:xfrm>
            <a:off x="4548319" y="5216295"/>
            <a:ext cx="4116545"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 Number Code activity</a:t>
            </a:r>
            <a:endParaRPr lang="en-GB" sz="24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844684" y="5216296"/>
            <a:ext cx="3278345"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Dot to dot and Colouring activity</a:t>
            </a:r>
            <a:endParaRPr lang="en-GB" sz="24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9525" y="0"/>
            <a:ext cx="9296400" cy="7086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0.01042 -0.00208 L 0.98958 -0.00347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846E439-784E-46FD-B45F-416350EEF3DC}"/>
              </a:ext>
            </a:extLst>
          </p:cNvPr>
          <p:cNvGrpSpPr/>
          <p:nvPr/>
        </p:nvGrpSpPr>
        <p:grpSpPr>
          <a:xfrm>
            <a:off x="766972" y="1048325"/>
            <a:ext cx="3589444" cy="4039920"/>
            <a:chOff x="766972" y="1048325"/>
            <a:chExt cx="3589444" cy="4039920"/>
          </a:xfrm>
        </p:grpSpPr>
        <p:sp>
          <p:nvSpPr>
            <p:cNvPr id="16" name="TextBox 15">
              <a:extLst>
                <a:ext uri="{FF2B5EF4-FFF2-40B4-BE49-F238E27FC236}">
                  <a16:creationId xmlns:a16="http://schemas.microsoft.com/office/drawing/2014/main" id="{474C1574-304C-44AF-BDD2-165FBC9DFAA5}"/>
                </a:ext>
              </a:extLst>
            </p:cNvPr>
            <p:cNvSpPr txBox="1"/>
            <p:nvPr/>
          </p:nvSpPr>
          <p:spPr>
            <a:xfrm>
              <a:off x="766972" y="4857413"/>
              <a:ext cx="3589444" cy="230832"/>
            </a:xfrm>
            <a:prstGeom prst="rect">
              <a:avLst/>
            </a:prstGeom>
            <a:solidFill>
              <a:schemeClr val="bg1"/>
            </a:solidFill>
          </p:spPr>
          <p:txBody>
            <a:bodyPr wrap="none" rtlCol="0">
              <a:spAutoFit/>
            </a:bodyPr>
            <a:lstStyle/>
            <a:p>
              <a:r>
                <a:rPr lang="en-GB" sz="900" dirty="0">
                  <a:hlinkClick r:id="rId3">
                    <a:extLst>
                      <a:ext uri="{A12FA001-AC4F-418D-AE19-62706E023703}">
                        <ahyp:hlinkClr xmlns:ahyp="http://schemas.microsoft.com/office/drawing/2018/hyperlinkcolor" val="tx"/>
                      </a:ext>
                    </a:extLst>
                  </a:hlinkClick>
                </a:rPr>
                <a:t>Original image: </a:t>
              </a:r>
              <a:r>
                <a:rPr lang="en-GB" sz="900" dirty="0">
                  <a:solidFill>
                    <a:srgbClr val="0000FF"/>
                  </a:solidFill>
                  <a:hlinkClick r:id="rId3">
                    <a:extLst>
                      <a:ext uri="{A12FA001-AC4F-418D-AE19-62706E023703}">
                        <ahyp:hlinkClr xmlns:ahyp="http://schemas.microsoft.com/office/drawing/2018/hyperlinkcolor" val="tx"/>
                      </a:ext>
                    </a:extLst>
                  </a:hlinkClick>
                </a:rPr>
                <a:t>https://www.pinterest.co.uk/pin/110971578291714382/</a:t>
              </a:r>
              <a:endParaRPr lang="en-GB" sz="900" dirty="0">
                <a:latin typeface="Comic Sans MS" panose="030F0702030302020204" pitchFamily="66" charset="0"/>
              </a:endParaRPr>
            </a:p>
          </p:txBody>
        </p:sp>
        <p:pic>
          <p:nvPicPr>
            <p:cNvPr id="1026" name="Picture 2" descr="Kids Bible Worksheets-Moses and the Burning Bush Maze">
              <a:extLst>
                <a:ext uri="{FF2B5EF4-FFF2-40B4-BE49-F238E27FC236}">
                  <a16:creationId xmlns:a16="http://schemas.microsoft.com/office/drawing/2014/main" id="{10CD8858-7760-4421-91CC-10F2EE0FE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8" y="1048325"/>
              <a:ext cx="3401464" cy="34779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B6151C-E675-4FF5-AF5F-769A4A1CAF0C}"/>
                </a:ext>
              </a:extLst>
            </p:cNvPr>
            <p:cNvSpPr txBox="1"/>
            <p:nvPr/>
          </p:nvSpPr>
          <p:spPr>
            <a:xfrm>
              <a:off x="861549" y="1295400"/>
              <a:ext cx="3400290" cy="276999"/>
            </a:xfrm>
            <a:prstGeom prst="rect">
              <a:avLst/>
            </a:prstGeom>
            <a:solidFill>
              <a:schemeClr val="bg1"/>
            </a:solidFill>
          </p:spPr>
          <p:txBody>
            <a:bodyPr wrap="none" rtlCol="0">
              <a:spAutoFit/>
            </a:bodyPr>
            <a:lstStyle/>
            <a:p>
              <a:r>
                <a:rPr lang="en-US" sz="1200" dirty="0">
                  <a:latin typeface="Comic Sans MS" panose="030F0702030302020204" pitchFamily="66" charset="0"/>
                </a:rPr>
                <a:t>Help Moses find his way to the burning bush.</a:t>
              </a:r>
              <a:endParaRPr lang="en-GB" sz="1200" dirty="0">
                <a:latin typeface="Comic Sans MS" panose="030F0702030302020204" pitchFamily="66" charset="0"/>
              </a:endParaRPr>
            </a:p>
          </p:txBody>
        </p:sp>
      </p:grpSp>
      <p:pic>
        <p:nvPicPr>
          <p:cNvPr id="4" name="Picture 3">
            <a:extLst>
              <a:ext uri="{FF2B5EF4-FFF2-40B4-BE49-F238E27FC236}">
                <a16:creationId xmlns:a16="http://schemas.microsoft.com/office/drawing/2014/main" id="{EE9A1308-0EF0-49C4-B66B-42C02D8A04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2014" y="1084862"/>
            <a:ext cx="3269156" cy="3477997"/>
          </a:xfrm>
          <a:prstGeom prst="rect">
            <a:avLst/>
          </a:prstGeom>
        </p:spPr>
      </p:pic>
      <p:sp>
        <p:nvSpPr>
          <p:cNvPr id="13" name="Title 1">
            <a:extLst>
              <a:ext uri="{FF2B5EF4-FFF2-40B4-BE49-F238E27FC236}">
                <a16:creationId xmlns:a16="http://schemas.microsoft.com/office/drawing/2014/main" id="{C4304E4A-A4DC-4AA1-A277-B1F966C9F3C9}"/>
              </a:ext>
            </a:extLst>
          </p:cNvPr>
          <p:cNvSpPr txBox="1">
            <a:spLocks/>
          </p:cNvSpPr>
          <p:nvPr/>
        </p:nvSpPr>
        <p:spPr>
          <a:xfrm>
            <a:off x="4114800" y="5086078"/>
            <a:ext cx="4836283"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Craft activity</a:t>
            </a:r>
            <a:endParaRPr lang="en-GB" sz="2400" b="1" dirty="0">
              <a:solidFill>
                <a:srgbClr val="FF0000"/>
              </a:solidFill>
              <a:latin typeface="Comic Sans MS" panose="030F0702030302020204" pitchFamily="66" charset="0"/>
            </a:endParaRPr>
          </a:p>
        </p:txBody>
      </p:sp>
      <p:sp>
        <p:nvSpPr>
          <p:cNvPr id="2" name="Title 1"/>
          <p:cNvSpPr>
            <a:spLocks noGrp="1"/>
          </p:cNvSpPr>
          <p:nvPr>
            <p:ph type="title"/>
          </p:nvPr>
        </p:nvSpPr>
        <p:spPr>
          <a:xfrm>
            <a:off x="714975" y="5111455"/>
            <a:ext cx="3608773" cy="842645"/>
          </a:xfrm>
        </p:spPr>
        <p:txBody>
          <a:bodyPr>
            <a:normAutofit/>
          </a:bodyPr>
          <a:lstStyle/>
          <a:p>
            <a:r>
              <a:rPr lang="en-US" sz="2400" b="1" dirty="0">
                <a:solidFill>
                  <a:srgbClr val="FF0000"/>
                </a:solidFill>
                <a:latin typeface="Comic Sans MS" panose="030F0702030302020204" pitchFamily="66" charset="0"/>
              </a:rPr>
              <a:t>Maze activity</a:t>
            </a:r>
            <a:endParaRPr lang="en-GB" sz="24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hlinkClick r:id="rId6" action="ppaction://hlinksldjump"/>
            <a:extLst>
              <a:ext uri="{FF2B5EF4-FFF2-40B4-BE49-F238E27FC236}">
                <a16:creationId xmlns:a16="http://schemas.microsoft.com/office/drawing/2014/main" id="{C77C89E0-A0F6-4DDB-A1FF-E36636E62156}"/>
              </a:ext>
            </a:extLst>
          </p:cNvPr>
          <p:cNvSpPr/>
          <p:nvPr/>
        </p:nvSpPr>
        <p:spPr>
          <a:xfrm>
            <a:off x="-142875" y="-36443"/>
            <a:ext cx="9429750" cy="73152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shot of a cell phone&#10;&#10;Description automatically generated">
            <a:extLst>
              <a:ext uri="{FF2B5EF4-FFF2-40B4-BE49-F238E27FC236}">
                <a16:creationId xmlns:a16="http://schemas.microsoft.com/office/drawing/2014/main" id="{A879C793-9647-45E9-9BFB-9857DB9281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1698" y="822947"/>
            <a:ext cx="3227902" cy="4243586"/>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16C2A69F-1375-4368-833A-851E3F0DD3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57824"/>
            <a:ext cx="4010769" cy="2709376"/>
          </a:xfrm>
          <a:prstGeom prst="rect">
            <a:avLst/>
          </a:prstGeom>
        </p:spPr>
      </p:pic>
      <p:sp>
        <p:nvSpPr>
          <p:cNvPr id="2" name="Title 1"/>
          <p:cNvSpPr>
            <a:spLocks noGrp="1"/>
          </p:cNvSpPr>
          <p:nvPr>
            <p:ph type="title"/>
          </p:nvPr>
        </p:nvSpPr>
        <p:spPr>
          <a:xfrm>
            <a:off x="914400" y="5203294"/>
            <a:ext cx="3200399" cy="842645"/>
          </a:xfrm>
        </p:spPr>
        <p:txBody>
          <a:bodyPr>
            <a:normAutofit/>
          </a:bodyPr>
          <a:lstStyle/>
          <a:p>
            <a:r>
              <a:rPr lang="en-US" sz="2400" b="1" dirty="0">
                <a:solidFill>
                  <a:srgbClr val="FF0000"/>
                </a:solidFill>
                <a:latin typeface="Comic Sans MS" panose="030F0702030302020204" pitchFamily="66" charset="0"/>
              </a:rPr>
              <a:t>Mirror Spot the difference activity</a:t>
            </a:r>
            <a:endParaRPr lang="en-GB" sz="24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221713" y="5203294"/>
            <a:ext cx="3007887"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Reflection activity</a:t>
            </a:r>
            <a:endParaRPr lang="en-GB" sz="24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AutoShape 2" descr="Jesus Raises a Widow's Son Word Search | Sunday school worksheets ...">
            <a:extLst>
              <a:ext uri="{FF2B5EF4-FFF2-40B4-BE49-F238E27FC236}">
                <a16:creationId xmlns:a16="http://schemas.microsoft.com/office/drawing/2014/main" id="{4B05C5C1-EAFB-40B7-9432-393C9E53C53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Rectangle 14">
            <a:hlinkClick r:id="rId5" action="ppaction://hlinksldjump"/>
            <a:extLst>
              <a:ext uri="{FF2B5EF4-FFF2-40B4-BE49-F238E27FC236}">
                <a16:creationId xmlns:a16="http://schemas.microsoft.com/office/drawing/2014/main" id="{D29B96D3-B416-47E0-B91D-31338C1449AE}"/>
              </a:ext>
            </a:extLst>
          </p:cNvPr>
          <p:cNvSpPr/>
          <p:nvPr/>
        </p:nvSpPr>
        <p:spPr>
          <a:xfrm>
            <a:off x="0" y="0"/>
            <a:ext cx="9372600" cy="71628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815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dirty="0"/>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dirty="0"/>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dirty="0"/>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dirty="0"/>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dirty="0"/>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1842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FC6FBB8-FB5E-4B32-A9BA-B92F2B3EEDAB}"/>
              </a:ext>
            </a:extLst>
          </p:cNvPr>
          <p:cNvSpPr txBox="1"/>
          <p:nvPr/>
        </p:nvSpPr>
        <p:spPr>
          <a:xfrm>
            <a:off x="76200" y="6489390"/>
            <a:ext cx="6172200" cy="276999"/>
          </a:xfrm>
          <a:prstGeom prst="rect">
            <a:avLst/>
          </a:prstGeom>
          <a:noFill/>
        </p:spPr>
        <p:txBody>
          <a:bodyPr wrap="square">
            <a:spAutoFit/>
          </a:bodyPr>
          <a:lstStyle/>
          <a:p>
            <a:r>
              <a:rPr lang="en-GB" sz="1200" dirty="0">
                <a:latin typeface="Comic Sans MS" panose="030F0702030302020204" pitchFamily="66" charset="0"/>
              </a:rPr>
              <a:t>Original image: </a:t>
            </a:r>
            <a:r>
              <a:rPr lang="en-GB" sz="1200" dirty="0">
                <a:solidFill>
                  <a:srgbClr val="0000CC"/>
                </a:solidFill>
                <a:latin typeface="Comic Sans MS" panose="030F0702030302020204" pitchFamily="66" charset="0"/>
              </a:rPr>
              <a:t>https://youtu.be/ndETu4bzwAY</a:t>
            </a:r>
          </a:p>
        </p:txBody>
      </p:sp>
      <p:grpSp>
        <p:nvGrpSpPr>
          <p:cNvPr id="27" name="Group 26">
            <a:extLst>
              <a:ext uri="{FF2B5EF4-FFF2-40B4-BE49-F238E27FC236}">
                <a16:creationId xmlns:a16="http://schemas.microsoft.com/office/drawing/2014/main" id="{BCE71556-FAA4-41CA-80AE-FD840493B04A}"/>
              </a:ext>
            </a:extLst>
          </p:cNvPr>
          <p:cNvGrpSpPr/>
          <p:nvPr/>
        </p:nvGrpSpPr>
        <p:grpSpPr>
          <a:xfrm>
            <a:off x="509498" y="818684"/>
            <a:ext cx="1431003" cy="3184789"/>
            <a:chOff x="509498" y="818684"/>
            <a:chExt cx="1431003" cy="3184789"/>
          </a:xfrm>
        </p:grpSpPr>
        <p:pic>
          <p:nvPicPr>
            <p:cNvPr id="15" name="Picture 14">
              <a:extLst>
                <a:ext uri="{FF2B5EF4-FFF2-40B4-BE49-F238E27FC236}">
                  <a16:creationId xmlns:a16="http://schemas.microsoft.com/office/drawing/2014/main" id="{9DE39E56-FB57-4E2E-9712-496F98AE5AEA}"/>
                </a:ext>
              </a:extLst>
            </p:cNvPr>
            <p:cNvPicPr>
              <a:picLocks noChangeAspect="1"/>
            </p:cNvPicPr>
            <p:nvPr/>
          </p:nvPicPr>
          <p:blipFill>
            <a:blip r:embed="rId3"/>
            <a:stretch>
              <a:fillRect/>
            </a:stretch>
          </p:blipFill>
          <p:spPr>
            <a:xfrm>
              <a:off x="509498" y="818684"/>
              <a:ext cx="1431003" cy="3184789"/>
            </a:xfrm>
            <a:prstGeom prst="rect">
              <a:avLst/>
            </a:prstGeom>
          </p:spPr>
        </p:pic>
        <p:sp>
          <p:nvSpPr>
            <p:cNvPr id="16" name="Freeform: Shape 15">
              <a:extLst>
                <a:ext uri="{FF2B5EF4-FFF2-40B4-BE49-F238E27FC236}">
                  <a16:creationId xmlns:a16="http://schemas.microsoft.com/office/drawing/2014/main" id="{B3D04D49-B0DF-4C61-AF94-1FA7C39EA381}"/>
                </a:ext>
              </a:extLst>
            </p:cNvPr>
            <p:cNvSpPr/>
            <p:nvPr/>
          </p:nvSpPr>
          <p:spPr>
            <a:xfrm>
              <a:off x="771525" y="2278856"/>
              <a:ext cx="57150" cy="50007"/>
            </a:xfrm>
            <a:custGeom>
              <a:avLst/>
              <a:gdLst>
                <a:gd name="connsiteX0" fmla="*/ 14288 w 57150"/>
                <a:gd name="connsiteY0" fmla="*/ 0 h 50007"/>
                <a:gd name="connsiteX1" fmla="*/ 30956 w 57150"/>
                <a:gd name="connsiteY1" fmla="*/ 2382 h 50007"/>
                <a:gd name="connsiteX2" fmla="*/ 50006 w 57150"/>
                <a:gd name="connsiteY2" fmla="*/ 11907 h 50007"/>
                <a:gd name="connsiteX3" fmla="*/ 57150 w 57150"/>
                <a:gd name="connsiteY3" fmla="*/ 14288 h 50007"/>
                <a:gd name="connsiteX4" fmla="*/ 47625 w 57150"/>
                <a:gd name="connsiteY4" fmla="*/ 19050 h 50007"/>
                <a:gd name="connsiteX5" fmla="*/ 26194 w 57150"/>
                <a:gd name="connsiteY5" fmla="*/ 28575 h 50007"/>
                <a:gd name="connsiteX6" fmla="*/ 4763 w 57150"/>
                <a:gd name="connsiteY6" fmla="*/ 47625 h 50007"/>
                <a:gd name="connsiteX7" fmla="*/ 0 w 57150"/>
                <a:gd name="connsiteY7" fmla="*/ 50007 h 5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0007">
                  <a:moveTo>
                    <a:pt x="14288" y="0"/>
                  </a:moveTo>
                  <a:cubicBezTo>
                    <a:pt x="19844" y="794"/>
                    <a:pt x="25632" y="607"/>
                    <a:pt x="30956" y="2382"/>
                  </a:cubicBezTo>
                  <a:cubicBezTo>
                    <a:pt x="37691" y="4627"/>
                    <a:pt x="43271" y="9662"/>
                    <a:pt x="50006" y="11907"/>
                  </a:cubicBezTo>
                  <a:lnTo>
                    <a:pt x="57150" y="14288"/>
                  </a:lnTo>
                  <a:cubicBezTo>
                    <a:pt x="53975" y="15875"/>
                    <a:pt x="50921" y="17732"/>
                    <a:pt x="47625" y="19050"/>
                  </a:cubicBezTo>
                  <a:cubicBezTo>
                    <a:pt x="37335" y="23166"/>
                    <a:pt x="33688" y="21914"/>
                    <a:pt x="26194" y="28575"/>
                  </a:cubicBezTo>
                  <a:cubicBezTo>
                    <a:pt x="10528" y="42500"/>
                    <a:pt x="17236" y="40141"/>
                    <a:pt x="4763" y="47625"/>
                  </a:cubicBezTo>
                  <a:cubicBezTo>
                    <a:pt x="3241" y="48538"/>
                    <a:pt x="1588" y="49213"/>
                    <a:pt x="0" y="50007"/>
                  </a:cubicBezTo>
                </a:path>
              </a:pathLst>
            </a:cu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3B465922-2726-4B4D-BBC1-2CE9F2DC2313}"/>
                </a:ext>
              </a:extLst>
            </p:cNvPr>
            <p:cNvSpPr/>
            <p:nvPr/>
          </p:nvSpPr>
          <p:spPr>
            <a:xfrm>
              <a:off x="718870" y="2274027"/>
              <a:ext cx="59799" cy="45311"/>
            </a:xfrm>
            <a:custGeom>
              <a:avLst/>
              <a:gdLst>
                <a:gd name="connsiteX0" fmla="*/ 24080 w 59799"/>
                <a:gd name="connsiteY0" fmla="*/ 23879 h 45311"/>
                <a:gd name="connsiteX1" fmla="*/ 35986 w 59799"/>
                <a:gd name="connsiteY1" fmla="*/ 16736 h 45311"/>
                <a:gd name="connsiteX2" fmla="*/ 59799 w 59799"/>
                <a:gd name="connsiteY2" fmla="*/ 7211 h 45311"/>
                <a:gd name="connsiteX3" fmla="*/ 52655 w 59799"/>
                <a:gd name="connsiteY3" fmla="*/ 4829 h 45311"/>
                <a:gd name="connsiteX4" fmla="*/ 45511 w 59799"/>
                <a:gd name="connsiteY4" fmla="*/ 67 h 45311"/>
                <a:gd name="connsiteX5" fmla="*/ 35986 w 59799"/>
                <a:gd name="connsiteY5" fmla="*/ 2448 h 45311"/>
                <a:gd name="connsiteX6" fmla="*/ 16936 w 59799"/>
                <a:gd name="connsiteY6" fmla="*/ 19117 h 45311"/>
                <a:gd name="connsiteX7" fmla="*/ 2649 w 59799"/>
                <a:gd name="connsiteY7" fmla="*/ 33404 h 45311"/>
                <a:gd name="connsiteX8" fmla="*/ 268 w 59799"/>
                <a:gd name="connsiteY8" fmla="*/ 40548 h 45311"/>
                <a:gd name="connsiteX9" fmla="*/ 7411 w 59799"/>
                <a:gd name="connsiteY9" fmla="*/ 42929 h 45311"/>
                <a:gd name="connsiteX10" fmla="*/ 24080 w 59799"/>
                <a:gd name="connsiteY10" fmla="*/ 45311 h 45311"/>
                <a:gd name="connsiteX11" fmla="*/ 45511 w 59799"/>
                <a:gd name="connsiteY11" fmla="*/ 42929 h 45311"/>
                <a:gd name="connsiteX12" fmla="*/ 55036 w 59799"/>
                <a:gd name="connsiteY12" fmla="*/ 38167 h 45311"/>
                <a:gd name="connsiteX13" fmla="*/ 24080 w 59799"/>
                <a:gd name="connsiteY13" fmla="*/ 23879 h 4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9" h="45311">
                  <a:moveTo>
                    <a:pt x="24080" y="23879"/>
                  </a:moveTo>
                  <a:cubicBezTo>
                    <a:pt x="20905" y="20307"/>
                    <a:pt x="31536" y="18007"/>
                    <a:pt x="35986" y="16736"/>
                  </a:cubicBezTo>
                  <a:cubicBezTo>
                    <a:pt x="61451" y="9460"/>
                    <a:pt x="54608" y="22785"/>
                    <a:pt x="59799" y="7211"/>
                  </a:cubicBezTo>
                  <a:cubicBezTo>
                    <a:pt x="57418" y="6417"/>
                    <a:pt x="54900" y="5952"/>
                    <a:pt x="52655" y="4829"/>
                  </a:cubicBezTo>
                  <a:cubicBezTo>
                    <a:pt x="50095" y="3549"/>
                    <a:pt x="48344" y="472"/>
                    <a:pt x="45511" y="67"/>
                  </a:cubicBezTo>
                  <a:cubicBezTo>
                    <a:pt x="42271" y="-396"/>
                    <a:pt x="39161" y="1654"/>
                    <a:pt x="35986" y="2448"/>
                  </a:cubicBezTo>
                  <a:cubicBezTo>
                    <a:pt x="22495" y="22687"/>
                    <a:pt x="44714" y="-8661"/>
                    <a:pt x="16936" y="19117"/>
                  </a:cubicBezTo>
                  <a:lnTo>
                    <a:pt x="2649" y="33404"/>
                  </a:lnTo>
                  <a:cubicBezTo>
                    <a:pt x="1855" y="35785"/>
                    <a:pt x="-854" y="38303"/>
                    <a:pt x="268" y="40548"/>
                  </a:cubicBezTo>
                  <a:cubicBezTo>
                    <a:pt x="1390" y="42793"/>
                    <a:pt x="4950" y="42437"/>
                    <a:pt x="7411" y="42929"/>
                  </a:cubicBezTo>
                  <a:cubicBezTo>
                    <a:pt x="12915" y="44030"/>
                    <a:pt x="18524" y="44517"/>
                    <a:pt x="24080" y="45311"/>
                  </a:cubicBezTo>
                  <a:cubicBezTo>
                    <a:pt x="31224" y="44517"/>
                    <a:pt x="38507" y="44545"/>
                    <a:pt x="45511" y="42929"/>
                  </a:cubicBezTo>
                  <a:cubicBezTo>
                    <a:pt x="48970" y="42131"/>
                    <a:pt x="51954" y="39928"/>
                    <a:pt x="55036" y="38167"/>
                  </a:cubicBezTo>
                  <a:cubicBezTo>
                    <a:pt x="57521" y="36747"/>
                    <a:pt x="27255" y="27451"/>
                    <a:pt x="24080" y="23879"/>
                  </a:cubicBezTo>
                  <a:close/>
                </a:path>
              </a:pathLst>
            </a:cu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D7A1F773-0D96-4395-AA11-E1490DC4F91E}"/>
                </a:ext>
              </a:extLst>
            </p:cNvPr>
            <p:cNvSpPr/>
            <p:nvPr/>
          </p:nvSpPr>
          <p:spPr>
            <a:xfrm>
              <a:off x="516731" y="2640712"/>
              <a:ext cx="72939" cy="174128"/>
            </a:xfrm>
            <a:custGeom>
              <a:avLst/>
              <a:gdLst>
                <a:gd name="connsiteX0" fmla="*/ 69057 w 72939"/>
                <a:gd name="connsiteY0" fmla="*/ 94 h 174128"/>
                <a:gd name="connsiteX1" fmla="*/ 71438 w 72939"/>
                <a:gd name="connsiteY1" fmla="*/ 59626 h 174128"/>
                <a:gd name="connsiteX2" fmla="*/ 69057 w 72939"/>
                <a:gd name="connsiteY2" fmla="*/ 66769 h 174128"/>
                <a:gd name="connsiteX3" fmla="*/ 61913 w 72939"/>
                <a:gd name="connsiteY3" fmla="*/ 76294 h 174128"/>
                <a:gd name="connsiteX4" fmla="*/ 54769 w 72939"/>
                <a:gd name="connsiteY4" fmla="*/ 90582 h 174128"/>
                <a:gd name="connsiteX5" fmla="*/ 50007 w 72939"/>
                <a:gd name="connsiteY5" fmla="*/ 104869 h 174128"/>
                <a:gd name="connsiteX6" fmla="*/ 47625 w 72939"/>
                <a:gd name="connsiteY6" fmla="*/ 114394 h 174128"/>
                <a:gd name="connsiteX7" fmla="*/ 35719 w 72939"/>
                <a:gd name="connsiteY7" fmla="*/ 128682 h 174128"/>
                <a:gd name="connsiteX8" fmla="*/ 28575 w 72939"/>
                <a:gd name="connsiteY8" fmla="*/ 138207 h 174128"/>
                <a:gd name="connsiteX9" fmla="*/ 11907 w 72939"/>
                <a:gd name="connsiteY9" fmla="*/ 159638 h 174128"/>
                <a:gd name="connsiteX10" fmla="*/ 7144 w 72939"/>
                <a:gd name="connsiteY10" fmla="*/ 166782 h 174128"/>
                <a:gd name="connsiteX11" fmla="*/ 4763 w 72939"/>
                <a:gd name="connsiteY11" fmla="*/ 173926 h 174128"/>
                <a:gd name="connsiteX12" fmla="*/ 0 w 72939"/>
                <a:gd name="connsiteY12" fmla="*/ 162019 h 174128"/>
                <a:gd name="connsiteX13" fmla="*/ 4763 w 72939"/>
                <a:gd name="connsiteY13" fmla="*/ 147732 h 174128"/>
                <a:gd name="connsiteX14" fmla="*/ 11907 w 72939"/>
                <a:gd name="connsiteY14" fmla="*/ 138207 h 174128"/>
                <a:gd name="connsiteX15" fmla="*/ 19050 w 72939"/>
                <a:gd name="connsiteY15" fmla="*/ 131063 h 174128"/>
                <a:gd name="connsiteX16" fmla="*/ 28575 w 72939"/>
                <a:gd name="connsiteY16" fmla="*/ 116776 h 174128"/>
                <a:gd name="connsiteX17" fmla="*/ 38100 w 72939"/>
                <a:gd name="connsiteY17" fmla="*/ 100107 h 174128"/>
                <a:gd name="connsiteX18" fmla="*/ 40482 w 72939"/>
                <a:gd name="connsiteY18" fmla="*/ 92963 h 174128"/>
                <a:gd name="connsiteX19" fmla="*/ 45244 w 72939"/>
                <a:gd name="connsiteY19" fmla="*/ 83438 h 174128"/>
                <a:gd name="connsiteX20" fmla="*/ 52388 w 72939"/>
                <a:gd name="connsiteY20" fmla="*/ 76294 h 174128"/>
                <a:gd name="connsiteX21" fmla="*/ 59532 w 72939"/>
                <a:gd name="connsiteY21" fmla="*/ 62007 h 174128"/>
                <a:gd name="connsiteX22" fmla="*/ 66675 w 72939"/>
                <a:gd name="connsiteY22" fmla="*/ 47719 h 174128"/>
                <a:gd name="connsiteX23" fmla="*/ 69057 w 72939"/>
                <a:gd name="connsiteY23" fmla="*/ 94 h 1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939" h="174128">
                  <a:moveTo>
                    <a:pt x="69057" y="94"/>
                  </a:moveTo>
                  <a:cubicBezTo>
                    <a:pt x="69851" y="2079"/>
                    <a:pt x="75608" y="11670"/>
                    <a:pt x="71438" y="59626"/>
                  </a:cubicBezTo>
                  <a:cubicBezTo>
                    <a:pt x="71221" y="62126"/>
                    <a:pt x="70302" y="64590"/>
                    <a:pt x="69057" y="66769"/>
                  </a:cubicBezTo>
                  <a:cubicBezTo>
                    <a:pt x="67088" y="70215"/>
                    <a:pt x="64294" y="73119"/>
                    <a:pt x="61913" y="76294"/>
                  </a:cubicBezTo>
                  <a:cubicBezTo>
                    <a:pt x="53231" y="102343"/>
                    <a:pt x="67077" y="62890"/>
                    <a:pt x="54769" y="90582"/>
                  </a:cubicBezTo>
                  <a:cubicBezTo>
                    <a:pt x="52730" y="95169"/>
                    <a:pt x="51225" y="99999"/>
                    <a:pt x="50007" y="104869"/>
                  </a:cubicBezTo>
                  <a:cubicBezTo>
                    <a:pt x="49213" y="108044"/>
                    <a:pt x="48914" y="111386"/>
                    <a:pt x="47625" y="114394"/>
                  </a:cubicBezTo>
                  <a:cubicBezTo>
                    <a:pt x="44617" y="121414"/>
                    <a:pt x="40625" y="122958"/>
                    <a:pt x="35719" y="128682"/>
                  </a:cubicBezTo>
                  <a:cubicBezTo>
                    <a:pt x="33136" y="131695"/>
                    <a:pt x="31158" y="135194"/>
                    <a:pt x="28575" y="138207"/>
                  </a:cubicBezTo>
                  <a:cubicBezTo>
                    <a:pt x="11790" y="157790"/>
                    <a:pt x="32809" y="128286"/>
                    <a:pt x="11907" y="159638"/>
                  </a:cubicBezTo>
                  <a:lnTo>
                    <a:pt x="7144" y="166782"/>
                  </a:lnTo>
                  <a:cubicBezTo>
                    <a:pt x="6350" y="169163"/>
                    <a:pt x="6851" y="175318"/>
                    <a:pt x="4763" y="173926"/>
                  </a:cubicBezTo>
                  <a:cubicBezTo>
                    <a:pt x="1206" y="171555"/>
                    <a:pt x="0" y="166294"/>
                    <a:pt x="0" y="162019"/>
                  </a:cubicBezTo>
                  <a:cubicBezTo>
                    <a:pt x="0" y="156999"/>
                    <a:pt x="1751" y="151748"/>
                    <a:pt x="4763" y="147732"/>
                  </a:cubicBezTo>
                  <a:cubicBezTo>
                    <a:pt x="7144" y="144557"/>
                    <a:pt x="9324" y="141220"/>
                    <a:pt x="11907" y="138207"/>
                  </a:cubicBezTo>
                  <a:cubicBezTo>
                    <a:pt x="14098" y="135650"/>
                    <a:pt x="16983" y="133721"/>
                    <a:pt x="19050" y="131063"/>
                  </a:cubicBezTo>
                  <a:cubicBezTo>
                    <a:pt x="22564" y="126545"/>
                    <a:pt x="28575" y="116776"/>
                    <a:pt x="28575" y="116776"/>
                  </a:cubicBezTo>
                  <a:cubicBezTo>
                    <a:pt x="33613" y="96631"/>
                    <a:pt x="26751" y="117131"/>
                    <a:pt x="38100" y="100107"/>
                  </a:cubicBezTo>
                  <a:cubicBezTo>
                    <a:pt x="39492" y="98018"/>
                    <a:pt x="39493" y="95270"/>
                    <a:pt x="40482" y="92963"/>
                  </a:cubicBezTo>
                  <a:cubicBezTo>
                    <a:pt x="41880" y="89700"/>
                    <a:pt x="43181" y="86327"/>
                    <a:pt x="45244" y="83438"/>
                  </a:cubicBezTo>
                  <a:cubicBezTo>
                    <a:pt x="47201" y="80698"/>
                    <a:pt x="50007" y="78675"/>
                    <a:pt x="52388" y="76294"/>
                  </a:cubicBezTo>
                  <a:cubicBezTo>
                    <a:pt x="58373" y="58338"/>
                    <a:pt x="50298" y="80474"/>
                    <a:pt x="59532" y="62007"/>
                  </a:cubicBezTo>
                  <a:cubicBezTo>
                    <a:pt x="69395" y="42281"/>
                    <a:pt x="53022" y="68202"/>
                    <a:pt x="66675" y="47719"/>
                  </a:cubicBezTo>
                  <a:cubicBezTo>
                    <a:pt x="69506" y="27908"/>
                    <a:pt x="68263" y="-1891"/>
                    <a:pt x="69057" y="94"/>
                  </a:cubicBezTo>
                  <a:close/>
                </a:path>
              </a:pathLst>
            </a:cu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23F097CA-7250-4609-831D-5A4E5DDC30E6}"/>
                </a:ext>
              </a:extLst>
            </p:cNvPr>
            <p:cNvSpPr/>
            <p:nvPr/>
          </p:nvSpPr>
          <p:spPr>
            <a:xfrm>
              <a:off x="716620" y="2285746"/>
              <a:ext cx="57286" cy="33690"/>
            </a:xfrm>
            <a:custGeom>
              <a:avLst/>
              <a:gdLst>
                <a:gd name="connsiteX0" fmla="*/ 7280 w 57286"/>
                <a:gd name="connsiteY0" fmla="*/ 21685 h 33690"/>
                <a:gd name="connsiteX1" fmla="*/ 28711 w 57286"/>
                <a:gd name="connsiteY1" fmla="*/ 14542 h 33690"/>
                <a:gd name="connsiteX2" fmla="*/ 33474 w 57286"/>
                <a:gd name="connsiteY2" fmla="*/ 21685 h 33690"/>
                <a:gd name="connsiteX3" fmla="*/ 50143 w 57286"/>
                <a:gd name="connsiteY3" fmla="*/ 16923 h 33690"/>
                <a:gd name="connsiteX4" fmla="*/ 57286 w 57286"/>
                <a:gd name="connsiteY4" fmla="*/ 2635 h 33690"/>
                <a:gd name="connsiteX5" fmla="*/ 38236 w 57286"/>
                <a:gd name="connsiteY5" fmla="*/ 2635 h 33690"/>
                <a:gd name="connsiteX6" fmla="*/ 31093 w 57286"/>
                <a:gd name="connsiteY6" fmla="*/ 7398 h 33690"/>
                <a:gd name="connsiteX7" fmla="*/ 23949 w 57286"/>
                <a:gd name="connsiteY7" fmla="*/ 9779 h 33690"/>
                <a:gd name="connsiteX8" fmla="*/ 4899 w 57286"/>
                <a:gd name="connsiteY8" fmla="*/ 21685 h 33690"/>
                <a:gd name="connsiteX9" fmla="*/ 7280 w 57286"/>
                <a:gd name="connsiteY9" fmla="*/ 33592 h 33690"/>
                <a:gd name="connsiteX10" fmla="*/ 21568 w 57286"/>
                <a:gd name="connsiteY10" fmla="*/ 31210 h 33690"/>
                <a:gd name="connsiteX11" fmla="*/ 7280 w 57286"/>
                <a:gd name="connsiteY11" fmla="*/ 21685 h 3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86" h="33690">
                  <a:moveTo>
                    <a:pt x="7280" y="21685"/>
                  </a:moveTo>
                  <a:cubicBezTo>
                    <a:pt x="8471" y="18907"/>
                    <a:pt x="18361" y="7642"/>
                    <a:pt x="28711" y="14542"/>
                  </a:cubicBezTo>
                  <a:cubicBezTo>
                    <a:pt x="31092" y="16129"/>
                    <a:pt x="31886" y="19304"/>
                    <a:pt x="33474" y="21685"/>
                  </a:cubicBezTo>
                  <a:cubicBezTo>
                    <a:pt x="39030" y="20098"/>
                    <a:pt x="45092" y="19729"/>
                    <a:pt x="50143" y="16923"/>
                  </a:cubicBezTo>
                  <a:cubicBezTo>
                    <a:pt x="53919" y="14825"/>
                    <a:pt x="56086" y="6236"/>
                    <a:pt x="57286" y="2635"/>
                  </a:cubicBezTo>
                  <a:cubicBezTo>
                    <a:pt x="48505" y="-292"/>
                    <a:pt x="49053" y="-1422"/>
                    <a:pt x="38236" y="2635"/>
                  </a:cubicBezTo>
                  <a:cubicBezTo>
                    <a:pt x="35556" y="3640"/>
                    <a:pt x="33653" y="6118"/>
                    <a:pt x="31093" y="7398"/>
                  </a:cubicBezTo>
                  <a:cubicBezTo>
                    <a:pt x="28848" y="8521"/>
                    <a:pt x="26256" y="8790"/>
                    <a:pt x="23949" y="9779"/>
                  </a:cubicBezTo>
                  <a:cubicBezTo>
                    <a:pt x="13782" y="14136"/>
                    <a:pt x="14013" y="14850"/>
                    <a:pt x="4899" y="21685"/>
                  </a:cubicBezTo>
                  <a:cubicBezTo>
                    <a:pt x="1834" y="26283"/>
                    <a:pt x="-5531" y="32169"/>
                    <a:pt x="7280" y="33592"/>
                  </a:cubicBezTo>
                  <a:cubicBezTo>
                    <a:pt x="12079" y="34125"/>
                    <a:pt x="16884" y="32381"/>
                    <a:pt x="21568" y="31210"/>
                  </a:cubicBezTo>
                  <a:cubicBezTo>
                    <a:pt x="26438" y="29992"/>
                    <a:pt x="6089" y="24463"/>
                    <a:pt x="7280" y="21685"/>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924990B8-4FAF-4D0A-8C5D-C79B32EC443D}"/>
                </a:ext>
              </a:extLst>
            </p:cNvPr>
            <p:cNvSpPr/>
            <p:nvPr/>
          </p:nvSpPr>
          <p:spPr>
            <a:xfrm>
              <a:off x="561733" y="2950185"/>
              <a:ext cx="160320" cy="59715"/>
            </a:xfrm>
            <a:custGeom>
              <a:avLst/>
              <a:gdLst>
                <a:gd name="connsiteX0" fmla="*/ 242 w 160320"/>
                <a:gd name="connsiteY0" fmla="*/ 184 h 59715"/>
                <a:gd name="connsiteX1" fmla="*/ 21673 w 160320"/>
                <a:gd name="connsiteY1" fmla="*/ 4946 h 59715"/>
                <a:gd name="connsiteX2" fmla="*/ 28817 w 160320"/>
                <a:gd name="connsiteY2" fmla="*/ 12090 h 59715"/>
                <a:gd name="connsiteX3" fmla="*/ 43105 w 160320"/>
                <a:gd name="connsiteY3" fmla="*/ 19234 h 59715"/>
                <a:gd name="connsiteX4" fmla="*/ 55011 w 160320"/>
                <a:gd name="connsiteY4" fmla="*/ 28759 h 59715"/>
                <a:gd name="connsiteX5" fmla="*/ 69298 w 160320"/>
                <a:gd name="connsiteY5" fmla="*/ 38284 h 59715"/>
                <a:gd name="connsiteX6" fmla="*/ 83586 w 160320"/>
                <a:gd name="connsiteY6" fmla="*/ 45428 h 59715"/>
                <a:gd name="connsiteX7" fmla="*/ 124067 w 160320"/>
                <a:gd name="connsiteY7" fmla="*/ 47809 h 59715"/>
                <a:gd name="connsiteX8" fmla="*/ 143117 w 160320"/>
                <a:gd name="connsiteY8" fmla="*/ 57334 h 59715"/>
                <a:gd name="connsiteX9" fmla="*/ 157405 w 160320"/>
                <a:gd name="connsiteY9" fmla="*/ 59715 h 59715"/>
                <a:gd name="connsiteX10" fmla="*/ 157405 w 160320"/>
                <a:gd name="connsiteY10" fmla="*/ 38284 h 59715"/>
                <a:gd name="connsiteX11" fmla="*/ 150261 w 160320"/>
                <a:gd name="connsiteY11" fmla="*/ 31140 h 59715"/>
                <a:gd name="connsiteX12" fmla="*/ 45486 w 160320"/>
                <a:gd name="connsiteY12" fmla="*/ 33521 h 59715"/>
                <a:gd name="connsiteX13" fmla="*/ 38342 w 160320"/>
                <a:gd name="connsiteY13" fmla="*/ 31140 h 59715"/>
                <a:gd name="connsiteX14" fmla="*/ 24055 w 160320"/>
                <a:gd name="connsiteY14" fmla="*/ 23996 h 59715"/>
                <a:gd name="connsiteX15" fmla="*/ 9767 w 160320"/>
                <a:gd name="connsiteY15" fmla="*/ 12090 h 59715"/>
                <a:gd name="connsiteX16" fmla="*/ 242 w 160320"/>
                <a:gd name="connsiteY16" fmla="*/ 184 h 5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320" h="59715">
                  <a:moveTo>
                    <a:pt x="242" y="184"/>
                  </a:moveTo>
                  <a:cubicBezTo>
                    <a:pt x="2226" y="-1007"/>
                    <a:pt x="19863" y="3912"/>
                    <a:pt x="21673" y="4946"/>
                  </a:cubicBezTo>
                  <a:cubicBezTo>
                    <a:pt x="24597" y="6617"/>
                    <a:pt x="26230" y="9934"/>
                    <a:pt x="28817" y="12090"/>
                  </a:cubicBezTo>
                  <a:cubicBezTo>
                    <a:pt x="34973" y="17220"/>
                    <a:pt x="35944" y="16847"/>
                    <a:pt x="43105" y="19234"/>
                  </a:cubicBezTo>
                  <a:cubicBezTo>
                    <a:pt x="51904" y="32434"/>
                    <a:pt x="42832" y="21993"/>
                    <a:pt x="55011" y="28759"/>
                  </a:cubicBezTo>
                  <a:cubicBezTo>
                    <a:pt x="60014" y="31539"/>
                    <a:pt x="64536" y="35109"/>
                    <a:pt x="69298" y="38284"/>
                  </a:cubicBezTo>
                  <a:cubicBezTo>
                    <a:pt x="73899" y="41351"/>
                    <a:pt x="77789" y="44848"/>
                    <a:pt x="83586" y="45428"/>
                  </a:cubicBezTo>
                  <a:cubicBezTo>
                    <a:pt x="97036" y="46773"/>
                    <a:pt x="110573" y="47015"/>
                    <a:pt x="124067" y="47809"/>
                  </a:cubicBezTo>
                  <a:cubicBezTo>
                    <a:pt x="131616" y="52841"/>
                    <a:pt x="133262" y="54646"/>
                    <a:pt x="143117" y="57334"/>
                  </a:cubicBezTo>
                  <a:cubicBezTo>
                    <a:pt x="147775" y="58604"/>
                    <a:pt x="152642" y="58921"/>
                    <a:pt x="157405" y="59715"/>
                  </a:cubicBezTo>
                  <a:cubicBezTo>
                    <a:pt x="160275" y="51104"/>
                    <a:pt x="162194" y="49060"/>
                    <a:pt x="157405" y="38284"/>
                  </a:cubicBezTo>
                  <a:cubicBezTo>
                    <a:pt x="156037" y="35207"/>
                    <a:pt x="152642" y="33521"/>
                    <a:pt x="150261" y="31140"/>
                  </a:cubicBezTo>
                  <a:cubicBezTo>
                    <a:pt x="83664" y="37800"/>
                    <a:pt x="118576" y="36567"/>
                    <a:pt x="45486" y="33521"/>
                  </a:cubicBezTo>
                  <a:cubicBezTo>
                    <a:pt x="43105" y="32727"/>
                    <a:pt x="40587" y="32262"/>
                    <a:pt x="38342" y="31140"/>
                  </a:cubicBezTo>
                  <a:cubicBezTo>
                    <a:pt x="19867" y="21904"/>
                    <a:pt x="42019" y="29986"/>
                    <a:pt x="24055" y="23996"/>
                  </a:cubicBezTo>
                  <a:cubicBezTo>
                    <a:pt x="18789" y="18731"/>
                    <a:pt x="16396" y="15405"/>
                    <a:pt x="9767" y="12090"/>
                  </a:cubicBezTo>
                  <a:cubicBezTo>
                    <a:pt x="9057" y="11735"/>
                    <a:pt x="-1742" y="1375"/>
                    <a:pt x="242" y="184"/>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4307B2A0-3C1F-44B9-97BC-28B58867110A}"/>
                </a:ext>
              </a:extLst>
            </p:cNvPr>
            <p:cNvSpPr/>
            <p:nvPr/>
          </p:nvSpPr>
          <p:spPr>
            <a:xfrm>
              <a:off x="814388" y="973931"/>
              <a:ext cx="92868" cy="138113"/>
            </a:xfrm>
            <a:custGeom>
              <a:avLst/>
              <a:gdLst>
                <a:gd name="connsiteX0" fmla="*/ 92868 w 92868"/>
                <a:gd name="connsiteY0" fmla="*/ 0 h 138113"/>
                <a:gd name="connsiteX1" fmla="*/ 85725 w 92868"/>
                <a:gd name="connsiteY1" fmla="*/ 11907 h 138113"/>
                <a:gd name="connsiteX2" fmla="*/ 80962 w 92868"/>
                <a:gd name="connsiteY2" fmla="*/ 19050 h 138113"/>
                <a:gd name="connsiteX3" fmla="*/ 78581 w 92868"/>
                <a:gd name="connsiteY3" fmla="*/ 26194 h 138113"/>
                <a:gd name="connsiteX4" fmla="*/ 73818 w 92868"/>
                <a:gd name="connsiteY4" fmla="*/ 33338 h 138113"/>
                <a:gd name="connsiteX5" fmla="*/ 69056 w 92868"/>
                <a:gd name="connsiteY5" fmla="*/ 42863 h 138113"/>
                <a:gd name="connsiteX6" fmla="*/ 59531 w 92868"/>
                <a:gd name="connsiteY6" fmla="*/ 57150 h 138113"/>
                <a:gd name="connsiteX7" fmla="*/ 54768 w 92868"/>
                <a:gd name="connsiteY7" fmla="*/ 64294 h 138113"/>
                <a:gd name="connsiteX8" fmla="*/ 52387 w 92868"/>
                <a:gd name="connsiteY8" fmla="*/ 71438 h 138113"/>
                <a:gd name="connsiteX9" fmla="*/ 38100 w 92868"/>
                <a:gd name="connsiteY9" fmla="*/ 85725 h 138113"/>
                <a:gd name="connsiteX10" fmla="*/ 28575 w 92868"/>
                <a:gd name="connsiteY10" fmla="*/ 100013 h 138113"/>
                <a:gd name="connsiteX11" fmla="*/ 26193 w 92868"/>
                <a:gd name="connsiteY11" fmla="*/ 107157 h 138113"/>
                <a:gd name="connsiteX12" fmla="*/ 19050 w 92868"/>
                <a:gd name="connsiteY12" fmla="*/ 114300 h 138113"/>
                <a:gd name="connsiteX13" fmla="*/ 14287 w 92868"/>
                <a:gd name="connsiteY13" fmla="*/ 121444 h 138113"/>
                <a:gd name="connsiteX14" fmla="*/ 7143 w 92868"/>
                <a:gd name="connsiteY14" fmla="*/ 130969 h 138113"/>
                <a:gd name="connsiteX15" fmla="*/ 0 w 92868"/>
                <a:gd name="connsiteY15" fmla="*/ 138113 h 138113"/>
                <a:gd name="connsiteX16" fmla="*/ 4762 w 92868"/>
                <a:gd name="connsiteY16" fmla="*/ 123825 h 138113"/>
                <a:gd name="connsiteX17" fmla="*/ 19050 w 92868"/>
                <a:gd name="connsiteY17" fmla="*/ 102394 h 138113"/>
                <a:gd name="connsiteX18" fmla="*/ 23812 w 92868"/>
                <a:gd name="connsiteY18" fmla="*/ 95250 h 138113"/>
                <a:gd name="connsiteX19" fmla="*/ 30956 w 92868"/>
                <a:gd name="connsiteY19" fmla="*/ 80963 h 138113"/>
                <a:gd name="connsiteX20" fmla="*/ 33337 w 92868"/>
                <a:gd name="connsiteY20" fmla="*/ 73819 h 138113"/>
                <a:gd name="connsiteX21" fmla="*/ 38100 w 92868"/>
                <a:gd name="connsiteY21" fmla="*/ 66675 h 138113"/>
                <a:gd name="connsiteX22" fmla="*/ 40481 w 92868"/>
                <a:gd name="connsiteY22" fmla="*/ 57150 h 138113"/>
                <a:gd name="connsiteX23" fmla="*/ 45243 w 92868"/>
                <a:gd name="connsiteY23" fmla="*/ 42863 h 138113"/>
                <a:gd name="connsiteX24" fmla="*/ 47625 w 92868"/>
                <a:gd name="connsiteY24" fmla="*/ 35719 h 138113"/>
                <a:gd name="connsiteX25" fmla="*/ 52387 w 92868"/>
                <a:gd name="connsiteY25" fmla="*/ 26194 h 138113"/>
                <a:gd name="connsiteX26" fmla="*/ 47625 w 92868"/>
                <a:gd name="connsiteY26" fmla="*/ 33338 h 138113"/>
                <a:gd name="connsiteX27" fmla="*/ 38100 w 92868"/>
                <a:gd name="connsiteY27" fmla="*/ 47625 h 138113"/>
                <a:gd name="connsiteX28" fmla="*/ 33337 w 92868"/>
                <a:gd name="connsiteY28" fmla="*/ 64294 h 138113"/>
                <a:gd name="connsiteX29" fmla="*/ 23812 w 92868"/>
                <a:gd name="connsiteY29" fmla="*/ 78582 h 138113"/>
                <a:gd name="connsiteX30" fmla="*/ 16668 w 92868"/>
                <a:gd name="connsiteY30" fmla="*/ 95250 h 138113"/>
                <a:gd name="connsiteX31" fmla="*/ 9525 w 92868"/>
                <a:gd name="connsiteY31" fmla="*/ 109538 h 138113"/>
                <a:gd name="connsiteX32" fmla="*/ 7143 w 92868"/>
                <a:gd name="connsiteY32" fmla="*/ 102394 h 138113"/>
                <a:gd name="connsiteX33" fmla="*/ 11906 w 92868"/>
                <a:gd name="connsiteY33" fmla="*/ 80963 h 138113"/>
                <a:gd name="connsiteX34" fmla="*/ 19050 w 92868"/>
                <a:gd name="connsiteY34" fmla="*/ 71438 h 138113"/>
                <a:gd name="connsiteX35" fmla="*/ 21431 w 92868"/>
                <a:gd name="connsiteY35" fmla="*/ 64294 h 138113"/>
                <a:gd name="connsiteX36" fmla="*/ 26193 w 92868"/>
                <a:gd name="connsiteY36" fmla="*/ 57150 h 138113"/>
                <a:gd name="connsiteX37" fmla="*/ 33337 w 92868"/>
                <a:gd name="connsiteY37" fmla="*/ 45244 h 138113"/>
                <a:gd name="connsiteX38" fmla="*/ 38100 w 92868"/>
                <a:gd name="connsiteY38" fmla="*/ 35719 h 138113"/>
                <a:gd name="connsiteX39" fmla="*/ 42862 w 92868"/>
                <a:gd name="connsiteY39" fmla="*/ 23813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868" h="138113">
                  <a:moveTo>
                    <a:pt x="92868" y="0"/>
                  </a:moveTo>
                  <a:cubicBezTo>
                    <a:pt x="90487" y="3969"/>
                    <a:pt x="88178" y="7982"/>
                    <a:pt x="85725" y="11907"/>
                  </a:cubicBezTo>
                  <a:cubicBezTo>
                    <a:pt x="84208" y="14334"/>
                    <a:pt x="82242" y="16490"/>
                    <a:pt x="80962" y="19050"/>
                  </a:cubicBezTo>
                  <a:cubicBezTo>
                    <a:pt x="79839" y="21295"/>
                    <a:pt x="79704" y="23949"/>
                    <a:pt x="78581" y="26194"/>
                  </a:cubicBezTo>
                  <a:cubicBezTo>
                    <a:pt x="77301" y="28754"/>
                    <a:pt x="75238" y="30853"/>
                    <a:pt x="73818" y="33338"/>
                  </a:cubicBezTo>
                  <a:cubicBezTo>
                    <a:pt x="72057" y="36420"/>
                    <a:pt x="70882" y="39819"/>
                    <a:pt x="69056" y="42863"/>
                  </a:cubicBezTo>
                  <a:cubicBezTo>
                    <a:pt x="66111" y="47771"/>
                    <a:pt x="62706" y="52388"/>
                    <a:pt x="59531" y="57150"/>
                  </a:cubicBezTo>
                  <a:lnTo>
                    <a:pt x="54768" y="64294"/>
                  </a:lnTo>
                  <a:cubicBezTo>
                    <a:pt x="53974" y="66675"/>
                    <a:pt x="53928" y="69457"/>
                    <a:pt x="52387" y="71438"/>
                  </a:cubicBezTo>
                  <a:cubicBezTo>
                    <a:pt x="48252" y="76754"/>
                    <a:pt x="38100" y="85725"/>
                    <a:pt x="38100" y="85725"/>
                  </a:cubicBezTo>
                  <a:cubicBezTo>
                    <a:pt x="32436" y="102712"/>
                    <a:pt x="40467" y="82175"/>
                    <a:pt x="28575" y="100013"/>
                  </a:cubicBezTo>
                  <a:cubicBezTo>
                    <a:pt x="27183" y="102102"/>
                    <a:pt x="27585" y="105068"/>
                    <a:pt x="26193" y="107157"/>
                  </a:cubicBezTo>
                  <a:cubicBezTo>
                    <a:pt x="24325" y="109959"/>
                    <a:pt x="21206" y="111713"/>
                    <a:pt x="19050" y="114300"/>
                  </a:cubicBezTo>
                  <a:cubicBezTo>
                    <a:pt x="17218" y="116499"/>
                    <a:pt x="15951" y="119115"/>
                    <a:pt x="14287" y="121444"/>
                  </a:cubicBezTo>
                  <a:cubicBezTo>
                    <a:pt x="11980" y="124673"/>
                    <a:pt x="9726" y="127956"/>
                    <a:pt x="7143" y="130969"/>
                  </a:cubicBezTo>
                  <a:cubicBezTo>
                    <a:pt x="4952" y="133526"/>
                    <a:pt x="2381" y="135732"/>
                    <a:pt x="0" y="138113"/>
                  </a:cubicBezTo>
                  <a:cubicBezTo>
                    <a:pt x="1587" y="133350"/>
                    <a:pt x="1977" y="128002"/>
                    <a:pt x="4762" y="123825"/>
                  </a:cubicBezTo>
                  <a:lnTo>
                    <a:pt x="19050" y="102394"/>
                  </a:lnTo>
                  <a:cubicBezTo>
                    <a:pt x="20637" y="100013"/>
                    <a:pt x="22907" y="97965"/>
                    <a:pt x="23812" y="95250"/>
                  </a:cubicBezTo>
                  <a:cubicBezTo>
                    <a:pt x="27098" y="85392"/>
                    <a:pt x="24801" y="90195"/>
                    <a:pt x="30956" y="80963"/>
                  </a:cubicBezTo>
                  <a:cubicBezTo>
                    <a:pt x="31750" y="78582"/>
                    <a:pt x="32214" y="76064"/>
                    <a:pt x="33337" y="73819"/>
                  </a:cubicBezTo>
                  <a:cubicBezTo>
                    <a:pt x="34617" y="71259"/>
                    <a:pt x="36973" y="69306"/>
                    <a:pt x="38100" y="66675"/>
                  </a:cubicBezTo>
                  <a:cubicBezTo>
                    <a:pt x="39389" y="63667"/>
                    <a:pt x="39541" y="60285"/>
                    <a:pt x="40481" y="57150"/>
                  </a:cubicBezTo>
                  <a:cubicBezTo>
                    <a:pt x="41923" y="52342"/>
                    <a:pt x="43656" y="47625"/>
                    <a:pt x="45243" y="42863"/>
                  </a:cubicBezTo>
                  <a:cubicBezTo>
                    <a:pt x="46037" y="40482"/>
                    <a:pt x="46502" y="37964"/>
                    <a:pt x="47625" y="35719"/>
                  </a:cubicBezTo>
                  <a:cubicBezTo>
                    <a:pt x="49212" y="32544"/>
                    <a:pt x="52387" y="29744"/>
                    <a:pt x="52387" y="26194"/>
                  </a:cubicBezTo>
                  <a:cubicBezTo>
                    <a:pt x="52387" y="23332"/>
                    <a:pt x="48905" y="30778"/>
                    <a:pt x="47625" y="33338"/>
                  </a:cubicBezTo>
                  <a:cubicBezTo>
                    <a:pt x="40734" y="47121"/>
                    <a:pt x="51638" y="34087"/>
                    <a:pt x="38100" y="47625"/>
                  </a:cubicBezTo>
                  <a:cubicBezTo>
                    <a:pt x="37540" y="49863"/>
                    <a:pt x="34888" y="61502"/>
                    <a:pt x="33337" y="64294"/>
                  </a:cubicBezTo>
                  <a:cubicBezTo>
                    <a:pt x="30557" y="69298"/>
                    <a:pt x="23812" y="78582"/>
                    <a:pt x="23812" y="78582"/>
                  </a:cubicBezTo>
                  <a:cubicBezTo>
                    <a:pt x="18227" y="95337"/>
                    <a:pt x="25497" y="74648"/>
                    <a:pt x="16668" y="95250"/>
                  </a:cubicBezTo>
                  <a:cubicBezTo>
                    <a:pt x="10751" y="109057"/>
                    <a:pt x="18679" y="95805"/>
                    <a:pt x="9525" y="109538"/>
                  </a:cubicBezTo>
                  <a:cubicBezTo>
                    <a:pt x="8731" y="107157"/>
                    <a:pt x="7143" y="104904"/>
                    <a:pt x="7143" y="102394"/>
                  </a:cubicBezTo>
                  <a:cubicBezTo>
                    <a:pt x="7143" y="101646"/>
                    <a:pt x="10989" y="82798"/>
                    <a:pt x="11906" y="80963"/>
                  </a:cubicBezTo>
                  <a:cubicBezTo>
                    <a:pt x="13681" y="77413"/>
                    <a:pt x="16669" y="74613"/>
                    <a:pt x="19050" y="71438"/>
                  </a:cubicBezTo>
                  <a:cubicBezTo>
                    <a:pt x="19844" y="69057"/>
                    <a:pt x="20309" y="66539"/>
                    <a:pt x="21431" y="64294"/>
                  </a:cubicBezTo>
                  <a:cubicBezTo>
                    <a:pt x="22711" y="61734"/>
                    <a:pt x="24676" y="59577"/>
                    <a:pt x="26193" y="57150"/>
                  </a:cubicBezTo>
                  <a:cubicBezTo>
                    <a:pt x="28646" y="53225"/>
                    <a:pt x="31089" y="49290"/>
                    <a:pt x="33337" y="45244"/>
                  </a:cubicBezTo>
                  <a:cubicBezTo>
                    <a:pt x="35061" y="42141"/>
                    <a:pt x="36339" y="38801"/>
                    <a:pt x="38100" y="35719"/>
                  </a:cubicBezTo>
                  <a:cubicBezTo>
                    <a:pt x="43742" y="25845"/>
                    <a:pt x="42862" y="32219"/>
                    <a:pt x="42862" y="23813"/>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33633AF3-4DEB-49A5-B042-DB0E6B352B5A}"/>
                </a:ext>
              </a:extLst>
            </p:cNvPr>
            <p:cNvSpPr/>
            <p:nvPr/>
          </p:nvSpPr>
          <p:spPr>
            <a:xfrm>
              <a:off x="728663" y="1121569"/>
              <a:ext cx="100012" cy="364331"/>
            </a:xfrm>
            <a:custGeom>
              <a:avLst/>
              <a:gdLst>
                <a:gd name="connsiteX0" fmla="*/ 92868 w 100012"/>
                <a:gd name="connsiteY0" fmla="*/ 0 h 364331"/>
                <a:gd name="connsiteX1" fmla="*/ 97631 w 100012"/>
                <a:gd name="connsiteY1" fmla="*/ 30956 h 364331"/>
                <a:gd name="connsiteX2" fmla="*/ 100012 w 100012"/>
                <a:gd name="connsiteY2" fmla="*/ 130969 h 364331"/>
                <a:gd name="connsiteX3" fmla="*/ 95250 w 100012"/>
                <a:gd name="connsiteY3" fmla="*/ 159544 h 364331"/>
                <a:gd name="connsiteX4" fmla="*/ 90487 w 100012"/>
                <a:gd name="connsiteY4" fmla="*/ 166687 h 364331"/>
                <a:gd name="connsiteX5" fmla="*/ 88106 w 100012"/>
                <a:gd name="connsiteY5" fmla="*/ 173831 h 364331"/>
                <a:gd name="connsiteX6" fmla="*/ 83343 w 100012"/>
                <a:gd name="connsiteY6" fmla="*/ 180975 h 364331"/>
                <a:gd name="connsiteX7" fmla="*/ 80962 w 100012"/>
                <a:gd name="connsiteY7" fmla="*/ 190500 h 364331"/>
                <a:gd name="connsiteX8" fmla="*/ 78581 w 100012"/>
                <a:gd name="connsiteY8" fmla="*/ 202406 h 364331"/>
                <a:gd name="connsiteX9" fmla="*/ 76200 w 100012"/>
                <a:gd name="connsiteY9" fmla="*/ 211931 h 364331"/>
                <a:gd name="connsiteX10" fmla="*/ 71437 w 100012"/>
                <a:gd name="connsiteY10" fmla="*/ 233362 h 364331"/>
                <a:gd name="connsiteX11" fmla="*/ 69056 w 100012"/>
                <a:gd name="connsiteY11" fmla="*/ 240506 h 364331"/>
                <a:gd name="connsiteX12" fmla="*/ 64293 w 100012"/>
                <a:gd name="connsiteY12" fmla="*/ 247650 h 364331"/>
                <a:gd name="connsiteX13" fmla="*/ 57150 w 100012"/>
                <a:gd name="connsiteY13" fmla="*/ 264319 h 364331"/>
                <a:gd name="connsiteX14" fmla="*/ 54768 w 100012"/>
                <a:gd name="connsiteY14" fmla="*/ 273844 h 364331"/>
                <a:gd name="connsiteX15" fmla="*/ 45243 w 100012"/>
                <a:gd name="connsiteY15" fmla="*/ 295275 h 364331"/>
                <a:gd name="connsiteX16" fmla="*/ 35718 w 100012"/>
                <a:gd name="connsiteY16" fmla="*/ 307181 h 364331"/>
                <a:gd name="connsiteX17" fmla="*/ 33337 w 100012"/>
                <a:gd name="connsiteY17" fmla="*/ 314325 h 364331"/>
                <a:gd name="connsiteX18" fmla="*/ 23812 w 100012"/>
                <a:gd name="connsiteY18" fmla="*/ 328612 h 364331"/>
                <a:gd name="connsiteX19" fmla="*/ 11906 w 100012"/>
                <a:gd name="connsiteY19" fmla="*/ 350044 h 364331"/>
                <a:gd name="connsiteX20" fmla="*/ 4762 w 100012"/>
                <a:gd name="connsiteY20" fmla="*/ 357187 h 364331"/>
                <a:gd name="connsiteX21" fmla="*/ 0 w 100012"/>
                <a:gd name="connsiteY21" fmla="*/ 364331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12" h="364331">
                  <a:moveTo>
                    <a:pt x="92868" y="0"/>
                  </a:moveTo>
                  <a:cubicBezTo>
                    <a:pt x="93680" y="4873"/>
                    <a:pt x="97465" y="26887"/>
                    <a:pt x="97631" y="30956"/>
                  </a:cubicBezTo>
                  <a:cubicBezTo>
                    <a:pt x="98991" y="64275"/>
                    <a:pt x="99218" y="97631"/>
                    <a:pt x="100012" y="130969"/>
                  </a:cubicBezTo>
                  <a:cubicBezTo>
                    <a:pt x="99258" y="137753"/>
                    <a:pt x="99239" y="151567"/>
                    <a:pt x="95250" y="159544"/>
                  </a:cubicBezTo>
                  <a:cubicBezTo>
                    <a:pt x="93970" y="162104"/>
                    <a:pt x="92075" y="164306"/>
                    <a:pt x="90487" y="166687"/>
                  </a:cubicBezTo>
                  <a:cubicBezTo>
                    <a:pt x="89693" y="169068"/>
                    <a:pt x="89229" y="171586"/>
                    <a:pt x="88106" y="173831"/>
                  </a:cubicBezTo>
                  <a:cubicBezTo>
                    <a:pt x="86826" y="176391"/>
                    <a:pt x="84470" y="178344"/>
                    <a:pt x="83343" y="180975"/>
                  </a:cubicBezTo>
                  <a:cubicBezTo>
                    <a:pt x="82054" y="183983"/>
                    <a:pt x="81672" y="187305"/>
                    <a:pt x="80962" y="190500"/>
                  </a:cubicBezTo>
                  <a:cubicBezTo>
                    <a:pt x="80084" y="194451"/>
                    <a:pt x="79459" y="198455"/>
                    <a:pt x="78581" y="202406"/>
                  </a:cubicBezTo>
                  <a:cubicBezTo>
                    <a:pt x="77871" y="205601"/>
                    <a:pt x="76910" y="208736"/>
                    <a:pt x="76200" y="211931"/>
                  </a:cubicBezTo>
                  <a:cubicBezTo>
                    <a:pt x="73747" y="222967"/>
                    <a:pt x="74338" y="223209"/>
                    <a:pt x="71437" y="233362"/>
                  </a:cubicBezTo>
                  <a:cubicBezTo>
                    <a:pt x="70747" y="235776"/>
                    <a:pt x="70179" y="238261"/>
                    <a:pt x="69056" y="240506"/>
                  </a:cubicBezTo>
                  <a:cubicBezTo>
                    <a:pt x="67776" y="243066"/>
                    <a:pt x="65881" y="245269"/>
                    <a:pt x="64293" y="247650"/>
                  </a:cubicBezTo>
                  <a:cubicBezTo>
                    <a:pt x="57460" y="274987"/>
                    <a:pt x="67014" y="241304"/>
                    <a:pt x="57150" y="264319"/>
                  </a:cubicBezTo>
                  <a:cubicBezTo>
                    <a:pt x="55861" y="267327"/>
                    <a:pt x="55708" y="270709"/>
                    <a:pt x="54768" y="273844"/>
                  </a:cubicBezTo>
                  <a:cubicBezTo>
                    <a:pt x="50130" y="289303"/>
                    <a:pt x="52204" y="284834"/>
                    <a:pt x="45243" y="295275"/>
                  </a:cubicBezTo>
                  <a:cubicBezTo>
                    <a:pt x="39258" y="313232"/>
                    <a:pt x="48028" y="291794"/>
                    <a:pt x="35718" y="307181"/>
                  </a:cubicBezTo>
                  <a:cubicBezTo>
                    <a:pt x="34150" y="309141"/>
                    <a:pt x="34556" y="312131"/>
                    <a:pt x="33337" y="314325"/>
                  </a:cubicBezTo>
                  <a:cubicBezTo>
                    <a:pt x="30557" y="319328"/>
                    <a:pt x="23812" y="328612"/>
                    <a:pt x="23812" y="328612"/>
                  </a:cubicBezTo>
                  <a:cubicBezTo>
                    <a:pt x="20818" y="337595"/>
                    <a:pt x="20094" y="341857"/>
                    <a:pt x="11906" y="350044"/>
                  </a:cubicBezTo>
                  <a:cubicBezTo>
                    <a:pt x="9525" y="352425"/>
                    <a:pt x="6918" y="354600"/>
                    <a:pt x="4762" y="357187"/>
                  </a:cubicBezTo>
                  <a:cubicBezTo>
                    <a:pt x="2930" y="359386"/>
                    <a:pt x="0" y="364331"/>
                    <a:pt x="0" y="364331"/>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2411B26A-FE04-425D-BDA5-51329B480629}"/>
                </a:ext>
              </a:extLst>
            </p:cNvPr>
            <p:cNvSpPr/>
            <p:nvPr/>
          </p:nvSpPr>
          <p:spPr>
            <a:xfrm>
              <a:off x="826155" y="2493169"/>
              <a:ext cx="54908" cy="126206"/>
            </a:xfrm>
            <a:custGeom>
              <a:avLst/>
              <a:gdLst>
                <a:gd name="connsiteX0" fmla="*/ 19189 w 54908"/>
                <a:gd name="connsiteY0" fmla="*/ 47625 h 126206"/>
                <a:gd name="connsiteX1" fmla="*/ 31095 w 54908"/>
                <a:gd name="connsiteY1" fmla="*/ 26194 h 126206"/>
                <a:gd name="connsiteX2" fmla="*/ 38239 w 54908"/>
                <a:gd name="connsiteY2" fmla="*/ 21431 h 126206"/>
                <a:gd name="connsiteX3" fmla="*/ 43001 w 54908"/>
                <a:gd name="connsiteY3" fmla="*/ 7144 h 126206"/>
                <a:gd name="connsiteX4" fmla="*/ 45383 w 54908"/>
                <a:gd name="connsiteY4" fmla="*/ 0 h 126206"/>
                <a:gd name="connsiteX5" fmla="*/ 47764 w 54908"/>
                <a:gd name="connsiteY5" fmla="*/ 47625 h 126206"/>
                <a:gd name="connsiteX6" fmla="*/ 50145 w 54908"/>
                <a:gd name="connsiteY6" fmla="*/ 54769 h 126206"/>
                <a:gd name="connsiteX7" fmla="*/ 45383 w 54908"/>
                <a:gd name="connsiteY7" fmla="*/ 69056 h 126206"/>
                <a:gd name="connsiteX8" fmla="*/ 43001 w 54908"/>
                <a:gd name="connsiteY8" fmla="*/ 76200 h 126206"/>
                <a:gd name="connsiteX9" fmla="*/ 38239 w 54908"/>
                <a:gd name="connsiteY9" fmla="*/ 83344 h 126206"/>
                <a:gd name="connsiteX10" fmla="*/ 23951 w 54908"/>
                <a:gd name="connsiteY10" fmla="*/ 100012 h 126206"/>
                <a:gd name="connsiteX11" fmla="*/ 14426 w 54908"/>
                <a:gd name="connsiteY11" fmla="*/ 109537 h 126206"/>
                <a:gd name="connsiteX12" fmla="*/ 9664 w 54908"/>
                <a:gd name="connsiteY12" fmla="*/ 102394 h 126206"/>
                <a:gd name="connsiteX13" fmla="*/ 12045 w 54908"/>
                <a:gd name="connsiteY13" fmla="*/ 83344 h 126206"/>
                <a:gd name="connsiteX14" fmla="*/ 16808 w 54908"/>
                <a:gd name="connsiteY14" fmla="*/ 69056 h 126206"/>
                <a:gd name="connsiteX15" fmla="*/ 19189 w 54908"/>
                <a:gd name="connsiteY15" fmla="*/ 45244 h 126206"/>
                <a:gd name="connsiteX16" fmla="*/ 21570 w 54908"/>
                <a:gd name="connsiteY16" fmla="*/ 38100 h 126206"/>
                <a:gd name="connsiteX17" fmla="*/ 23951 w 54908"/>
                <a:gd name="connsiteY17" fmla="*/ 45244 h 126206"/>
                <a:gd name="connsiteX18" fmla="*/ 26333 w 54908"/>
                <a:gd name="connsiteY18" fmla="*/ 78581 h 126206"/>
                <a:gd name="connsiteX19" fmla="*/ 31095 w 54908"/>
                <a:gd name="connsiteY19" fmla="*/ 64294 h 126206"/>
                <a:gd name="connsiteX20" fmla="*/ 35858 w 54908"/>
                <a:gd name="connsiteY20" fmla="*/ 57150 h 126206"/>
                <a:gd name="connsiteX21" fmla="*/ 45383 w 54908"/>
                <a:gd name="connsiteY21" fmla="*/ 35719 h 126206"/>
                <a:gd name="connsiteX22" fmla="*/ 52526 w 54908"/>
                <a:gd name="connsiteY22" fmla="*/ 14287 h 126206"/>
                <a:gd name="connsiteX23" fmla="*/ 54908 w 54908"/>
                <a:gd name="connsiteY23" fmla="*/ 7144 h 126206"/>
                <a:gd name="connsiteX24" fmla="*/ 52526 w 54908"/>
                <a:gd name="connsiteY24" fmla="*/ 28575 h 126206"/>
                <a:gd name="connsiteX25" fmla="*/ 50145 w 54908"/>
                <a:gd name="connsiteY25" fmla="*/ 38100 h 126206"/>
                <a:gd name="connsiteX26" fmla="*/ 47764 w 54908"/>
                <a:gd name="connsiteY26" fmla="*/ 57150 h 126206"/>
                <a:gd name="connsiteX27" fmla="*/ 38239 w 54908"/>
                <a:gd name="connsiteY27" fmla="*/ 80962 h 126206"/>
                <a:gd name="connsiteX28" fmla="*/ 33476 w 54908"/>
                <a:gd name="connsiteY28" fmla="*/ 88106 h 126206"/>
                <a:gd name="connsiteX29" fmla="*/ 23951 w 54908"/>
                <a:gd name="connsiteY29" fmla="*/ 102394 h 126206"/>
                <a:gd name="connsiteX30" fmla="*/ 16808 w 54908"/>
                <a:gd name="connsiteY30" fmla="*/ 116681 h 126206"/>
                <a:gd name="connsiteX31" fmla="*/ 2520 w 54908"/>
                <a:gd name="connsiteY31" fmla="*/ 126206 h 126206"/>
                <a:gd name="connsiteX32" fmla="*/ 139 w 54908"/>
                <a:gd name="connsiteY32" fmla="*/ 109537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908" h="126206">
                  <a:moveTo>
                    <a:pt x="19189" y="47625"/>
                  </a:moveTo>
                  <a:cubicBezTo>
                    <a:pt x="20434" y="45135"/>
                    <a:pt x="27237" y="30052"/>
                    <a:pt x="31095" y="26194"/>
                  </a:cubicBezTo>
                  <a:cubicBezTo>
                    <a:pt x="33119" y="24170"/>
                    <a:pt x="35858" y="23019"/>
                    <a:pt x="38239" y="21431"/>
                  </a:cubicBezTo>
                  <a:lnTo>
                    <a:pt x="43001" y="7144"/>
                  </a:lnTo>
                  <a:lnTo>
                    <a:pt x="45383" y="0"/>
                  </a:lnTo>
                  <a:cubicBezTo>
                    <a:pt x="46177" y="15875"/>
                    <a:pt x="46387" y="31790"/>
                    <a:pt x="47764" y="47625"/>
                  </a:cubicBezTo>
                  <a:cubicBezTo>
                    <a:pt x="47981" y="50126"/>
                    <a:pt x="50422" y="52274"/>
                    <a:pt x="50145" y="54769"/>
                  </a:cubicBezTo>
                  <a:cubicBezTo>
                    <a:pt x="49591" y="59758"/>
                    <a:pt x="46970" y="64294"/>
                    <a:pt x="45383" y="69056"/>
                  </a:cubicBezTo>
                  <a:cubicBezTo>
                    <a:pt x="44589" y="71437"/>
                    <a:pt x="44393" y="74111"/>
                    <a:pt x="43001" y="76200"/>
                  </a:cubicBezTo>
                  <a:cubicBezTo>
                    <a:pt x="41414" y="78581"/>
                    <a:pt x="39401" y="80729"/>
                    <a:pt x="38239" y="83344"/>
                  </a:cubicBezTo>
                  <a:cubicBezTo>
                    <a:pt x="30268" y="101279"/>
                    <a:pt x="39763" y="96059"/>
                    <a:pt x="23951" y="100012"/>
                  </a:cubicBezTo>
                  <a:cubicBezTo>
                    <a:pt x="22830" y="103374"/>
                    <a:pt x="21897" y="112525"/>
                    <a:pt x="14426" y="109537"/>
                  </a:cubicBezTo>
                  <a:cubicBezTo>
                    <a:pt x="11769" y="108474"/>
                    <a:pt x="11251" y="104775"/>
                    <a:pt x="9664" y="102394"/>
                  </a:cubicBezTo>
                  <a:cubicBezTo>
                    <a:pt x="10458" y="96044"/>
                    <a:pt x="10704" y="89601"/>
                    <a:pt x="12045" y="83344"/>
                  </a:cubicBezTo>
                  <a:cubicBezTo>
                    <a:pt x="13097" y="78435"/>
                    <a:pt x="16808" y="69056"/>
                    <a:pt x="16808" y="69056"/>
                  </a:cubicBezTo>
                  <a:cubicBezTo>
                    <a:pt x="17602" y="61119"/>
                    <a:pt x="17976" y="53128"/>
                    <a:pt x="19189" y="45244"/>
                  </a:cubicBezTo>
                  <a:cubicBezTo>
                    <a:pt x="19571" y="42763"/>
                    <a:pt x="19060" y="38100"/>
                    <a:pt x="21570" y="38100"/>
                  </a:cubicBezTo>
                  <a:cubicBezTo>
                    <a:pt x="24080" y="38100"/>
                    <a:pt x="23157" y="42863"/>
                    <a:pt x="23951" y="45244"/>
                  </a:cubicBezTo>
                  <a:cubicBezTo>
                    <a:pt x="24745" y="56356"/>
                    <a:pt x="22421" y="68150"/>
                    <a:pt x="26333" y="78581"/>
                  </a:cubicBezTo>
                  <a:cubicBezTo>
                    <a:pt x="28096" y="83281"/>
                    <a:pt x="28310" y="68471"/>
                    <a:pt x="31095" y="64294"/>
                  </a:cubicBezTo>
                  <a:lnTo>
                    <a:pt x="35858" y="57150"/>
                  </a:lnTo>
                  <a:cubicBezTo>
                    <a:pt x="41525" y="40147"/>
                    <a:pt x="37835" y="47039"/>
                    <a:pt x="45383" y="35719"/>
                  </a:cubicBezTo>
                  <a:lnTo>
                    <a:pt x="52526" y="14287"/>
                  </a:lnTo>
                  <a:lnTo>
                    <a:pt x="54908" y="7144"/>
                  </a:lnTo>
                  <a:cubicBezTo>
                    <a:pt x="54114" y="14288"/>
                    <a:pt x="53619" y="21471"/>
                    <a:pt x="52526" y="28575"/>
                  </a:cubicBezTo>
                  <a:cubicBezTo>
                    <a:pt x="52028" y="31810"/>
                    <a:pt x="50683" y="34872"/>
                    <a:pt x="50145" y="38100"/>
                  </a:cubicBezTo>
                  <a:cubicBezTo>
                    <a:pt x="49093" y="44412"/>
                    <a:pt x="49105" y="50893"/>
                    <a:pt x="47764" y="57150"/>
                  </a:cubicBezTo>
                  <a:cubicBezTo>
                    <a:pt x="46092" y="64951"/>
                    <a:pt x="42266" y="73914"/>
                    <a:pt x="38239" y="80962"/>
                  </a:cubicBezTo>
                  <a:cubicBezTo>
                    <a:pt x="36819" y="83447"/>
                    <a:pt x="35064" y="85725"/>
                    <a:pt x="33476" y="88106"/>
                  </a:cubicBezTo>
                  <a:cubicBezTo>
                    <a:pt x="27815" y="105091"/>
                    <a:pt x="35842" y="84559"/>
                    <a:pt x="23951" y="102394"/>
                  </a:cubicBezTo>
                  <a:cubicBezTo>
                    <a:pt x="18177" y="111055"/>
                    <a:pt x="25799" y="108813"/>
                    <a:pt x="16808" y="116681"/>
                  </a:cubicBezTo>
                  <a:cubicBezTo>
                    <a:pt x="12500" y="120450"/>
                    <a:pt x="2520" y="126206"/>
                    <a:pt x="2520" y="126206"/>
                  </a:cubicBezTo>
                  <a:cubicBezTo>
                    <a:pt x="-865" y="116050"/>
                    <a:pt x="139" y="121572"/>
                    <a:pt x="139" y="10953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EA846198-40BE-4D68-81AC-815671B0A538}"/>
                </a:ext>
              </a:extLst>
            </p:cNvPr>
            <p:cNvSpPr/>
            <p:nvPr/>
          </p:nvSpPr>
          <p:spPr>
            <a:xfrm>
              <a:off x="1273969" y="3721894"/>
              <a:ext cx="52912" cy="80962"/>
            </a:xfrm>
            <a:custGeom>
              <a:avLst/>
              <a:gdLst>
                <a:gd name="connsiteX0" fmla="*/ 0 w 52912"/>
                <a:gd name="connsiteY0" fmla="*/ 7144 h 80962"/>
                <a:gd name="connsiteX1" fmla="*/ 4762 w 52912"/>
                <a:gd name="connsiteY1" fmla="*/ 45244 h 80962"/>
                <a:gd name="connsiteX2" fmla="*/ 7144 w 52912"/>
                <a:gd name="connsiteY2" fmla="*/ 66675 h 80962"/>
                <a:gd name="connsiteX3" fmla="*/ 28575 w 52912"/>
                <a:gd name="connsiteY3" fmla="*/ 78581 h 80962"/>
                <a:gd name="connsiteX4" fmla="*/ 40481 w 52912"/>
                <a:gd name="connsiteY4" fmla="*/ 80962 h 80962"/>
                <a:gd name="connsiteX5" fmla="*/ 42862 w 52912"/>
                <a:gd name="connsiteY5" fmla="*/ 7144 h 80962"/>
                <a:gd name="connsiteX6" fmla="*/ 26194 w 52912"/>
                <a:gd name="connsiteY6" fmla="*/ 4762 h 80962"/>
                <a:gd name="connsiteX7" fmla="*/ 11906 w 52912"/>
                <a:gd name="connsiteY7" fmla="*/ 0 h 80962"/>
                <a:gd name="connsiteX8" fmla="*/ 0 w 52912"/>
                <a:gd name="connsiteY8" fmla="*/ 7144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2" h="80962">
                  <a:moveTo>
                    <a:pt x="0" y="7144"/>
                  </a:moveTo>
                  <a:cubicBezTo>
                    <a:pt x="1587" y="19844"/>
                    <a:pt x="3348" y="32524"/>
                    <a:pt x="4762" y="45244"/>
                  </a:cubicBezTo>
                  <a:cubicBezTo>
                    <a:pt x="5556" y="52388"/>
                    <a:pt x="3736" y="60347"/>
                    <a:pt x="7144" y="66675"/>
                  </a:cubicBezTo>
                  <a:cubicBezTo>
                    <a:pt x="9904" y="71800"/>
                    <a:pt x="21972" y="76930"/>
                    <a:pt x="28575" y="78581"/>
                  </a:cubicBezTo>
                  <a:cubicBezTo>
                    <a:pt x="32501" y="79563"/>
                    <a:pt x="36512" y="80168"/>
                    <a:pt x="40481" y="80962"/>
                  </a:cubicBezTo>
                  <a:cubicBezTo>
                    <a:pt x="56062" y="57595"/>
                    <a:pt x="57157" y="58966"/>
                    <a:pt x="42862" y="7144"/>
                  </a:cubicBezTo>
                  <a:cubicBezTo>
                    <a:pt x="41370" y="1734"/>
                    <a:pt x="31750" y="5556"/>
                    <a:pt x="26194" y="4762"/>
                  </a:cubicBezTo>
                  <a:lnTo>
                    <a:pt x="11906" y="0"/>
                  </a:lnTo>
                  <a:lnTo>
                    <a:pt x="0" y="7144"/>
                  </a:lnTo>
                  <a:close/>
                </a:path>
              </a:pathLst>
            </a:cu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D582CD3F-8A1D-4532-8647-BAFF13079F2E}"/>
                </a:ext>
              </a:extLst>
            </p:cNvPr>
            <p:cNvSpPr/>
            <p:nvPr/>
          </p:nvSpPr>
          <p:spPr>
            <a:xfrm>
              <a:off x="1616869" y="3754287"/>
              <a:ext cx="154781" cy="12851"/>
            </a:xfrm>
            <a:custGeom>
              <a:avLst/>
              <a:gdLst>
                <a:gd name="connsiteX0" fmla="*/ 0 w 154781"/>
                <a:gd name="connsiteY0" fmla="*/ 12851 h 12851"/>
                <a:gd name="connsiteX1" fmla="*/ 11906 w 154781"/>
                <a:gd name="connsiteY1" fmla="*/ 8088 h 12851"/>
                <a:gd name="connsiteX2" fmla="*/ 154781 w 154781"/>
                <a:gd name="connsiteY2" fmla="*/ 5707 h 12851"/>
              </a:gdLst>
              <a:ahLst/>
              <a:cxnLst>
                <a:cxn ang="0">
                  <a:pos x="connsiteX0" y="connsiteY0"/>
                </a:cxn>
                <a:cxn ang="0">
                  <a:pos x="connsiteX1" y="connsiteY1"/>
                </a:cxn>
                <a:cxn ang="0">
                  <a:pos x="connsiteX2" y="connsiteY2"/>
                </a:cxn>
              </a:cxnLst>
              <a:rect l="l" t="t" r="r" b="b"/>
              <a:pathLst>
                <a:path w="154781" h="12851">
                  <a:moveTo>
                    <a:pt x="0" y="12851"/>
                  </a:moveTo>
                  <a:cubicBezTo>
                    <a:pt x="3969" y="11263"/>
                    <a:pt x="7904" y="9589"/>
                    <a:pt x="11906" y="8088"/>
                  </a:cubicBezTo>
                  <a:cubicBezTo>
                    <a:pt x="56402" y="-8599"/>
                    <a:pt x="116950" y="5707"/>
                    <a:pt x="154781" y="570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472B29A4-A909-4A44-A1E7-D33FDE7DB3E1}"/>
                </a:ext>
              </a:extLst>
            </p:cNvPr>
            <p:cNvSpPr/>
            <p:nvPr/>
          </p:nvSpPr>
          <p:spPr>
            <a:xfrm>
              <a:off x="1581150" y="3755231"/>
              <a:ext cx="214313" cy="95250"/>
            </a:xfrm>
            <a:custGeom>
              <a:avLst/>
              <a:gdLst>
                <a:gd name="connsiteX0" fmla="*/ 0 w 214313"/>
                <a:gd name="connsiteY0" fmla="*/ 0 h 95250"/>
                <a:gd name="connsiteX1" fmla="*/ 11906 w 214313"/>
                <a:gd name="connsiteY1" fmla="*/ 4763 h 95250"/>
                <a:gd name="connsiteX2" fmla="*/ 26194 w 214313"/>
                <a:gd name="connsiteY2" fmla="*/ 9525 h 95250"/>
                <a:gd name="connsiteX3" fmla="*/ 50006 w 214313"/>
                <a:gd name="connsiteY3" fmla="*/ 19050 h 95250"/>
                <a:gd name="connsiteX4" fmla="*/ 69056 w 214313"/>
                <a:gd name="connsiteY4" fmla="*/ 23813 h 95250"/>
                <a:gd name="connsiteX5" fmla="*/ 88106 w 214313"/>
                <a:gd name="connsiteY5" fmla="*/ 28575 h 95250"/>
                <a:gd name="connsiteX6" fmla="*/ 102394 w 214313"/>
                <a:gd name="connsiteY6" fmla="*/ 38100 h 95250"/>
                <a:gd name="connsiteX7" fmla="*/ 130969 w 214313"/>
                <a:gd name="connsiteY7" fmla="*/ 47625 h 95250"/>
                <a:gd name="connsiteX8" fmla="*/ 138113 w 214313"/>
                <a:gd name="connsiteY8" fmla="*/ 50007 h 95250"/>
                <a:gd name="connsiteX9" fmla="*/ 152400 w 214313"/>
                <a:gd name="connsiteY9" fmla="*/ 59532 h 95250"/>
                <a:gd name="connsiteX10" fmla="*/ 166688 w 214313"/>
                <a:gd name="connsiteY10" fmla="*/ 64294 h 95250"/>
                <a:gd name="connsiteX11" fmla="*/ 178594 w 214313"/>
                <a:gd name="connsiteY11" fmla="*/ 80963 h 95250"/>
                <a:gd name="connsiteX12" fmla="*/ 192881 w 214313"/>
                <a:gd name="connsiteY12" fmla="*/ 85725 h 95250"/>
                <a:gd name="connsiteX13" fmla="*/ 200025 w 214313"/>
                <a:gd name="connsiteY13" fmla="*/ 90488 h 95250"/>
                <a:gd name="connsiteX14" fmla="*/ 214313 w 214313"/>
                <a:gd name="connsiteY14" fmla="*/ 95250 h 95250"/>
                <a:gd name="connsiteX15" fmla="*/ 211931 w 214313"/>
                <a:gd name="connsiteY15" fmla="*/ 88107 h 95250"/>
                <a:gd name="connsiteX16" fmla="*/ 188119 w 214313"/>
                <a:gd name="connsiteY16" fmla="*/ 66675 h 95250"/>
                <a:gd name="connsiteX17" fmla="*/ 171450 w 214313"/>
                <a:gd name="connsiteY17" fmla="*/ 61913 h 95250"/>
                <a:gd name="connsiteX18" fmla="*/ 164306 w 214313"/>
                <a:gd name="connsiteY18" fmla="*/ 57150 h 95250"/>
                <a:gd name="connsiteX19" fmla="*/ 157163 w 214313"/>
                <a:gd name="connsiteY19" fmla="*/ 54769 h 95250"/>
                <a:gd name="connsiteX20" fmla="*/ 142875 w 214313"/>
                <a:gd name="connsiteY20" fmla="*/ 45244 h 95250"/>
                <a:gd name="connsiteX21" fmla="*/ 135731 w 214313"/>
                <a:gd name="connsiteY21" fmla="*/ 42863 h 95250"/>
                <a:gd name="connsiteX22" fmla="*/ 126206 w 214313"/>
                <a:gd name="connsiteY22" fmla="*/ 38100 h 95250"/>
                <a:gd name="connsiteX23" fmla="*/ 116681 w 214313"/>
                <a:gd name="connsiteY23" fmla="*/ 35719 h 95250"/>
                <a:gd name="connsiteX24" fmla="*/ 107156 w 214313"/>
                <a:gd name="connsiteY24" fmla="*/ 30957 h 95250"/>
                <a:gd name="connsiteX25" fmla="*/ 85725 w 214313"/>
                <a:gd name="connsiteY25" fmla="*/ 23813 h 95250"/>
                <a:gd name="connsiteX26" fmla="*/ 78581 w 214313"/>
                <a:gd name="connsiteY26" fmla="*/ 21432 h 95250"/>
                <a:gd name="connsiteX27" fmla="*/ 71438 w 214313"/>
                <a:gd name="connsiteY27" fmla="*/ 16669 h 95250"/>
                <a:gd name="connsiteX28" fmla="*/ 61913 w 214313"/>
                <a:gd name="connsiteY28" fmla="*/ 14288 h 95250"/>
                <a:gd name="connsiteX29" fmla="*/ 59531 w 214313"/>
                <a:gd name="connsiteY29" fmla="*/ 7144 h 95250"/>
                <a:gd name="connsiteX30" fmla="*/ 52388 w 214313"/>
                <a:gd name="connsiteY30" fmla="*/ 4763 h 95250"/>
                <a:gd name="connsiteX31" fmla="*/ 47625 w 214313"/>
                <a:gd name="connsiteY31" fmla="*/ 11907 h 95250"/>
                <a:gd name="connsiteX32" fmla="*/ 66675 w 214313"/>
                <a:gd name="connsiteY32" fmla="*/ 16669 h 95250"/>
                <a:gd name="connsiteX33" fmla="*/ 116681 w 214313"/>
                <a:gd name="connsiteY33" fmla="*/ 21432 h 95250"/>
                <a:gd name="connsiteX34" fmla="*/ 145256 w 214313"/>
                <a:gd name="connsiteY34" fmla="*/ 30957 h 95250"/>
                <a:gd name="connsiteX35" fmla="*/ 176213 w 214313"/>
                <a:gd name="connsiteY35" fmla="*/ 28575 h 95250"/>
                <a:gd name="connsiteX36" fmla="*/ 152400 w 214313"/>
                <a:gd name="connsiteY36" fmla="*/ 21432 h 95250"/>
                <a:gd name="connsiteX37" fmla="*/ 145256 w 214313"/>
                <a:gd name="connsiteY37" fmla="*/ 19050 h 95250"/>
                <a:gd name="connsiteX38" fmla="*/ 109538 w 214313"/>
                <a:gd name="connsiteY38" fmla="*/ 16669 h 95250"/>
                <a:gd name="connsiteX39" fmla="*/ 180975 w 214313"/>
                <a:gd name="connsiteY39" fmla="*/ 16669 h 95250"/>
                <a:gd name="connsiteX40" fmla="*/ 178594 w 214313"/>
                <a:gd name="connsiteY40" fmla="*/ 30957 h 95250"/>
                <a:gd name="connsiteX41" fmla="*/ 176213 w 214313"/>
                <a:gd name="connsiteY41" fmla="*/ 38100 h 95250"/>
                <a:gd name="connsiteX42" fmla="*/ 159544 w 214313"/>
                <a:gd name="connsiteY42" fmla="*/ 52388 h 95250"/>
                <a:gd name="connsiteX43" fmla="*/ 130969 w 214313"/>
                <a:gd name="connsiteY43" fmla="*/ 50007 h 95250"/>
                <a:gd name="connsiteX44" fmla="*/ 123825 w 214313"/>
                <a:gd name="connsiteY44" fmla="*/ 45244 h 95250"/>
                <a:gd name="connsiteX45" fmla="*/ 109538 w 214313"/>
                <a:gd name="connsiteY45" fmla="*/ 40482 h 95250"/>
                <a:gd name="connsiteX46" fmla="*/ 102394 w 214313"/>
                <a:gd name="connsiteY46" fmla="*/ 35719 h 95250"/>
                <a:gd name="connsiteX47" fmla="*/ 92869 w 214313"/>
                <a:gd name="connsiteY47" fmla="*/ 33338 h 95250"/>
                <a:gd name="connsiteX48" fmla="*/ 104775 w 214313"/>
                <a:gd name="connsiteY48" fmla="*/ 16669 h 95250"/>
                <a:gd name="connsiteX49" fmla="*/ 114300 w 214313"/>
                <a:gd name="connsiteY49" fmla="*/ 14288 h 95250"/>
                <a:gd name="connsiteX50" fmla="*/ 154781 w 214313"/>
                <a:gd name="connsiteY50" fmla="*/ 16669 h 95250"/>
                <a:gd name="connsiteX51" fmla="*/ 169069 w 214313"/>
                <a:gd name="connsiteY51" fmla="*/ 26194 h 95250"/>
                <a:gd name="connsiteX52" fmla="*/ 173831 w 214313"/>
                <a:gd name="connsiteY52" fmla="*/ 33338 h 95250"/>
                <a:gd name="connsiteX53" fmla="*/ 176213 w 214313"/>
                <a:gd name="connsiteY53" fmla="*/ 40482 h 95250"/>
                <a:gd name="connsiteX54" fmla="*/ 185738 w 214313"/>
                <a:gd name="connsiteY54" fmla="*/ 5000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14313" h="95250">
                  <a:moveTo>
                    <a:pt x="0" y="0"/>
                  </a:moveTo>
                  <a:cubicBezTo>
                    <a:pt x="3969" y="1588"/>
                    <a:pt x="7889" y="3302"/>
                    <a:pt x="11906" y="4763"/>
                  </a:cubicBezTo>
                  <a:cubicBezTo>
                    <a:pt x="16624" y="6479"/>
                    <a:pt x="21704" y="7280"/>
                    <a:pt x="26194" y="9525"/>
                  </a:cubicBezTo>
                  <a:cubicBezTo>
                    <a:pt x="36050" y="14454"/>
                    <a:pt x="38232" y="16106"/>
                    <a:pt x="50006" y="19050"/>
                  </a:cubicBezTo>
                  <a:cubicBezTo>
                    <a:pt x="56356" y="20638"/>
                    <a:pt x="62846" y="21743"/>
                    <a:pt x="69056" y="23813"/>
                  </a:cubicBezTo>
                  <a:cubicBezTo>
                    <a:pt x="80040" y="27474"/>
                    <a:pt x="73739" y="25702"/>
                    <a:pt x="88106" y="28575"/>
                  </a:cubicBezTo>
                  <a:cubicBezTo>
                    <a:pt x="92869" y="31750"/>
                    <a:pt x="96841" y="36712"/>
                    <a:pt x="102394" y="38100"/>
                  </a:cubicBezTo>
                  <a:cubicBezTo>
                    <a:pt x="136223" y="46558"/>
                    <a:pt x="109442" y="38399"/>
                    <a:pt x="130969" y="47625"/>
                  </a:cubicBezTo>
                  <a:cubicBezTo>
                    <a:pt x="133276" y="48614"/>
                    <a:pt x="135919" y="48788"/>
                    <a:pt x="138113" y="50007"/>
                  </a:cubicBezTo>
                  <a:cubicBezTo>
                    <a:pt x="143116" y="52787"/>
                    <a:pt x="146970" y="57722"/>
                    <a:pt x="152400" y="59532"/>
                  </a:cubicBezTo>
                  <a:lnTo>
                    <a:pt x="166688" y="64294"/>
                  </a:lnTo>
                  <a:cubicBezTo>
                    <a:pt x="169825" y="70570"/>
                    <a:pt x="171910" y="77250"/>
                    <a:pt x="178594" y="80963"/>
                  </a:cubicBezTo>
                  <a:cubicBezTo>
                    <a:pt x="182982" y="83401"/>
                    <a:pt x="192881" y="85725"/>
                    <a:pt x="192881" y="85725"/>
                  </a:cubicBezTo>
                  <a:cubicBezTo>
                    <a:pt x="195262" y="87313"/>
                    <a:pt x="197410" y="89326"/>
                    <a:pt x="200025" y="90488"/>
                  </a:cubicBezTo>
                  <a:cubicBezTo>
                    <a:pt x="204613" y="92527"/>
                    <a:pt x="214313" y="95250"/>
                    <a:pt x="214313" y="95250"/>
                  </a:cubicBezTo>
                  <a:cubicBezTo>
                    <a:pt x="213519" y="92869"/>
                    <a:pt x="213499" y="90067"/>
                    <a:pt x="211931" y="88107"/>
                  </a:cubicBezTo>
                  <a:cubicBezTo>
                    <a:pt x="207818" y="82966"/>
                    <a:pt x="196491" y="70861"/>
                    <a:pt x="188119" y="66675"/>
                  </a:cubicBezTo>
                  <a:cubicBezTo>
                    <a:pt x="184704" y="64967"/>
                    <a:pt x="174500" y="62676"/>
                    <a:pt x="171450" y="61913"/>
                  </a:cubicBezTo>
                  <a:cubicBezTo>
                    <a:pt x="169069" y="60325"/>
                    <a:pt x="166866" y="58430"/>
                    <a:pt x="164306" y="57150"/>
                  </a:cubicBezTo>
                  <a:cubicBezTo>
                    <a:pt x="162061" y="56028"/>
                    <a:pt x="159357" y="55988"/>
                    <a:pt x="157163" y="54769"/>
                  </a:cubicBezTo>
                  <a:cubicBezTo>
                    <a:pt x="152159" y="51989"/>
                    <a:pt x="148305" y="47054"/>
                    <a:pt x="142875" y="45244"/>
                  </a:cubicBezTo>
                  <a:cubicBezTo>
                    <a:pt x="140494" y="44450"/>
                    <a:pt x="138038" y="43852"/>
                    <a:pt x="135731" y="42863"/>
                  </a:cubicBezTo>
                  <a:cubicBezTo>
                    <a:pt x="132468" y="41465"/>
                    <a:pt x="129530" y="39346"/>
                    <a:pt x="126206" y="38100"/>
                  </a:cubicBezTo>
                  <a:cubicBezTo>
                    <a:pt x="123142" y="36951"/>
                    <a:pt x="119745" y="36868"/>
                    <a:pt x="116681" y="35719"/>
                  </a:cubicBezTo>
                  <a:cubicBezTo>
                    <a:pt x="113357" y="34473"/>
                    <a:pt x="110452" y="32275"/>
                    <a:pt x="107156" y="30957"/>
                  </a:cubicBezTo>
                  <a:cubicBezTo>
                    <a:pt x="107133" y="30948"/>
                    <a:pt x="89309" y="25007"/>
                    <a:pt x="85725" y="23813"/>
                  </a:cubicBezTo>
                  <a:lnTo>
                    <a:pt x="78581" y="21432"/>
                  </a:lnTo>
                  <a:cubicBezTo>
                    <a:pt x="76200" y="19844"/>
                    <a:pt x="74068" y="17796"/>
                    <a:pt x="71438" y="16669"/>
                  </a:cubicBezTo>
                  <a:cubicBezTo>
                    <a:pt x="68430" y="15380"/>
                    <a:pt x="64469" y="16332"/>
                    <a:pt x="61913" y="14288"/>
                  </a:cubicBezTo>
                  <a:cubicBezTo>
                    <a:pt x="59953" y="12720"/>
                    <a:pt x="61306" y="8919"/>
                    <a:pt x="59531" y="7144"/>
                  </a:cubicBezTo>
                  <a:cubicBezTo>
                    <a:pt x="57756" y="5369"/>
                    <a:pt x="54769" y="5557"/>
                    <a:pt x="52388" y="4763"/>
                  </a:cubicBezTo>
                  <a:cubicBezTo>
                    <a:pt x="50800" y="7144"/>
                    <a:pt x="45426" y="10075"/>
                    <a:pt x="47625" y="11907"/>
                  </a:cubicBezTo>
                  <a:cubicBezTo>
                    <a:pt x="52653" y="16097"/>
                    <a:pt x="60257" y="15385"/>
                    <a:pt x="66675" y="16669"/>
                  </a:cubicBezTo>
                  <a:cubicBezTo>
                    <a:pt x="91059" y="21545"/>
                    <a:pt x="74542" y="18797"/>
                    <a:pt x="116681" y="21432"/>
                  </a:cubicBezTo>
                  <a:cubicBezTo>
                    <a:pt x="126602" y="26392"/>
                    <a:pt x="132828" y="30365"/>
                    <a:pt x="145256" y="30957"/>
                  </a:cubicBezTo>
                  <a:cubicBezTo>
                    <a:pt x="155594" y="31449"/>
                    <a:pt x="165894" y="29369"/>
                    <a:pt x="176213" y="28575"/>
                  </a:cubicBezTo>
                  <a:cubicBezTo>
                    <a:pt x="163180" y="19888"/>
                    <a:pt x="174292" y="25811"/>
                    <a:pt x="152400" y="21432"/>
                  </a:cubicBezTo>
                  <a:cubicBezTo>
                    <a:pt x="149939" y="20940"/>
                    <a:pt x="147751" y="19327"/>
                    <a:pt x="145256" y="19050"/>
                  </a:cubicBezTo>
                  <a:cubicBezTo>
                    <a:pt x="133397" y="17732"/>
                    <a:pt x="121444" y="17463"/>
                    <a:pt x="109538" y="16669"/>
                  </a:cubicBezTo>
                  <a:cubicBezTo>
                    <a:pt x="134286" y="11720"/>
                    <a:pt x="149944" y="7618"/>
                    <a:pt x="180975" y="16669"/>
                  </a:cubicBezTo>
                  <a:cubicBezTo>
                    <a:pt x="185610" y="18021"/>
                    <a:pt x="179641" y="26244"/>
                    <a:pt x="178594" y="30957"/>
                  </a:cubicBezTo>
                  <a:cubicBezTo>
                    <a:pt x="178050" y="33407"/>
                    <a:pt x="177672" y="36058"/>
                    <a:pt x="176213" y="38100"/>
                  </a:cubicBezTo>
                  <a:cubicBezTo>
                    <a:pt x="170964" y="45449"/>
                    <a:pt x="166409" y="47811"/>
                    <a:pt x="159544" y="52388"/>
                  </a:cubicBezTo>
                  <a:cubicBezTo>
                    <a:pt x="150019" y="51594"/>
                    <a:pt x="140341" y="51882"/>
                    <a:pt x="130969" y="50007"/>
                  </a:cubicBezTo>
                  <a:cubicBezTo>
                    <a:pt x="128163" y="49446"/>
                    <a:pt x="126440" y="46406"/>
                    <a:pt x="123825" y="45244"/>
                  </a:cubicBezTo>
                  <a:cubicBezTo>
                    <a:pt x="119238" y="43205"/>
                    <a:pt x="109538" y="40482"/>
                    <a:pt x="109538" y="40482"/>
                  </a:cubicBezTo>
                  <a:cubicBezTo>
                    <a:pt x="107157" y="38894"/>
                    <a:pt x="105025" y="36846"/>
                    <a:pt x="102394" y="35719"/>
                  </a:cubicBezTo>
                  <a:cubicBezTo>
                    <a:pt x="99386" y="34430"/>
                    <a:pt x="93768" y="36485"/>
                    <a:pt x="92869" y="33338"/>
                  </a:cubicBezTo>
                  <a:cubicBezTo>
                    <a:pt x="89184" y="20442"/>
                    <a:pt x="97489" y="18751"/>
                    <a:pt x="104775" y="16669"/>
                  </a:cubicBezTo>
                  <a:cubicBezTo>
                    <a:pt x="107922" y="15770"/>
                    <a:pt x="111125" y="15082"/>
                    <a:pt x="114300" y="14288"/>
                  </a:cubicBezTo>
                  <a:cubicBezTo>
                    <a:pt x="127794" y="15082"/>
                    <a:pt x="141331" y="15324"/>
                    <a:pt x="154781" y="16669"/>
                  </a:cubicBezTo>
                  <a:cubicBezTo>
                    <a:pt x="161718" y="17363"/>
                    <a:pt x="164714" y="20968"/>
                    <a:pt x="169069" y="26194"/>
                  </a:cubicBezTo>
                  <a:cubicBezTo>
                    <a:pt x="170901" y="28393"/>
                    <a:pt x="172551" y="30778"/>
                    <a:pt x="173831" y="33338"/>
                  </a:cubicBezTo>
                  <a:cubicBezTo>
                    <a:pt x="174954" y="35583"/>
                    <a:pt x="174821" y="38393"/>
                    <a:pt x="176213" y="40482"/>
                  </a:cubicBezTo>
                  <a:lnTo>
                    <a:pt x="185738" y="50007"/>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00477A80-82B9-4820-9067-8DDFB7E1E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6326" y="1542416"/>
            <a:ext cx="1579074" cy="2646017"/>
          </a:xfrm>
          <a:prstGeom prst="rect">
            <a:avLst/>
          </a:prstGeom>
        </p:spPr>
      </p:pic>
      <p:sp>
        <p:nvSpPr>
          <p:cNvPr id="6" name="AutoShape 8">
            <a:extLst>
              <a:ext uri="{FF2B5EF4-FFF2-40B4-BE49-F238E27FC236}">
                <a16:creationId xmlns:a16="http://schemas.microsoft.com/office/drawing/2014/main" id="{A303FB6C-97E8-409A-8EDF-4FF37E499800}"/>
              </a:ext>
            </a:extLst>
          </p:cNvPr>
          <p:cNvSpPr>
            <a:spLocks noChangeAspect="1" noChangeArrowheads="1" noTextEdit="1"/>
          </p:cNvSpPr>
          <p:nvPr/>
        </p:nvSpPr>
        <p:spPr bwMode="auto">
          <a:xfrm>
            <a:off x="1940502" y="-1066800"/>
            <a:ext cx="6629400" cy="15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descr="A picture containing toy&#10;&#10;Description automatically generated">
            <a:extLst>
              <a:ext uri="{FF2B5EF4-FFF2-40B4-BE49-F238E27FC236}">
                <a16:creationId xmlns:a16="http://schemas.microsoft.com/office/drawing/2014/main" id="{93BF6D77-6904-43B2-8381-C7BFED3D0C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grpSp>
        <p:nvGrpSpPr>
          <p:cNvPr id="5" name="Group 4">
            <a:extLst>
              <a:ext uri="{FF2B5EF4-FFF2-40B4-BE49-F238E27FC236}">
                <a16:creationId xmlns:a16="http://schemas.microsoft.com/office/drawing/2014/main" id="{B8644C14-0089-4E48-A632-1806D5726770}"/>
              </a:ext>
            </a:extLst>
          </p:cNvPr>
          <p:cNvGrpSpPr/>
          <p:nvPr/>
        </p:nvGrpSpPr>
        <p:grpSpPr>
          <a:xfrm>
            <a:off x="1224999" y="4014037"/>
            <a:ext cx="5791200" cy="3061938"/>
            <a:chOff x="3829503" y="253224"/>
            <a:chExt cx="4565645" cy="2829835"/>
          </a:xfrm>
          <a:solidFill>
            <a:schemeClr val="bg1"/>
          </a:solidFill>
        </p:grpSpPr>
        <p:sp>
          <p:nvSpPr>
            <p:cNvPr id="7" name="Rounded Rectangular Callout 38">
              <a:extLst>
                <a:ext uri="{FF2B5EF4-FFF2-40B4-BE49-F238E27FC236}">
                  <a16:creationId xmlns:a16="http://schemas.microsoft.com/office/drawing/2014/main" id="{A7A9D6D2-76B9-406A-9982-0AD0A251CF6F}"/>
                </a:ext>
              </a:extLst>
            </p:cNvPr>
            <p:cNvSpPr/>
            <p:nvPr/>
          </p:nvSpPr>
          <p:spPr>
            <a:xfrm>
              <a:off x="3829503" y="253224"/>
              <a:ext cx="4495800" cy="1731599"/>
            </a:xfrm>
            <a:prstGeom prst="wedgeRoundRectCallout">
              <a:avLst>
                <a:gd name="adj1" fmla="val 62938"/>
                <a:gd name="adj2" fmla="val -8863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TextBox 7">
              <a:extLst>
                <a:ext uri="{FF2B5EF4-FFF2-40B4-BE49-F238E27FC236}">
                  <a16:creationId xmlns:a16="http://schemas.microsoft.com/office/drawing/2014/main" id="{B3E30818-99FE-41A4-ACE9-C148B6F11673}"/>
                </a:ext>
              </a:extLst>
            </p:cNvPr>
            <p:cNvSpPr txBox="1"/>
            <p:nvPr/>
          </p:nvSpPr>
          <p:spPr>
            <a:xfrm>
              <a:off x="3899346" y="346690"/>
              <a:ext cx="4495802" cy="2736369"/>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Joseph was part of Moses’ family. It was God’s plan to take him to Egypt and that’s where Moses was born.</a:t>
              </a:r>
            </a:p>
            <a:p>
              <a:pPr algn="ctr"/>
              <a:endParaRPr lang="en-GB" sz="2800" b="1" i="1" dirty="0">
                <a:solidFill>
                  <a:srgbClr val="6B19FF"/>
                </a:solidFill>
                <a:latin typeface="Comic Sans MS" panose="030F0702030302020204" pitchFamily="66" charset="0"/>
              </a:endParaRPr>
            </a:p>
          </p:txBody>
        </p:sp>
      </p:grpSp>
      <p:grpSp>
        <p:nvGrpSpPr>
          <p:cNvPr id="9" name="Group 8">
            <a:extLst>
              <a:ext uri="{FF2B5EF4-FFF2-40B4-BE49-F238E27FC236}">
                <a16:creationId xmlns:a16="http://schemas.microsoft.com/office/drawing/2014/main" id="{84A2AC38-72E0-49C5-9027-E858FB4E03CC}"/>
              </a:ext>
            </a:extLst>
          </p:cNvPr>
          <p:cNvGrpSpPr/>
          <p:nvPr/>
        </p:nvGrpSpPr>
        <p:grpSpPr>
          <a:xfrm>
            <a:off x="2057400" y="304800"/>
            <a:ext cx="6918808" cy="1439670"/>
            <a:chOff x="3854728" y="219308"/>
            <a:chExt cx="4540422" cy="1753391"/>
          </a:xfrm>
          <a:solidFill>
            <a:schemeClr val="bg1"/>
          </a:solidFill>
        </p:grpSpPr>
        <p:sp>
          <p:nvSpPr>
            <p:cNvPr id="10" name="Rounded Rectangular Callout 38">
              <a:extLst>
                <a:ext uri="{FF2B5EF4-FFF2-40B4-BE49-F238E27FC236}">
                  <a16:creationId xmlns:a16="http://schemas.microsoft.com/office/drawing/2014/main" id="{4965E40C-B052-431C-B66E-3BA3CEFCF481}"/>
                </a:ext>
              </a:extLst>
            </p:cNvPr>
            <p:cNvSpPr/>
            <p:nvPr/>
          </p:nvSpPr>
          <p:spPr>
            <a:xfrm>
              <a:off x="3854728" y="219308"/>
              <a:ext cx="4495800" cy="1731599"/>
            </a:xfrm>
            <a:prstGeom prst="wedgeRoundRectCallout">
              <a:avLst>
                <a:gd name="adj1" fmla="val 30789"/>
                <a:gd name="adj2" fmla="val 1574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TextBox 10">
              <a:extLst>
                <a:ext uri="{FF2B5EF4-FFF2-40B4-BE49-F238E27FC236}">
                  <a16:creationId xmlns:a16="http://schemas.microsoft.com/office/drawing/2014/main" id="{AE5C854B-09EF-4604-84AC-C9C94CEEE218}"/>
                </a:ext>
              </a:extLst>
            </p:cNvPr>
            <p:cNvSpPr txBox="1"/>
            <p:nvPr/>
          </p:nvSpPr>
          <p:spPr>
            <a:xfrm>
              <a:off x="3899348" y="247849"/>
              <a:ext cx="4495802" cy="1724850"/>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The sack of grain reminds us of Joseph who was sold as a slave, but rescued Egypt from the famine. </a:t>
              </a:r>
            </a:p>
            <a:p>
              <a:pPr algn="ctr"/>
              <a:endParaRPr lang="en-GB" sz="2800" b="1" i="1" dirty="0">
                <a:solidFill>
                  <a:srgbClr val="6B19FF"/>
                </a:solidFill>
                <a:latin typeface="Comic Sans MS" panose="030F0702030302020204" pitchFamily="66" charset="0"/>
              </a:endParaRPr>
            </a:p>
          </p:txBody>
        </p:sp>
      </p:grpSp>
      <p:sp>
        <p:nvSpPr>
          <p:cNvPr id="3" name="Rectangle 2">
            <a:hlinkClick r:id="rId6" action="ppaction://hlinksldjump"/>
            <a:extLst>
              <a:ext uri="{FF2B5EF4-FFF2-40B4-BE49-F238E27FC236}">
                <a16:creationId xmlns:a16="http://schemas.microsoft.com/office/drawing/2014/main" id="{BAE1CEE1-B767-4AEF-B0A6-A96A5B4C9B62}"/>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rId7" action="ppaction://hlinksldjump"/>
            <a:extLst>
              <a:ext uri="{FF2B5EF4-FFF2-40B4-BE49-F238E27FC236}">
                <a16:creationId xmlns:a16="http://schemas.microsoft.com/office/drawing/2014/main" id="{3E7B5FA9-F2A7-4781-8433-0EEE2788DACD}"/>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696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750"/>
                            </p:stCondLst>
                            <p:childTnLst>
                              <p:par>
                                <p:cTn id="9" presetID="22" presetClass="entr" presetSubtype="4"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750"/>
                                        <p:tgtEl>
                                          <p:spTgt spid="9"/>
                                        </p:tgtEl>
                                      </p:cBhvr>
                                    </p:animEffect>
                                  </p:childTnLst>
                                </p:cTn>
                              </p:par>
                            </p:childTnLst>
                          </p:cTn>
                        </p:par>
                        <p:par>
                          <p:cTn id="12" fill="hold">
                            <p:stCondLst>
                              <p:cond delay="4500"/>
                            </p:stCondLst>
                            <p:childTnLst>
                              <p:par>
                                <p:cTn id="13" presetID="22" presetClass="entr" presetSubtype="1" fill="hold"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750"/>
                                        <p:tgtEl>
                                          <p:spTgt spid="5"/>
                                        </p:tgtEl>
                                      </p:cBhvr>
                                    </p:animEffect>
                                  </p:childTnLst>
                                </p:cTn>
                              </p:par>
                            </p:childTnLst>
                          </p:cTn>
                        </p:par>
                        <p:par>
                          <p:cTn id="16" fill="hold">
                            <p:stCondLst>
                              <p:cond delay="8250"/>
                            </p:stCondLst>
                            <p:childTnLst>
                              <p:par>
                                <p:cTn id="17" presetID="42" presetClass="path" presetSubtype="0" accel="50000" decel="50000" fill="hold" grpId="0" nodeType="afterEffect">
                                  <p:stCondLst>
                                    <p:cond delay="1000"/>
                                  </p:stCondLst>
                                  <p:childTnLst>
                                    <p:animMotion origin="layout" path="M 0 1.11111E-6 L 1 -0.00139 " pathEditMode="relative" rAng="0" ptsTypes="AA">
                                      <p:cBhvr>
                                        <p:cTn id="18" dur="15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0F40A4F-105C-4079-B30E-E7093961D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86" y="2097466"/>
            <a:ext cx="3078351" cy="1815881"/>
          </a:xfrm>
          <a:prstGeom prst="rect">
            <a:avLst/>
          </a:prstGeom>
        </p:spPr>
      </p:pic>
      <p:pic>
        <p:nvPicPr>
          <p:cNvPr id="14" name="Picture 13">
            <a:extLst>
              <a:ext uri="{FF2B5EF4-FFF2-40B4-BE49-F238E27FC236}">
                <a16:creationId xmlns:a16="http://schemas.microsoft.com/office/drawing/2014/main" id="{A4D49805-45A1-475A-8A33-83D19A1D6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55129" y="393770"/>
            <a:ext cx="1916922" cy="3721399"/>
          </a:xfrm>
          <a:prstGeom prst="rect">
            <a:avLst/>
          </a:prstGeom>
        </p:spPr>
      </p:pic>
      <p:sp>
        <p:nvSpPr>
          <p:cNvPr id="29" name="TextBox 28">
            <a:extLst>
              <a:ext uri="{FF2B5EF4-FFF2-40B4-BE49-F238E27FC236}">
                <a16:creationId xmlns:a16="http://schemas.microsoft.com/office/drawing/2014/main" id="{AFC6FBB8-FB5E-4B32-A9BA-B92F2B3EEDAB}"/>
              </a:ext>
            </a:extLst>
          </p:cNvPr>
          <p:cNvSpPr txBox="1"/>
          <p:nvPr/>
        </p:nvSpPr>
        <p:spPr>
          <a:xfrm>
            <a:off x="76200" y="6489390"/>
            <a:ext cx="6172200" cy="461665"/>
          </a:xfrm>
          <a:prstGeom prst="rect">
            <a:avLst/>
          </a:prstGeom>
          <a:noFill/>
        </p:spPr>
        <p:txBody>
          <a:bodyPr wrap="square">
            <a:spAutoFit/>
          </a:bodyPr>
          <a:lstStyle/>
          <a:p>
            <a:r>
              <a:rPr lang="en-GB" sz="1200" dirty="0">
                <a:latin typeface="Comic Sans MS" panose="030F0702030302020204" pitchFamily="66" charset="0"/>
              </a:rPr>
              <a:t>Original image: </a:t>
            </a:r>
            <a:r>
              <a:rPr lang="en-GB" sz="1200" dirty="0">
                <a:solidFill>
                  <a:srgbClr val="0000CC"/>
                </a:solidFill>
                <a:latin typeface="Comic Sans MS" panose="030F0702030302020204" pitchFamily="66" charset="0"/>
              </a:rPr>
              <a:t>https://youtu.be/vf-4x4iefQE</a:t>
            </a:r>
          </a:p>
          <a:p>
            <a:endParaRPr lang="en-GB" sz="1200" dirty="0">
              <a:solidFill>
                <a:srgbClr val="0000CC"/>
              </a:solidFill>
              <a:latin typeface="Comic Sans MS" panose="030F0702030302020204" pitchFamily="66" charset="0"/>
            </a:endParaRPr>
          </a:p>
        </p:txBody>
      </p:sp>
      <p:sp>
        <p:nvSpPr>
          <p:cNvPr id="6" name="AutoShape 8">
            <a:extLst>
              <a:ext uri="{FF2B5EF4-FFF2-40B4-BE49-F238E27FC236}">
                <a16:creationId xmlns:a16="http://schemas.microsoft.com/office/drawing/2014/main" id="{A303FB6C-97E8-409A-8EDF-4FF37E499800}"/>
              </a:ext>
            </a:extLst>
          </p:cNvPr>
          <p:cNvSpPr>
            <a:spLocks noChangeAspect="1" noChangeArrowheads="1" noTextEdit="1"/>
          </p:cNvSpPr>
          <p:nvPr/>
        </p:nvSpPr>
        <p:spPr bwMode="auto">
          <a:xfrm>
            <a:off x="1940502" y="-1066800"/>
            <a:ext cx="6629400" cy="15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descr="A picture containing toy&#10;&#10;Description automatically generated">
            <a:extLst>
              <a:ext uri="{FF2B5EF4-FFF2-40B4-BE49-F238E27FC236}">
                <a16:creationId xmlns:a16="http://schemas.microsoft.com/office/drawing/2014/main" id="{93BF6D77-6904-43B2-8381-C7BFED3D0C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grpSp>
        <p:nvGrpSpPr>
          <p:cNvPr id="5" name="Group 4">
            <a:extLst>
              <a:ext uri="{FF2B5EF4-FFF2-40B4-BE49-F238E27FC236}">
                <a16:creationId xmlns:a16="http://schemas.microsoft.com/office/drawing/2014/main" id="{B8644C14-0089-4E48-A632-1806D5726770}"/>
              </a:ext>
            </a:extLst>
          </p:cNvPr>
          <p:cNvGrpSpPr/>
          <p:nvPr/>
        </p:nvGrpSpPr>
        <p:grpSpPr>
          <a:xfrm>
            <a:off x="388322" y="4014037"/>
            <a:ext cx="6526449" cy="2448149"/>
            <a:chOff x="3829501" y="253224"/>
            <a:chExt cx="4495802" cy="2262573"/>
          </a:xfrm>
          <a:solidFill>
            <a:schemeClr val="bg1"/>
          </a:solidFill>
        </p:grpSpPr>
        <p:sp>
          <p:nvSpPr>
            <p:cNvPr id="7" name="Rounded Rectangular Callout 38">
              <a:extLst>
                <a:ext uri="{FF2B5EF4-FFF2-40B4-BE49-F238E27FC236}">
                  <a16:creationId xmlns:a16="http://schemas.microsoft.com/office/drawing/2014/main" id="{A7A9D6D2-76B9-406A-9982-0AD0A251CF6F}"/>
                </a:ext>
              </a:extLst>
            </p:cNvPr>
            <p:cNvSpPr/>
            <p:nvPr/>
          </p:nvSpPr>
          <p:spPr>
            <a:xfrm>
              <a:off x="3829503" y="253224"/>
              <a:ext cx="4495800" cy="1731599"/>
            </a:xfrm>
            <a:prstGeom prst="wedgeRoundRectCallout">
              <a:avLst>
                <a:gd name="adj1" fmla="val 62938"/>
                <a:gd name="adj2" fmla="val -8863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TextBox 7">
              <a:extLst>
                <a:ext uri="{FF2B5EF4-FFF2-40B4-BE49-F238E27FC236}">
                  <a16:creationId xmlns:a16="http://schemas.microsoft.com/office/drawing/2014/main" id="{B3E30818-99FE-41A4-ACE9-C148B6F11673}"/>
                </a:ext>
              </a:extLst>
            </p:cNvPr>
            <p:cNvSpPr txBox="1"/>
            <p:nvPr/>
          </p:nvSpPr>
          <p:spPr>
            <a:xfrm>
              <a:off x="3829501" y="439339"/>
              <a:ext cx="4495802" cy="2076458"/>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Moses was saved by the princess. It was part of God’s plan for Moses to grow up in the royal palace.</a:t>
              </a:r>
            </a:p>
            <a:p>
              <a:pPr algn="ctr"/>
              <a:endParaRPr lang="en-GB" sz="2800" b="1" i="1" dirty="0">
                <a:solidFill>
                  <a:srgbClr val="6B19FF"/>
                </a:solidFill>
                <a:latin typeface="Comic Sans MS" panose="030F0702030302020204" pitchFamily="66" charset="0"/>
              </a:endParaRPr>
            </a:p>
          </p:txBody>
        </p:sp>
      </p:grpSp>
      <p:grpSp>
        <p:nvGrpSpPr>
          <p:cNvPr id="9" name="Group 8">
            <a:extLst>
              <a:ext uri="{FF2B5EF4-FFF2-40B4-BE49-F238E27FC236}">
                <a16:creationId xmlns:a16="http://schemas.microsoft.com/office/drawing/2014/main" id="{84A2AC38-72E0-49C5-9027-E858FB4E03CC}"/>
              </a:ext>
            </a:extLst>
          </p:cNvPr>
          <p:cNvGrpSpPr/>
          <p:nvPr/>
        </p:nvGrpSpPr>
        <p:grpSpPr>
          <a:xfrm>
            <a:off x="2057400" y="304800"/>
            <a:ext cx="6918808" cy="1839316"/>
            <a:chOff x="3854728" y="219308"/>
            <a:chExt cx="4540422" cy="2240125"/>
          </a:xfrm>
          <a:solidFill>
            <a:schemeClr val="bg1"/>
          </a:solidFill>
        </p:grpSpPr>
        <p:sp>
          <p:nvSpPr>
            <p:cNvPr id="10" name="Rounded Rectangular Callout 38">
              <a:extLst>
                <a:ext uri="{FF2B5EF4-FFF2-40B4-BE49-F238E27FC236}">
                  <a16:creationId xmlns:a16="http://schemas.microsoft.com/office/drawing/2014/main" id="{4965E40C-B052-431C-B66E-3BA3CEFCF481}"/>
                </a:ext>
              </a:extLst>
            </p:cNvPr>
            <p:cNvSpPr/>
            <p:nvPr/>
          </p:nvSpPr>
          <p:spPr>
            <a:xfrm>
              <a:off x="3854728" y="219308"/>
              <a:ext cx="4495800" cy="1731599"/>
            </a:xfrm>
            <a:prstGeom prst="wedgeRoundRectCallout">
              <a:avLst>
                <a:gd name="adj1" fmla="val 32060"/>
                <a:gd name="adj2" fmla="val 1615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TextBox 10">
              <a:extLst>
                <a:ext uri="{FF2B5EF4-FFF2-40B4-BE49-F238E27FC236}">
                  <a16:creationId xmlns:a16="http://schemas.microsoft.com/office/drawing/2014/main" id="{AE5C854B-09EF-4604-84AC-C9C94CEEE218}"/>
                </a:ext>
              </a:extLst>
            </p:cNvPr>
            <p:cNvSpPr txBox="1"/>
            <p:nvPr/>
          </p:nvSpPr>
          <p:spPr>
            <a:xfrm>
              <a:off x="3899348" y="247849"/>
              <a:ext cx="4495802" cy="221158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The Moses basket reminds us that Moses was put in a basket to escape being killed by Pharaoh’s men. </a:t>
              </a:r>
            </a:p>
            <a:p>
              <a:pPr algn="ctr"/>
              <a:endParaRPr lang="en-GB" sz="2800" b="1" i="1" dirty="0">
                <a:solidFill>
                  <a:srgbClr val="6B19FF"/>
                </a:solidFill>
                <a:latin typeface="Comic Sans MS" panose="030F0702030302020204" pitchFamily="66" charset="0"/>
              </a:endParaRPr>
            </a:p>
          </p:txBody>
        </p:sp>
      </p:grpSp>
      <p:sp>
        <p:nvSpPr>
          <p:cNvPr id="3" name="Rectangle 2">
            <a:hlinkClick r:id="rId6" action="ppaction://hlinksldjump"/>
            <a:extLst>
              <a:ext uri="{FF2B5EF4-FFF2-40B4-BE49-F238E27FC236}">
                <a16:creationId xmlns:a16="http://schemas.microsoft.com/office/drawing/2014/main" id="{BAE1CEE1-B767-4AEF-B0A6-A96A5B4C9B62}"/>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rId7" action="ppaction://hlinksldjump"/>
            <a:extLst>
              <a:ext uri="{FF2B5EF4-FFF2-40B4-BE49-F238E27FC236}">
                <a16:creationId xmlns:a16="http://schemas.microsoft.com/office/drawing/2014/main" id="{3E7B5FA9-F2A7-4781-8433-0EEE2788DACD}"/>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7067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750"/>
                            </p:stCondLst>
                            <p:childTnLst>
                              <p:par>
                                <p:cTn id="9" presetID="22" presetClass="entr" presetSubtype="4"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750"/>
                                        <p:tgtEl>
                                          <p:spTgt spid="9"/>
                                        </p:tgtEl>
                                      </p:cBhvr>
                                    </p:animEffect>
                                  </p:childTnLst>
                                </p:cTn>
                              </p:par>
                            </p:childTnLst>
                          </p:cTn>
                        </p:par>
                        <p:par>
                          <p:cTn id="12" fill="hold">
                            <p:stCondLst>
                              <p:cond delay="4500"/>
                            </p:stCondLst>
                            <p:childTnLst>
                              <p:par>
                                <p:cTn id="13" presetID="22" presetClass="entr" presetSubtype="1" fill="hold"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750"/>
                                        <p:tgtEl>
                                          <p:spTgt spid="5"/>
                                        </p:tgtEl>
                                      </p:cBhvr>
                                    </p:animEffect>
                                  </p:childTnLst>
                                </p:cTn>
                              </p:par>
                            </p:childTnLst>
                          </p:cTn>
                        </p:par>
                        <p:par>
                          <p:cTn id="16" fill="hold">
                            <p:stCondLst>
                              <p:cond delay="8250"/>
                            </p:stCondLst>
                            <p:childTnLst>
                              <p:par>
                                <p:cTn id="17" presetID="42" presetClass="path" presetSubtype="0" accel="50000" decel="50000" fill="hold" grpId="0" nodeType="afterEffect">
                                  <p:stCondLst>
                                    <p:cond delay="1000"/>
                                  </p:stCondLst>
                                  <p:childTnLst>
                                    <p:animMotion origin="layout" path="M 0 1.11111E-6 L 1 -0.00139 " pathEditMode="relative" rAng="0" ptsTypes="AA">
                                      <p:cBhvr>
                                        <p:cTn id="18" dur="15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drawing of a cartoon character&#10;&#10;Description automatically generated">
            <a:extLst>
              <a:ext uri="{FF2B5EF4-FFF2-40B4-BE49-F238E27FC236}">
                <a16:creationId xmlns:a16="http://schemas.microsoft.com/office/drawing/2014/main" id="{9DB864F7-A065-44E0-B235-2979DF0D7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05" y="2529129"/>
            <a:ext cx="1960658" cy="3272714"/>
          </a:xfrm>
          <a:prstGeom prst="rect">
            <a:avLst/>
          </a:prstGeom>
        </p:spPr>
      </p:pic>
      <p:pic>
        <p:nvPicPr>
          <p:cNvPr id="17" name="Picture 16">
            <a:extLst>
              <a:ext uri="{FF2B5EF4-FFF2-40B4-BE49-F238E27FC236}">
                <a16:creationId xmlns:a16="http://schemas.microsoft.com/office/drawing/2014/main" id="{C3CC1492-7B5E-4401-815D-5A89E52BA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101" y="2235491"/>
            <a:ext cx="1976291" cy="3573060"/>
          </a:xfrm>
          <a:prstGeom prst="rect">
            <a:avLst/>
          </a:prstGeom>
        </p:spPr>
      </p:pic>
      <p:pic>
        <p:nvPicPr>
          <p:cNvPr id="16" name="Picture 15">
            <a:extLst>
              <a:ext uri="{FF2B5EF4-FFF2-40B4-BE49-F238E27FC236}">
                <a16:creationId xmlns:a16="http://schemas.microsoft.com/office/drawing/2014/main" id="{D1B1F88A-B114-4A7D-9B0D-8C8BF10C1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598" y="2487369"/>
            <a:ext cx="2047375" cy="3321182"/>
          </a:xfrm>
          <a:prstGeom prst="rect">
            <a:avLst/>
          </a:prstGeom>
        </p:spPr>
      </p:pic>
      <p:pic>
        <p:nvPicPr>
          <p:cNvPr id="27" name="Picture 26" descr="A picture containing toy&#10;&#10;Description automatically generated">
            <a:extLst>
              <a:ext uri="{FF2B5EF4-FFF2-40B4-BE49-F238E27FC236}">
                <a16:creationId xmlns:a16="http://schemas.microsoft.com/office/drawing/2014/main" id="{30031E6B-9322-4919-87E1-848EB7F38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781" y="2529129"/>
            <a:ext cx="1960659" cy="3293724"/>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C4393EA-20A1-483F-A07F-F3BEDBE089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8846" y="2529129"/>
            <a:ext cx="1960658" cy="3292519"/>
          </a:xfrm>
          <a:prstGeom prst="rect">
            <a:avLst/>
          </a:prstGeom>
        </p:spPr>
      </p:pic>
      <p:pic>
        <p:nvPicPr>
          <p:cNvPr id="21" name="Picture 20" descr="A picture containing toy&#10;&#10;Description automatically generated">
            <a:extLst>
              <a:ext uri="{FF2B5EF4-FFF2-40B4-BE49-F238E27FC236}">
                <a16:creationId xmlns:a16="http://schemas.microsoft.com/office/drawing/2014/main" id="{36CB1586-8257-4735-832D-6002212D8F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4138" y="2546480"/>
            <a:ext cx="1915743"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sp>
        <p:nvSpPr>
          <p:cNvPr id="4" name="Rectangle 3">
            <a:hlinkClick r:id="rId9" action="ppaction://hlinksldjump"/>
            <a:extLst>
              <a:ext uri="{FF2B5EF4-FFF2-40B4-BE49-F238E27FC236}">
                <a16:creationId xmlns:a16="http://schemas.microsoft.com/office/drawing/2014/main" id="{93F04339-A8B5-4894-AC27-DEA52F55A3C3}"/>
              </a:ext>
            </a:extLst>
          </p:cNvPr>
          <p:cNvSpPr/>
          <p:nvPr/>
        </p:nvSpPr>
        <p:spPr>
          <a:xfrm>
            <a:off x="12268200" y="312420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CC44D154-96BA-4001-A1C5-C49C7963E694}"/>
              </a:ext>
            </a:extLst>
          </p:cNvPr>
          <p:cNvGrpSpPr/>
          <p:nvPr/>
        </p:nvGrpSpPr>
        <p:grpSpPr>
          <a:xfrm>
            <a:off x="838200" y="101292"/>
            <a:ext cx="7198584" cy="2415818"/>
            <a:chOff x="3854728" y="216515"/>
            <a:chExt cx="4535321" cy="1734392"/>
          </a:xfrm>
          <a:solidFill>
            <a:schemeClr val="bg1"/>
          </a:solidFill>
        </p:grpSpPr>
        <p:sp>
          <p:nvSpPr>
            <p:cNvPr id="23" name="Rounded Rectangular Callout 38">
              <a:extLst>
                <a:ext uri="{FF2B5EF4-FFF2-40B4-BE49-F238E27FC236}">
                  <a16:creationId xmlns:a16="http://schemas.microsoft.com/office/drawing/2014/main" id="{1EA72DD2-CA52-4C1B-A98C-EC132CF7CB43}"/>
                </a:ext>
              </a:extLst>
            </p:cNvPr>
            <p:cNvSpPr/>
            <p:nvPr/>
          </p:nvSpPr>
          <p:spPr>
            <a:xfrm>
              <a:off x="3854728" y="219308"/>
              <a:ext cx="4495800" cy="1731599"/>
            </a:xfrm>
            <a:prstGeom prst="wedgeRoundRectCallout">
              <a:avLst>
                <a:gd name="adj1" fmla="val 3096"/>
                <a:gd name="adj2" fmla="val 822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TextBox 27">
              <a:extLst>
                <a:ext uri="{FF2B5EF4-FFF2-40B4-BE49-F238E27FC236}">
                  <a16:creationId xmlns:a16="http://schemas.microsoft.com/office/drawing/2014/main" id="{265C9B37-9338-4970-83CE-A9530D01BCF0}"/>
                </a:ext>
              </a:extLst>
            </p:cNvPr>
            <p:cNvSpPr txBox="1"/>
            <p:nvPr/>
          </p:nvSpPr>
          <p:spPr>
            <a:xfrm>
              <a:off x="3894248" y="216515"/>
              <a:ext cx="4495801" cy="994332"/>
            </a:xfrm>
            <a:prstGeom prst="rect">
              <a:avLst/>
            </a:prstGeom>
            <a:noFill/>
          </p:spPr>
          <p:txBody>
            <a:bodyPr wrap="square" rtlCol="0">
              <a:spAutoFit/>
            </a:bodyPr>
            <a:lstStyle/>
            <a:p>
              <a:pPr algn="ctr"/>
              <a:r>
                <a:rPr lang="en-GB" sz="2800" b="1" dirty="0">
                  <a:latin typeface="Comic Sans MS" panose="030F0702030302020204" pitchFamily="66" charset="0"/>
                </a:rPr>
                <a:t>Dear God, we thank you that we can </a:t>
              </a:r>
            </a:p>
            <a:p>
              <a:pPr algn="ctr"/>
              <a:r>
                <a:rPr lang="en-GB" sz="2800" b="1" dirty="0">
                  <a:latin typeface="Comic Sans MS" panose="030F0702030302020204" pitchFamily="66" charset="0"/>
                </a:rPr>
                <a:t>all meet together this morning.</a:t>
              </a:r>
            </a:p>
            <a:p>
              <a:pPr algn="ctr"/>
              <a:endParaRPr lang="en-GB" sz="2800" b="1" i="1" dirty="0">
                <a:solidFill>
                  <a:srgbClr val="6B19FF"/>
                </a:solidFill>
                <a:latin typeface="Comic Sans MS" panose="030F0702030302020204" pitchFamily="66" charset="0"/>
              </a:endParaRPr>
            </a:p>
          </p:txBody>
        </p:sp>
      </p:grpSp>
      <p:sp>
        <p:nvSpPr>
          <p:cNvPr id="29" name="TextBox 28">
            <a:extLst>
              <a:ext uri="{FF2B5EF4-FFF2-40B4-BE49-F238E27FC236}">
                <a16:creationId xmlns:a16="http://schemas.microsoft.com/office/drawing/2014/main" id="{399DB2A8-2562-4B92-9E04-C3C732448660}"/>
              </a:ext>
            </a:extLst>
          </p:cNvPr>
          <p:cNvSpPr txBox="1"/>
          <p:nvPr/>
        </p:nvSpPr>
        <p:spPr>
          <a:xfrm>
            <a:off x="838200" y="1891172"/>
            <a:ext cx="7246257" cy="523220"/>
          </a:xfrm>
          <a:prstGeom prst="rect">
            <a:avLst/>
          </a:prstGeom>
          <a:noFill/>
        </p:spPr>
        <p:txBody>
          <a:bodyPr wrap="square">
            <a:spAutoFit/>
          </a:bodyPr>
          <a:lstStyle/>
          <a:p>
            <a:pPr algn="ctr"/>
            <a:r>
              <a:rPr lang="en-US" sz="2800" b="1" dirty="0">
                <a:solidFill>
                  <a:srgbClr val="000000"/>
                </a:solidFill>
                <a:latin typeface="Comic Sans MS" panose="030F0702030302020204" pitchFamily="66" charset="0"/>
              </a:rPr>
              <a:t>and help us to follow you each day.</a:t>
            </a:r>
            <a:endParaRPr lang="en-US" sz="2800" b="1" dirty="0">
              <a:solidFill>
                <a:srgbClr val="000000"/>
              </a:solidFill>
              <a:effectLst/>
              <a:latin typeface="Comic Sans MS" panose="030F0702030302020204" pitchFamily="66" charset="0"/>
            </a:endParaRPr>
          </a:p>
        </p:txBody>
      </p:sp>
      <p:sp>
        <p:nvSpPr>
          <p:cNvPr id="30" name="TextBox 29">
            <a:extLst>
              <a:ext uri="{FF2B5EF4-FFF2-40B4-BE49-F238E27FC236}">
                <a16:creationId xmlns:a16="http://schemas.microsoft.com/office/drawing/2014/main" id="{30001E26-E159-4D3C-B028-4330BEC42FB9}"/>
              </a:ext>
            </a:extLst>
          </p:cNvPr>
          <p:cNvSpPr txBox="1"/>
          <p:nvPr/>
        </p:nvSpPr>
        <p:spPr>
          <a:xfrm>
            <a:off x="1199513" y="975714"/>
            <a:ext cx="6538684" cy="954107"/>
          </a:xfrm>
          <a:prstGeom prst="rect">
            <a:avLst/>
          </a:prstGeom>
          <a:noFill/>
        </p:spPr>
        <p:txBody>
          <a:bodyPr wrap="square">
            <a:spAutoFit/>
          </a:bodyPr>
          <a:lstStyle/>
          <a:p>
            <a:pPr algn="ctr"/>
            <a:r>
              <a:rPr lang="en-US" sz="2800" b="1" dirty="0">
                <a:effectLst/>
                <a:latin typeface="Comic Sans MS" panose="030F0702030302020204" pitchFamily="66" charset="0"/>
              </a:rPr>
              <a:t>Help us to understand what you are teaching us about Moses . . .</a:t>
            </a:r>
          </a:p>
        </p:txBody>
      </p:sp>
      <p:sp>
        <p:nvSpPr>
          <p:cNvPr id="2" name="Rectangle 1">
            <a:hlinkClick r:id="rId10" action="ppaction://hlinksldjump"/>
            <a:extLst>
              <a:ext uri="{FF2B5EF4-FFF2-40B4-BE49-F238E27FC236}">
                <a16:creationId xmlns:a16="http://schemas.microsoft.com/office/drawing/2014/main" id="{52A93A7C-36A4-4419-B697-730E840735D0}"/>
              </a:ext>
            </a:extLst>
          </p:cNvPr>
          <p:cNvSpPr/>
          <p:nvPr/>
        </p:nvSpPr>
        <p:spPr>
          <a:xfrm>
            <a:off x="-19050" y="0"/>
            <a:ext cx="98298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0661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750"/>
                                        <p:tgtEl>
                                          <p:spTgt spid="22"/>
                                        </p:tgtEl>
                                      </p:cBhvr>
                                    </p:animEffect>
                                  </p:childTnLst>
                                </p:cTn>
                              </p:par>
                            </p:childTnLst>
                          </p:cTn>
                        </p:par>
                        <p:par>
                          <p:cTn id="8" fill="hold">
                            <p:stCondLst>
                              <p:cond delay="2000"/>
                            </p:stCondLst>
                            <p:childTnLst>
                              <p:par>
                                <p:cTn id="9" presetID="22" presetClass="entr" presetSubtype="8" fill="hold" grpId="0" nodeType="afterEffect">
                                  <p:stCondLst>
                                    <p:cond delay="15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750"/>
                                        <p:tgtEl>
                                          <p:spTgt spid="30"/>
                                        </p:tgtEl>
                                      </p:cBhvr>
                                    </p:animEffect>
                                  </p:childTnLst>
                                </p:cTn>
                              </p:par>
                            </p:childTnLst>
                          </p:cTn>
                        </p:par>
                        <p:par>
                          <p:cTn id="12" fill="hold">
                            <p:stCondLst>
                              <p:cond delay="5250"/>
                            </p:stCondLst>
                            <p:childTnLst>
                              <p:par>
                                <p:cTn id="13" presetID="22" presetClass="entr" presetSubtype="8" fill="hold" grpId="0" nodeType="afterEffect">
                                  <p:stCondLst>
                                    <p:cond delay="150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750"/>
                                        <p:tgtEl>
                                          <p:spTgt spid="29"/>
                                        </p:tgtEl>
                                      </p:cBhvr>
                                    </p:animEffect>
                                  </p:childTnLst>
                                </p:cTn>
                              </p:par>
                            </p:childTnLst>
                          </p:cTn>
                        </p:par>
                        <p:par>
                          <p:cTn id="16" fill="hold">
                            <p:stCondLst>
                              <p:cond delay="850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cup, glass, table, mug&#10;&#10;Description automatically generated">
            <a:extLst>
              <a:ext uri="{FF2B5EF4-FFF2-40B4-BE49-F238E27FC236}">
                <a16:creationId xmlns:a16="http://schemas.microsoft.com/office/drawing/2014/main" id="{467EC0AB-999A-4DA0-BE55-341F9B0B6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0894" y="1650995"/>
            <a:ext cx="1593050" cy="2348138"/>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3A8E2BDE-7EB1-4E92-BC09-1CE22C675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8187" y="599657"/>
            <a:ext cx="2583781" cy="3919839"/>
          </a:xfrm>
          <a:prstGeom prst="rect">
            <a:avLst/>
          </a:prstGeom>
        </p:spPr>
      </p:pic>
      <p:sp>
        <p:nvSpPr>
          <p:cNvPr id="29" name="TextBox 28">
            <a:extLst>
              <a:ext uri="{FF2B5EF4-FFF2-40B4-BE49-F238E27FC236}">
                <a16:creationId xmlns:a16="http://schemas.microsoft.com/office/drawing/2014/main" id="{AFC6FBB8-FB5E-4B32-A9BA-B92F2B3EEDAB}"/>
              </a:ext>
            </a:extLst>
          </p:cNvPr>
          <p:cNvSpPr txBox="1"/>
          <p:nvPr/>
        </p:nvSpPr>
        <p:spPr>
          <a:xfrm>
            <a:off x="76200" y="6489390"/>
            <a:ext cx="7772400" cy="646331"/>
          </a:xfrm>
          <a:prstGeom prst="rect">
            <a:avLst/>
          </a:prstGeom>
          <a:noFill/>
        </p:spPr>
        <p:txBody>
          <a:bodyPr wrap="square">
            <a:spAutoFit/>
          </a:bodyPr>
          <a:lstStyle/>
          <a:p>
            <a:r>
              <a:rPr lang="en-GB" sz="1200" dirty="0">
                <a:latin typeface="Comic Sans MS" panose="030F0702030302020204" pitchFamily="66" charset="0"/>
              </a:rPr>
              <a:t>Original image: </a:t>
            </a:r>
            <a:r>
              <a:rPr lang="en-GB" sz="1200" dirty="0">
                <a:solidFill>
                  <a:srgbClr val="0000CC"/>
                </a:solidFill>
                <a:latin typeface="Comic Sans MS" panose="030F0702030302020204" pitchFamily="66" charset="0"/>
              </a:rPr>
              <a:t>https://youtu.be/8kNTUX0mWP8?list=PL5aPdmniG3y_n7hXEKTV4qQnIeCe-p6Ws</a:t>
            </a:r>
          </a:p>
          <a:p>
            <a:endParaRPr lang="en-GB" sz="1200" dirty="0">
              <a:solidFill>
                <a:srgbClr val="0000CC"/>
              </a:solidFill>
              <a:latin typeface="Comic Sans MS" panose="030F0702030302020204" pitchFamily="66" charset="0"/>
            </a:endParaRPr>
          </a:p>
          <a:p>
            <a:endParaRPr lang="en-GB" sz="1200" dirty="0">
              <a:solidFill>
                <a:srgbClr val="0000CC"/>
              </a:solidFill>
              <a:latin typeface="Comic Sans MS" panose="030F0702030302020204" pitchFamily="66" charset="0"/>
            </a:endParaRPr>
          </a:p>
        </p:txBody>
      </p:sp>
      <p:sp>
        <p:nvSpPr>
          <p:cNvPr id="6" name="AutoShape 8">
            <a:extLst>
              <a:ext uri="{FF2B5EF4-FFF2-40B4-BE49-F238E27FC236}">
                <a16:creationId xmlns:a16="http://schemas.microsoft.com/office/drawing/2014/main" id="{A303FB6C-97E8-409A-8EDF-4FF37E499800}"/>
              </a:ext>
            </a:extLst>
          </p:cNvPr>
          <p:cNvSpPr>
            <a:spLocks noChangeAspect="1" noChangeArrowheads="1" noTextEdit="1"/>
          </p:cNvSpPr>
          <p:nvPr/>
        </p:nvSpPr>
        <p:spPr bwMode="auto">
          <a:xfrm>
            <a:off x="1940502" y="-1066800"/>
            <a:ext cx="6629400" cy="15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descr="A picture containing toy&#10;&#10;Description automatically generated">
            <a:extLst>
              <a:ext uri="{FF2B5EF4-FFF2-40B4-BE49-F238E27FC236}">
                <a16:creationId xmlns:a16="http://schemas.microsoft.com/office/drawing/2014/main" id="{93BF6D77-6904-43B2-8381-C7BFED3D0C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grpSp>
        <p:nvGrpSpPr>
          <p:cNvPr id="5" name="Group 4">
            <a:extLst>
              <a:ext uri="{FF2B5EF4-FFF2-40B4-BE49-F238E27FC236}">
                <a16:creationId xmlns:a16="http://schemas.microsoft.com/office/drawing/2014/main" id="{B8644C14-0089-4E48-A632-1806D5726770}"/>
              </a:ext>
            </a:extLst>
          </p:cNvPr>
          <p:cNvGrpSpPr/>
          <p:nvPr/>
        </p:nvGrpSpPr>
        <p:grpSpPr>
          <a:xfrm>
            <a:off x="1524002" y="4014037"/>
            <a:ext cx="5390771" cy="2353609"/>
            <a:chOff x="3829503" y="253224"/>
            <a:chExt cx="4495802" cy="2175199"/>
          </a:xfrm>
          <a:solidFill>
            <a:schemeClr val="bg1"/>
          </a:solidFill>
        </p:grpSpPr>
        <p:sp>
          <p:nvSpPr>
            <p:cNvPr id="7" name="Rounded Rectangular Callout 38">
              <a:extLst>
                <a:ext uri="{FF2B5EF4-FFF2-40B4-BE49-F238E27FC236}">
                  <a16:creationId xmlns:a16="http://schemas.microsoft.com/office/drawing/2014/main" id="{A7A9D6D2-76B9-406A-9982-0AD0A251CF6F}"/>
                </a:ext>
              </a:extLst>
            </p:cNvPr>
            <p:cNvSpPr/>
            <p:nvPr/>
          </p:nvSpPr>
          <p:spPr>
            <a:xfrm>
              <a:off x="3829503" y="253224"/>
              <a:ext cx="4495800" cy="1731599"/>
            </a:xfrm>
            <a:prstGeom prst="wedgeRoundRectCallout">
              <a:avLst>
                <a:gd name="adj1" fmla="val 64284"/>
                <a:gd name="adj2" fmla="val -8786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TextBox 7">
              <a:extLst>
                <a:ext uri="{FF2B5EF4-FFF2-40B4-BE49-F238E27FC236}">
                  <a16:creationId xmlns:a16="http://schemas.microsoft.com/office/drawing/2014/main" id="{B3E30818-99FE-41A4-ACE9-C148B6F11673}"/>
                </a:ext>
              </a:extLst>
            </p:cNvPr>
            <p:cNvSpPr txBox="1"/>
            <p:nvPr/>
          </p:nvSpPr>
          <p:spPr>
            <a:xfrm>
              <a:off x="3829503" y="351965"/>
              <a:ext cx="4495802" cy="2076458"/>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It was part of God’s plan for Moses to be lonely and poor, so that he could learn how to trust and obey God.</a:t>
              </a:r>
            </a:p>
            <a:p>
              <a:pPr algn="ctr"/>
              <a:endParaRPr lang="en-GB" sz="2800" b="1" i="1" dirty="0">
                <a:solidFill>
                  <a:srgbClr val="6B19FF"/>
                </a:solidFill>
                <a:latin typeface="Comic Sans MS" panose="030F0702030302020204" pitchFamily="66" charset="0"/>
              </a:endParaRPr>
            </a:p>
          </p:txBody>
        </p:sp>
      </p:grpSp>
      <p:grpSp>
        <p:nvGrpSpPr>
          <p:cNvPr id="9" name="Group 8">
            <a:extLst>
              <a:ext uri="{FF2B5EF4-FFF2-40B4-BE49-F238E27FC236}">
                <a16:creationId xmlns:a16="http://schemas.microsoft.com/office/drawing/2014/main" id="{84A2AC38-72E0-49C5-9027-E858FB4E03CC}"/>
              </a:ext>
            </a:extLst>
          </p:cNvPr>
          <p:cNvGrpSpPr/>
          <p:nvPr/>
        </p:nvGrpSpPr>
        <p:grpSpPr>
          <a:xfrm>
            <a:off x="2057400" y="304800"/>
            <a:ext cx="6918808" cy="1839316"/>
            <a:chOff x="3854728" y="219308"/>
            <a:chExt cx="4540422" cy="2240125"/>
          </a:xfrm>
          <a:solidFill>
            <a:schemeClr val="bg1"/>
          </a:solidFill>
        </p:grpSpPr>
        <p:sp>
          <p:nvSpPr>
            <p:cNvPr id="10" name="Rounded Rectangular Callout 38">
              <a:extLst>
                <a:ext uri="{FF2B5EF4-FFF2-40B4-BE49-F238E27FC236}">
                  <a16:creationId xmlns:a16="http://schemas.microsoft.com/office/drawing/2014/main" id="{4965E40C-B052-431C-B66E-3BA3CEFCF481}"/>
                </a:ext>
              </a:extLst>
            </p:cNvPr>
            <p:cNvSpPr/>
            <p:nvPr/>
          </p:nvSpPr>
          <p:spPr>
            <a:xfrm>
              <a:off x="3854728" y="219308"/>
              <a:ext cx="4495800" cy="1731599"/>
            </a:xfrm>
            <a:prstGeom prst="wedgeRoundRectCallout">
              <a:avLst>
                <a:gd name="adj1" fmla="val 32060"/>
                <a:gd name="adj2" fmla="val 1615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TextBox 10">
              <a:extLst>
                <a:ext uri="{FF2B5EF4-FFF2-40B4-BE49-F238E27FC236}">
                  <a16:creationId xmlns:a16="http://schemas.microsoft.com/office/drawing/2014/main" id="{AE5C854B-09EF-4604-84AC-C9C94CEEE218}"/>
                </a:ext>
              </a:extLst>
            </p:cNvPr>
            <p:cNvSpPr txBox="1"/>
            <p:nvPr/>
          </p:nvSpPr>
          <p:spPr>
            <a:xfrm>
              <a:off x="3899348" y="247849"/>
              <a:ext cx="4495802" cy="221158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The bucket of water reminds us that Moses had to run away from Egypt, but met some ladies by the well. </a:t>
              </a:r>
            </a:p>
            <a:p>
              <a:pPr algn="ctr"/>
              <a:endParaRPr lang="en-GB" sz="2800" b="1" i="1" dirty="0">
                <a:solidFill>
                  <a:srgbClr val="6B19FF"/>
                </a:solidFill>
                <a:latin typeface="Comic Sans MS" panose="030F0702030302020204" pitchFamily="66" charset="0"/>
              </a:endParaRPr>
            </a:p>
          </p:txBody>
        </p:sp>
      </p:grpSp>
      <p:sp>
        <p:nvSpPr>
          <p:cNvPr id="3" name="Rectangle 2">
            <a:hlinkClick r:id="rId6" action="ppaction://hlinksldjump"/>
            <a:extLst>
              <a:ext uri="{FF2B5EF4-FFF2-40B4-BE49-F238E27FC236}">
                <a16:creationId xmlns:a16="http://schemas.microsoft.com/office/drawing/2014/main" id="{BAE1CEE1-B767-4AEF-B0A6-A96A5B4C9B62}"/>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rId7" action="ppaction://hlinksldjump"/>
            <a:extLst>
              <a:ext uri="{FF2B5EF4-FFF2-40B4-BE49-F238E27FC236}">
                <a16:creationId xmlns:a16="http://schemas.microsoft.com/office/drawing/2014/main" id="{3E7B5FA9-F2A7-4781-8433-0EEE2788DACD}"/>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45689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1500"/>
                                        <p:tgtEl>
                                          <p:spTgt spid="36"/>
                                        </p:tgtEl>
                                      </p:cBhvr>
                                    </p:animEffect>
                                  </p:childTnLst>
                                </p:cTn>
                              </p:par>
                            </p:childTnLst>
                          </p:cTn>
                        </p:par>
                        <p:par>
                          <p:cTn id="8" fill="hold">
                            <p:stCondLst>
                              <p:cond delay="1750"/>
                            </p:stCondLst>
                            <p:childTnLst>
                              <p:par>
                                <p:cTn id="9" presetID="22" presetClass="entr" presetSubtype="4"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750"/>
                                        <p:tgtEl>
                                          <p:spTgt spid="9"/>
                                        </p:tgtEl>
                                      </p:cBhvr>
                                    </p:animEffect>
                                  </p:childTnLst>
                                </p:cTn>
                              </p:par>
                            </p:childTnLst>
                          </p:cTn>
                        </p:par>
                        <p:par>
                          <p:cTn id="12" fill="hold">
                            <p:stCondLst>
                              <p:cond delay="4500"/>
                            </p:stCondLst>
                            <p:childTnLst>
                              <p:par>
                                <p:cTn id="13" presetID="22" presetClass="entr" presetSubtype="1" fill="hold"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750"/>
                                        <p:tgtEl>
                                          <p:spTgt spid="5"/>
                                        </p:tgtEl>
                                      </p:cBhvr>
                                    </p:animEffect>
                                  </p:childTnLst>
                                </p:cTn>
                              </p:par>
                            </p:childTnLst>
                          </p:cTn>
                        </p:par>
                        <p:par>
                          <p:cTn id="16" fill="hold">
                            <p:stCondLst>
                              <p:cond delay="8250"/>
                            </p:stCondLst>
                            <p:childTnLst>
                              <p:par>
                                <p:cTn id="17" presetID="42" presetClass="path" presetSubtype="0" accel="50000" decel="50000" fill="hold" grpId="0" nodeType="afterEffect">
                                  <p:stCondLst>
                                    <p:cond delay="1000"/>
                                  </p:stCondLst>
                                  <p:childTnLst>
                                    <p:animMotion origin="layout" path="M 0 1.11111E-6 L 1 -0.00139 " pathEditMode="relative" rAng="0" ptsTypes="AA">
                                      <p:cBhvr>
                                        <p:cTn id="18" dur="15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drawing of a cartoon character&#10;&#10;Description automatically generated">
            <a:extLst>
              <a:ext uri="{FF2B5EF4-FFF2-40B4-BE49-F238E27FC236}">
                <a16:creationId xmlns:a16="http://schemas.microsoft.com/office/drawing/2014/main" id="{9DB864F7-A065-44E0-B235-2979DF0D7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05" y="2529129"/>
            <a:ext cx="1960658" cy="3272714"/>
          </a:xfrm>
          <a:prstGeom prst="rect">
            <a:avLst/>
          </a:prstGeom>
        </p:spPr>
      </p:pic>
      <p:pic>
        <p:nvPicPr>
          <p:cNvPr id="17" name="Picture 16">
            <a:extLst>
              <a:ext uri="{FF2B5EF4-FFF2-40B4-BE49-F238E27FC236}">
                <a16:creationId xmlns:a16="http://schemas.microsoft.com/office/drawing/2014/main" id="{C3CC1492-7B5E-4401-815D-5A89E52BA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101" y="2235491"/>
            <a:ext cx="1976291" cy="3573060"/>
          </a:xfrm>
          <a:prstGeom prst="rect">
            <a:avLst/>
          </a:prstGeom>
        </p:spPr>
      </p:pic>
      <p:pic>
        <p:nvPicPr>
          <p:cNvPr id="16" name="Picture 15">
            <a:extLst>
              <a:ext uri="{FF2B5EF4-FFF2-40B4-BE49-F238E27FC236}">
                <a16:creationId xmlns:a16="http://schemas.microsoft.com/office/drawing/2014/main" id="{D1B1F88A-B114-4A7D-9B0D-8C8BF10C1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598" y="2487369"/>
            <a:ext cx="2047375" cy="3321182"/>
          </a:xfrm>
          <a:prstGeom prst="rect">
            <a:avLst/>
          </a:prstGeom>
        </p:spPr>
      </p:pic>
      <p:pic>
        <p:nvPicPr>
          <p:cNvPr id="27" name="Picture 26" descr="A picture containing toy&#10;&#10;Description automatically generated">
            <a:extLst>
              <a:ext uri="{FF2B5EF4-FFF2-40B4-BE49-F238E27FC236}">
                <a16:creationId xmlns:a16="http://schemas.microsoft.com/office/drawing/2014/main" id="{30031E6B-9322-4919-87E1-848EB7F38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781" y="2529129"/>
            <a:ext cx="1960659" cy="3293724"/>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C4393EA-20A1-483F-A07F-F3BEDBE089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8846" y="2529129"/>
            <a:ext cx="1960658" cy="3292519"/>
          </a:xfrm>
          <a:prstGeom prst="rect">
            <a:avLst/>
          </a:prstGeom>
        </p:spPr>
      </p:pic>
      <p:pic>
        <p:nvPicPr>
          <p:cNvPr id="21" name="Picture 20" descr="A picture containing toy&#10;&#10;Description automatically generated">
            <a:extLst>
              <a:ext uri="{FF2B5EF4-FFF2-40B4-BE49-F238E27FC236}">
                <a16:creationId xmlns:a16="http://schemas.microsoft.com/office/drawing/2014/main" id="{36CB1586-8257-4735-832D-6002212D8F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4138" y="2546480"/>
            <a:ext cx="1915743"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1286" y="2529129"/>
            <a:ext cx="1921428" cy="3262071"/>
          </a:xfrm>
          <a:prstGeom prst="rect">
            <a:avLst/>
          </a:prstGeom>
        </p:spPr>
      </p:pic>
      <p:sp>
        <p:nvSpPr>
          <p:cNvPr id="4" name="Rectangle 3">
            <a:hlinkClick r:id="rId9" action="ppaction://hlinksldjump"/>
            <a:extLst>
              <a:ext uri="{FF2B5EF4-FFF2-40B4-BE49-F238E27FC236}">
                <a16:creationId xmlns:a16="http://schemas.microsoft.com/office/drawing/2014/main" id="{93F04339-A8B5-4894-AC27-DEA52F55A3C3}"/>
              </a:ext>
            </a:extLst>
          </p:cNvPr>
          <p:cNvSpPr/>
          <p:nvPr/>
        </p:nvSpPr>
        <p:spPr>
          <a:xfrm>
            <a:off x="12268200" y="312420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0D3F92B9-45FF-4562-8009-69964943E6F0}"/>
              </a:ext>
            </a:extLst>
          </p:cNvPr>
          <p:cNvGrpSpPr/>
          <p:nvPr/>
        </p:nvGrpSpPr>
        <p:grpSpPr>
          <a:xfrm>
            <a:off x="2994893" y="4454188"/>
            <a:ext cx="3754013" cy="1443153"/>
            <a:chOff x="3854728" y="219308"/>
            <a:chExt cx="4542803" cy="1731599"/>
          </a:xfrm>
          <a:solidFill>
            <a:schemeClr val="bg1"/>
          </a:solidFill>
        </p:grpSpPr>
        <p:sp>
          <p:nvSpPr>
            <p:cNvPr id="29" name="Rounded Rectangular Callout 38">
              <a:extLst>
                <a:ext uri="{FF2B5EF4-FFF2-40B4-BE49-F238E27FC236}">
                  <a16:creationId xmlns:a16="http://schemas.microsoft.com/office/drawing/2014/main" id="{014BFA6C-D59D-4CC1-9683-F11538AC1496}"/>
                </a:ext>
              </a:extLst>
            </p:cNvPr>
            <p:cNvSpPr/>
            <p:nvPr/>
          </p:nvSpPr>
          <p:spPr>
            <a:xfrm>
              <a:off x="3854728" y="219308"/>
              <a:ext cx="4495800" cy="1731599"/>
            </a:xfrm>
            <a:prstGeom prst="wedgeRoundRectCallout">
              <a:avLst>
                <a:gd name="adj1" fmla="val -81140"/>
                <a:gd name="adj2" fmla="val -1314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91C3BE7C-B636-4200-A66C-27D470AFFBA2}"/>
                </a:ext>
              </a:extLst>
            </p:cNvPr>
            <p:cNvSpPr txBox="1"/>
            <p:nvPr/>
          </p:nvSpPr>
          <p:spPr>
            <a:xfrm>
              <a:off x="3901730" y="249475"/>
              <a:ext cx="4495801" cy="1661817"/>
            </a:xfrm>
            <a:prstGeom prst="rect">
              <a:avLst/>
            </a:prstGeom>
            <a:noFill/>
          </p:spPr>
          <p:txBody>
            <a:bodyPr wrap="square" rtlCol="0">
              <a:spAutoFit/>
            </a:bodyPr>
            <a:lstStyle/>
            <a:p>
              <a:pPr algn="ctr"/>
              <a:r>
                <a:rPr lang="en-GB" sz="2800" b="1" dirty="0">
                  <a:latin typeface="Comic Sans MS" panose="030F0702030302020204" pitchFamily="66" charset="0"/>
                </a:rPr>
                <a:t>Click on the picture if you want to find out more about it.</a:t>
              </a:r>
            </a:p>
          </p:txBody>
        </p:sp>
      </p:grpSp>
      <p:grpSp>
        <p:nvGrpSpPr>
          <p:cNvPr id="33" name="Group 32">
            <a:extLst>
              <a:ext uri="{FF2B5EF4-FFF2-40B4-BE49-F238E27FC236}">
                <a16:creationId xmlns:a16="http://schemas.microsoft.com/office/drawing/2014/main" id="{E8F850D7-B5EF-477B-BB4E-6A98FC337D52}"/>
              </a:ext>
            </a:extLst>
          </p:cNvPr>
          <p:cNvGrpSpPr/>
          <p:nvPr/>
        </p:nvGrpSpPr>
        <p:grpSpPr>
          <a:xfrm>
            <a:off x="4952999" y="152400"/>
            <a:ext cx="3870806" cy="1949987"/>
            <a:chOff x="3854728" y="219308"/>
            <a:chExt cx="4540420" cy="1852231"/>
          </a:xfrm>
          <a:solidFill>
            <a:schemeClr val="bg1"/>
          </a:solidFill>
        </p:grpSpPr>
        <p:sp>
          <p:nvSpPr>
            <p:cNvPr id="34" name="Rounded Rectangular Callout 38">
              <a:extLst>
                <a:ext uri="{FF2B5EF4-FFF2-40B4-BE49-F238E27FC236}">
                  <a16:creationId xmlns:a16="http://schemas.microsoft.com/office/drawing/2014/main" id="{CBE9A80C-239E-47B3-9F89-CCFE9A36D7FF}"/>
                </a:ext>
              </a:extLst>
            </p:cNvPr>
            <p:cNvSpPr/>
            <p:nvPr/>
          </p:nvSpPr>
          <p:spPr>
            <a:xfrm>
              <a:off x="3854728" y="219308"/>
              <a:ext cx="4495800" cy="1731599"/>
            </a:xfrm>
            <a:prstGeom prst="wedgeRoundRectCallout">
              <a:avLst>
                <a:gd name="adj1" fmla="val 22103"/>
                <a:gd name="adj2" fmla="val 12272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TextBox 34">
              <a:extLst>
                <a:ext uri="{FF2B5EF4-FFF2-40B4-BE49-F238E27FC236}">
                  <a16:creationId xmlns:a16="http://schemas.microsoft.com/office/drawing/2014/main" id="{F07733F3-2ACB-463D-99F3-D1FEBDF92772}"/>
                </a:ext>
              </a:extLst>
            </p:cNvPr>
            <p:cNvSpPr txBox="1"/>
            <p:nvPr/>
          </p:nvSpPr>
          <p:spPr>
            <a:xfrm>
              <a:off x="3899346" y="346690"/>
              <a:ext cx="4495802" cy="1724849"/>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We have 3 picture clues to remind you of the story so far.</a:t>
              </a:r>
            </a:p>
            <a:p>
              <a:pPr algn="ctr"/>
              <a:endParaRPr lang="en-GB" sz="2800" b="1" i="1" dirty="0">
                <a:solidFill>
                  <a:srgbClr val="6B19FF"/>
                </a:solidFill>
                <a:latin typeface="Comic Sans MS" panose="030F0702030302020204" pitchFamily="66" charset="0"/>
              </a:endParaRPr>
            </a:p>
          </p:txBody>
        </p:sp>
      </p:grpSp>
      <p:grpSp>
        <p:nvGrpSpPr>
          <p:cNvPr id="36" name="Group 35">
            <a:extLst>
              <a:ext uri="{FF2B5EF4-FFF2-40B4-BE49-F238E27FC236}">
                <a16:creationId xmlns:a16="http://schemas.microsoft.com/office/drawing/2014/main" id="{2B26F8DE-2DAE-498A-BA58-265E9BC901A7}"/>
              </a:ext>
            </a:extLst>
          </p:cNvPr>
          <p:cNvGrpSpPr/>
          <p:nvPr/>
        </p:nvGrpSpPr>
        <p:grpSpPr>
          <a:xfrm>
            <a:off x="284587" y="297596"/>
            <a:ext cx="3754013" cy="1443153"/>
            <a:chOff x="3854728" y="219308"/>
            <a:chExt cx="4542803" cy="1731599"/>
          </a:xfrm>
          <a:solidFill>
            <a:schemeClr val="bg1"/>
          </a:solidFill>
        </p:grpSpPr>
        <p:sp>
          <p:nvSpPr>
            <p:cNvPr id="37" name="Rounded Rectangular Callout 38">
              <a:extLst>
                <a:ext uri="{FF2B5EF4-FFF2-40B4-BE49-F238E27FC236}">
                  <a16:creationId xmlns:a16="http://schemas.microsoft.com/office/drawing/2014/main" id="{85F7C4DA-276A-46E2-BC68-23AA58A0ED1A}"/>
                </a:ext>
              </a:extLst>
            </p:cNvPr>
            <p:cNvSpPr/>
            <p:nvPr/>
          </p:nvSpPr>
          <p:spPr>
            <a:xfrm>
              <a:off x="3854728" y="219308"/>
              <a:ext cx="4495800" cy="1731599"/>
            </a:xfrm>
            <a:prstGeom prst="wedgeRoundRectCallout">
              <a:avLst>
                <a:gd name="adj1" fmla="val -8865"/>
                <a:gd name="adj2" fmla="val 15823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TextBox 37">
              <a:extLst>
                <a:ext uri="{FF2B5EF4-FFF2-40B4-BE49-F238E27FC236}">
                  <a16:creationId xmlns:a16="http://schemas.microsoft.com/office/drawing/2014/main" id="{0659851D-43FE-4285-AB5F-43C9A2637CAA}"/>
                </a:ext>
              </a:extLst>
            </p:cNvPr>
            <p:cNvSpPr txBox="1"/>
            <p:nvPr/>
          </p:nvSpPr>
          <p:spPr>
            <a:xfrm>
              <a:off x="3901730" y="249475"/>
              <a:ext cx="4495801" cy="1144806"/>
            </a:xfrm>
            <a:prstGeom prst="rect">
              <a:avLst/>
            </a:prstGeom>
            <a:noFill/>
          </p:spPr>
          <p:txBody>
            <a:bodyPr wrap="square" rtlCol="0">
              <a:spAutoFit/>
            </a:bodyPr>
            <a:lstStyle/>
            <a:p>
              <a:pPr algn="ctr"/>
              <a:r>
                <a:rPr lang="en-GB" sz="2800" b="1" dirty="0">
                  <a:latin typeface="Comic Sans MS" panose="030F0702030302020204" pitchFamily="66" charset="0"/>
                </a:rPr>
                <a:t>This is the 4</a:t>
              </a:r>
              <a:r>
                <a:rPr lang="en-GB" sz="2800" b="1" baseline="30000" dirty="0">
                  <a:latin typeface="Comic Sans MS" panose="030F0702030302020204" pitchFamily="66" charset="0"/>
                </a:rPr>
                <a:t>th</a:t>
              </a:r>
              <a:r>
                <a:rPr lang="en-GB" sz="2800" b="1" dirty="0">
                  <a:latin typeface="Comic Sans MS" panose="030F0702030302020204" pitchFamily="66" charset="0"/>
                </a:rPr>
                <a:t> week we have been looking at Moses </a:t>
              </a:r>
            </a:p>
          </p:txBody>
        </p:sp>
      </p:grpSp>
      <p:sp>
        <p:nvSpPr>
          <p:cNvPr id="2" name="Rectangle 1">
            <a:hlinkClick r:id="rId10" action="ppaction://hlinksldjump"/>
            <a:extLst>
              <a:ext uri="{FF2B5EF4-FFF2-40B4-BE49-F238E27FC236}">
                <a16:creationId xmlns:a16="http://schemas.microsoft.com/office/drawing/2014/main" id="{E6A1B36C-DA14-445A-BC85-807E4493AE95}"/>
              </a:ext>
            </a:extLst>
          </p:cNvPr>
          <p:cNvSpPr/>
          <p:nvPr/>
        </p:nvSpPr>
        <p:spPr>
          <a:xfrm>
            <a:off x="0"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 name="Picture 38">
            <a:hlinkClick r:id="rId11" action="ppaction://hlinksldjump"/>
            <a:extLst>
              <a:ext uri="{FF2B5EF4-FFF2-40B4-BE49-F238E27FC236}">
                <a16:creationId xmlns:a16="http://schemas.microsoft.com/office/drawing/2014/main" id="{870FE87E-EB75-4826-9DC2-164880C42E2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4243" y="1589819"/>
            <a:ext cx="1054698" cy="1767332"/>
          </a:xfrm>
          <a:prstGeom prst="rect">
            <a:avLst/>
          </a:prstGeom>
        </p:spPr>
      </p:pic>
      <p:pic>
        <p:nvPicPr>
          <p:cNvPr id="40" name="Picture 39">
            <a:hlinkClick r:id="rId13" action="ppaction://hlinksldjump"/>
            <a:extLst>
              <a:ext uri="{FF2B5EF4-FFF2-40B4-BE49-F238E27FC236}">
                <a16:creationId xmlns:a16="http://schemas.microsoft.com/office/drawing/2014/main" id="{6CF8BAC5-0549-4563-B855-9752748AEF3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80404" y="3180519"/>
            <a:ext cx="2008652" cy="1184879"/>
          </a:xfrm>
          <a:prstGeom prst="rect">
            <a:avLst/>
          </a:prstGeom>
        </p:spPr>
      </p:pic>
      <p:pic>
        <p:nvPicPr>
          <p:cNvPr id="41" name="Picture 40">
            <a:hlinkClick r:id="rId15" action="ppaction://hlinksldjump"/>
            <a:extLst>
              <a:ext uri="{FF2B5EF4-FFF2-40B4-BE49-F238E27FC236}">
                <a16:creationId xmlns:a16="http://schemas.microsoft.com/office/drawing/2014/main" id="{B8B2F886-AF37-4594-A9BF-4D614EF3AA3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48792" y="1637522"/>
            <a:ext cx="1134286" cy="1671926"/>
          </a:xfrm>
          <a:prstGeom prst="rect">
            <a:avLst/>
          </a:prstGeom>
        </p:spPr>
      </p:pic>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423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250"/>
                                  </p:stCondLst>
                                  <p:childTnLst>
                                    <p:animMotion origin="layout" path="M -5.55556E-7 2.59259E-6 L -0.39618 -0.08519 " pathEditMode="relative" rAng="0" ptsTypes="AA">
                                      <p:cBhvr>
                                        <p:cTn id="6" dur="2000" fill="hold"/>
                                        <p:tgtEl>
                                          <p:spTgt spid="18"/>
                                        </p:tgtEl>
                                        <p:attrNameLst>
                                          <p:attrName>ppt_x</p:attrName>
                                          <p:attrName>ppt_y</p:attrName>
                                        </p:attrNameLst>
                                      </p:cBhvr>
                                      <p:rCtr x="-19809" y="-4259"/>
                                    </p:animMotion>
                                  </p:childTnLst>
                                </p:cTn>
                              </p:par>
                            </p:childTnLst>
                          </p:cTn>
                        </p:par>
                        <p:par>
                          <p:cTn id="7" fill="hold">
                            <p:stCondLst>
                              <p:cond delay="2250"/>
                            </p:stCondLst>
                            <p:childTnLst>
                              <p:par>
                                <p:cTn id="8" presetID="42" presetClass="path" presetSubtype="0" accel="50000" decel="50000" fill="hold" nodeType="afterEffect">
                                  <p:stCondLst>
                                    <p:cond delay="250"/>
                                  </p:stCondLst>
                                  <p:childTnLst>
                                    <p:animMotion origin="layout" path="M 4.44444E-6 -2.59259E-6 L -0.50973 -0.06412 " pathEditMode="relative" rAng="0" ptsTypes="AA">
                                      <p:cBhvr>
                                        <p:cTn id="9" dur="2000" fill="hold"/>
                                        <p:tgtEl>
                                          <p:spTgt spid="17"/>
                                        </p:tgtEl>
                                        <p:attrNameLst>
                                          <p:attrName>ppt_x</p:attrName>
                                          <p:attrName>ppt_y</p:attrName>
                                        </p:attrNameLst>
                                      </p:cBhvr>
                                      <p:rCtr x="-25486" y="-3218"/>
                                    </p:animMotion>
                                  </p:childTnLst>
                                </p:cTn>
                              </p:par>
                            </p:childTnLst>
                          </p:cTn>
                        </p:par>
                        <p:par>
                          <p:cTn id="10" fill="hold">
                            <p:stCondLst>
                              <p:cond delay="4500"/>
                            </p:stCondLst>
                            <p:childTnLst>
                              <p:par>
                                <p:cTn id="11" presetID="42" presetClass="path" presetSubtype="0" accel="50000" decel="50000" fill="hold" nodeType="afterEffect">
                                  <p:stCondLst>
                                    <p:cond delay="250"/>
                                  </p:stCondLst>
                                  <p:childTnLst>
                                    <p:animMotion origin="layout" path="M 4.72222E-6 -1.11111E-6 L -0.6283 -0.08264 " pathEditMode="relative" rAng="0" ptsTypes="AA">
                                      <p:cBhvr>
                                        <p:cTn id="12" dur="2000" fill="hold"/>
                                        <p:tgtEl>
                                          <p:spTgt spid="16"/>
                                        </p:tgtEl>
                                        <p:attrNameLst>
                                          <p:attrName>ppt_x</p:attrName>
                                          <p:attrName>ppt_y</p:attrName>
                                        </p:attrNameLst>
                                      </p:cBhvr>
                                      <p:rCtr x="-31424" y="-4144"/>
                                    </p:animMotion>
                                  </p:childTnLst>
                                </p:cTn>
                              </p:par>
                            </p:childTnLst>
                          </p:cTn>
                        </p:par>
                        <p:par>
                          <p:cTn id="13" fill="hold">
                            <p:stCondLst>
                              <p:cond delay="6750"/>
                            </p:stCondLst>
                            <p:childTnLst>
                              <p:par>
                                <p:cTn id="14" presetID="35" presetClass="path" presetSubtype="0" accel="50000" decel="50000" fill="hold" nodeType="afterEffect">
                                  <p:stCondLst>
                                    <p:cond delay="0"/>
                                  </p:stCondLst>
                                  <p:childTnLst>
                                    <p:animMotion origin="layout" path="M 0 -1.48148E-6 L -0.3 0.00602 " pathEditMode="relative" rAng="0" ptsTypes="AA">
                                      <p:cBhvr>
                                        <p:cTn id="15" dur="2000" fill="hold"/>
                                        <p:tgtEl>
                                          <p:spTgt spid="11"/>
                                        </p:tgtEl>
                                        <p:attrNameLst>
                                          <p:attrName>ppt_x</p:attrName>
                                          <p:attrName>ppt_y</p:attrName>
                                        </p:attrNameLst>
                                      </p:cBhvr>
                                      <p:rCtr x="-15000" y="301"/>
                                    </p:animMotion>
                                  </p:childTnLst>
                                </p:cTn>
                              </p:par>
                            </p:childTnLst>
                          </p:cTn>
                        </p:par>
                        <p:par>
                          <p:cTn id="16" fill="hold">
                            <p:stCondLst>
                              <p:cond delay="8750"/>
                            </p:stCondLst>
                            <p:childTnLst>
                              <p:par>
                                <p:cTn id="17" presetID="42" presetClass="path" presetSubtype="0" accel="50000" decel="50000" fill="hold" nodeType="afterEffect">
                                  <p:stCondLst>
                                    <p:cond delay="250"/>
                                  </p:stCondLst>
                                  <p:childTnLst>
                                    <p:animMotion origin="layout" path="M -4.44444E-6 3.7037E-6 L 0.33056 -0.06436 " pathEditMode="relative" rAng="0" ptsTypes="AA">
                                      <p:cBhvr>
                                        <p:cTn id="18" dur="2000" fill="hold"/>
                                        <p:tgtEl>
                                          <p:spTgt spid="27"/>
                                        </p:tgtEl>
                                        <p:attrNameLst>
                                          <p:attrName>ppt_x</p:attrName>
                                          <p:attrName>ppt_y</p:attrName>
                                        </p:attrNameLst>
                                      </p:cBhvr>
                                      <p:rCtr x="16528" y="-3218"/>
                                    </p:animMotion>
                                  </p:childTnLst>
                                </p:cTn>
                              </p:par>
                            </p:childTnLst>
                          </p:cTn>
                        </p:par>
                        <p:par>
                          <p:cTn id="19" fill="hold">
                            <p:stCondLst>
                              <p:cond delay="11000"/>
                            </p:stCondLst>
                            <p:childTnLst>
                              <p:par>
                                <p:cTn id="20" presetID="42" presetClass="path" presetSubtype="0" accel="50000" decel="50000" fill="hold" nodeType="afterEffect">
                                  <p:stCondLst>
                                    <p:cond delay="250"/>
                                  </p:stCondLst>
                                  <p:childTnLst>
                                    <p:animMotion origin="layout" path="M -1.94444E-6 3.7037E-6 L 0.44462 -0.0088 " pathEditMode="relative" rAng="0" ptsTypes="AA">
                                      <p:cBhvr>
                                        <p:cTn id="21" dur="2000" fill="hold"/>
                                        <p:tgtEl>
                                          <p:spTgt spid="25"/>
                                        </p:tgtEl>
                                        <p:attrNameLst>
                                          <p:attrName>ppt_x</p:attrName>
                                          <p:attrName>ppt_y</p:attrName>
                                        </p:attrNameLst>
                                      </p:cBhvr>
                                      <p:rCtr x="22222" y="-440"/>
                                    </p:animMotion>
                                  </p:childTnLst>
                                </p:cTn>
                              </p:par>
                            </p:childTnLst>
                          </p:cTn>
                        </p:par>
                        <p:par>
                          <p:cTn id="22" fill="hold">
                            <p:stCondLst>
                              <p:cond delay="13250"/>
                            </p:stCondLst>
                            <p:childTnLst>
                              <p:par>
                                <p:cTn id="23" presetID="63" presetClass="path" presetSubtype="0" accel="50000" decel="50000" fill="hold" nodeType="afterEffect">
                                  <p:stCondLst>
                                    <p:cond delay="0"/>
                                  </p:stCondLst>
                                  <p:childTnLst>
                                    <p:animMotion origin="layout" path="M -4.44444E-6 2.22222E-6 L 0.21875 -0.00023 " pathEditMode="relative" rAng="0" ptsTypes="AA">
                                      <p:cBhvr>
                                        <p:cTn id="24" dur="2000" fill="hold"/>
                                        <p:tgtEl>
                                          <p:spTgt spid="21"/>
                                        </p:tgtEl>
                                        <p:attrNameLst>
                                          <p:attrName>ppt_x</p:attrName>
                                          <p:attrName>ppt_y</p:attrName>
                                        </p:attrNameLst>
                                      </p:cBhvr>
                                      <p:rCtr x="11181" y="-116"/>
                                    </p:animMotion>
                                  </p:childTnLst>
                                </p:cTn>
                              </p:par>
                            </p:childTnLst>
                          </p:cTn>
                        </p:par>
                        <p:par>
                          <p:cTn id="25" fill="hold">
                            <p:stCondLst>
                              <p:cond delay="15250"/>
                            </p:stCondLst>
                            <p:childTnLst>
                              <p:par>
                                <p:cTn id="26" presetID="22" presetClass="entr" presetSubtype="4"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1750"/>
                                        <p:tgtEl>
                                          <p:spTgt spid="36"/>
                                        </p:tgtEl>
                                      </p:cBhvr>
                                    </p:animEffect>
                                  </p:childTnLst>
                                </p:cTn>
                              </p:par>
                            </p:childTnLst>
                          </p:cTn>
                        </p:par>
                        <p:par>
                          <p:cTn id="29" fill="hold">
                            <p:stCondLst>
                              <p:cond delay="17000"/>
                            </p:stCondLst>
                            <p:childTnLst>
                              <p:par>
                                <p:cTn id="30" presetID="22" presetClass="entr" presetSubtype="4" fill="hold" nodeType="afterEffect">
                                  <p:stCondLst>
                                    <p:cond delay="100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1750"/>
                                        <p:tgtEl>
                                          <p:spTgt spid="33"/>
                                        </p:tgtEl>
                                      </p:cBhvr>
                                    </p:animEffect>
                                  </p:childTnLst>
                                </p:cTn>
                              </p:par>
                            </p:childTnLst>
                          </p:cTn>
                        </p:par>
                        <p:par>
                          <p:cTn id="33" fill="hold">
                            <p:stCondLst>
                              <p:cond delay="19750"/>
                            </p:stCondLst>
                            <p:childTnLst>
                              <p:par>
                                <p:cTn id="34" presetID="53" presetClass="entr" presetSubtype="16" fill="hold" nodeType="afterEffect">
                                  <p:stCondLst>
                                    <p:cond delay="1000"/>
                                  </p:stCondLst>
                                  <p:childTnLst>
                                    <p:set>
                                      <p:cBhvr>
                                        <p:cTn id="35" dur="1" fill="hold">
                                          <p:stCondLst>
                                            <p:cond delay="0"/>
                                          </p:stCondLst>
                                        </p:cTn>
                                        <p:tgtEl>
                                          <p:spTgt spid="39"/>
                                        </p:tgtEl>
                                        <p:attrNameLst>
                                          <p:attrName>style.visibility</p:attrName>
                                        </p:attrNameLst>
                                      </p:cBhvr>
                                      <p:to>
                                        <p:strVal val="visible"/>
                                      </p:to>
                                    </p:set>
                                    <p:anim calcmode="lin" valueType="num">
                                      <p:cBhvr>
                                        <p:cTn id="36" dur="750" fill="hold"/>
                                        <p:tgtEl>
                                          <p:spTgt spid="39"/>
                                        </p:tgtEl>
                                        <p:attrNameLst>
                                          <p:attrName>ppt_w</p:attrName>
                                        </p:attrNameLst>
                                      </p:cBhvr>
                                      <p:tavLst>
                                        <p:tav tm="0">
                                          <p:val>
                                            <p:fltVal val="0"/>
                                          </p:val>
                                        </p:tav>
                                        <p:tav tm="100000">
                                          <p:val>
                                            <p:strVal val="#ppt_w"/>
                                          </p:val>
                                        </p:tav>
                                      </p:tavLst>
                                    </p:anim>
                                    <p:anim calcmode="lin" valueType="num">
                                      <p:cBhvr>
                                        <p:cTn id="37" dur="750" fill="hold"/>
                                        <p:tgtEl>
                                          <p:spTgt spid="39"/>
                                        </p:tgtEl>
                                        <p:attrNameLst>
                                          <p:attrName>ppt_h</p:attrName>
                                        </p:attrNameLst>
                                      </p:cBhvr>
                                      <p:tavLst>
                                        <p:tav tm="0">
                                          <p:val>
                                            <p:fltVal val="0"/>
                                          </p:val>
                                        </p:tav>
                                        <p:tav tm="100000">
                                          <p:val>
                                            <p:strVal val="#ppt_h"/>
                                          </p:val>
                                        </p:tav>
                                      </p:tavLst>
                                    </p:anim>
                                    <p:animEffect transition="in" filter="fade">
                                      <p:cBhvr>
                                        <p:cTn id="38" dur="750"/>
                                        <p:tgtEl>
                                          <p:spTgt spid="39"/>
                                        </p:tgtEl>
                                      </p:cBhvr>
                                    </p:animEffect>
                                  </p:childTnLst>
                                </p:cTn>
                              </p:par>
                            </p:childTnLst>
                          </p:cTn>
                        </p:par>
                        <p:par>
                          <p:cTn id="39" fill="hold">
                            <p:stCondLst>
                              <p:cond delay="21500"/>
                            </p:stCondLst>
                            <p:childTnLst>
                              <p:par>
                                <p:cTn id="40" presetID="53" presetClass="entr" presetSubtype="16" fill="hold" nodeType="afterEffect">
                                  <p:stCondLst>
                                    <p:cond delay="500"/>
                                  </p:stCondLst>
                                  <p:childTnLst>
                                    <p:set>
                                      <p:cBhvr>
                                        <p:cTn id="41" dur="1" fill="hold">
                                          <p:stCondLst>
                                            <p:cond delay="0"/>
                                          </p:stCondLst>
                                        </p:cTn>
                                        <p:tgtEl>
                                          <p:spTgt spid="40"/>
                                        </p:tgtEl>
                                        <p:attrNameLst>
                                          <p:attrName>style.visibility</p:attrName>
                                        </p:attrNameLst>
                                      </p:cBhvr>
                                      <p:to>
                                        <p:strVal val="visible"/>
                                      </p:to>
                                    </p:set>
                                    <p:anim calcmode="lin" valueType="num">
                                      <p:cBhvr>
                                        <p:cTn id="42" dur="750" fill="hold"/>
                                        <p:tgtEl>
                                          <p:spTgt spid="40"/>
                                        </p:tgtEl>
                                        <p:attrNameLst>
                                          <p:attrName>ppt_w</p:attrName>
                                        </p:attrNameLst>
                                      </p:cBhvr>
                                      <p:tavLst>
                                        <p:tav tm="0">
                                          <p:val>
                                            <p:fltVal val="0"/>
                                          </p:val>
                                        </p:tav>
                                        <p:tav tm="100000">
                                          <p:val>
                                            <p:strVal val="#ppt_w"/>
                                          </p:val>
                                        </p:tav>
                                      </p:tavLst>
                                    </p:anim>
                                    <p:anim calcmode="lin" valueType="num">
                                      <p:cBhvr>
                                        <p:cTn id="43" dur="750" fill="hold"/>
                                        <p:tgtEl>
                                          <p:spTgt spid="40"/>
                                        </p:tgtEl>
                                        <p:attrNameLst>
                                          <p:attrName>ppt_h</p:attrName>
                                        </p:attrNameLst>
                                      </p:cBhvr>
                                      <p:tavLst>
                                        <p:tav tm="0">
                                          <p:val>
                                            <p:fltVal val="0"/>
                                          </p:val>
                                        </p:tav>
                                        <p:tav tm="100000">
                                          <p:val>
                                            <p:strVal val="#ppt_h"/>
                                          </p:val>
                                        </p:tav>
                                      </p:tavLst>
                                    </p:anim>
                                    <p:animEffect transition="in" filter="fade">
                                      <p:cBhvr>
                                        <p:cTn id="44" dur="750"/>
                                        <p:tgtEl>
                                          <p:spTgt spid="40"/>
                                        </p:tgtEl>
                                      </p:cBhvr>
                                    </p:animEffect>
                                  </p:childTnLst>
                                </p:cTn>
                              </p:par>
                            </p:childTnLst>
                          </p:cTn>
                        </p:par>
                        <p:par>
                          <p:cTn id="45" fill="hold">
                            <p:stCondLst>
                              <p:cond delay="22750"/>
                            </p:stCondLst>
                            <p:childTnLst>
                              <p:par>
                                <p:cTn id="46" presetID="53" presetClass="entr" presetSubtype="16" fill="hold" nodeType="afterEffect">
                                  <p:stCondLst>
                                    <p:cond delay="500"/>
                                  </p:stCondLst>
                                  <p:childTnLst>
                                    <p:set>
                                      <p:cBhvr>
                                        <p:cTn id="47" dur="1" fill="hold">
                                          <p:stCondLst>
                                            <p:cond delay="0"/>
                                          </p:stCondLst>
                                        </p:cTn>
                                        <p:tgtEl>
                                          <p:spTgt spid="41"/>
                                        </p:tgtEl>
                                        <p:attrNameLst>
                                          <p:attrName>style.visibility</p:attrName>
                                        </p:attrNameLst>
                                      </p:cBhvr>
                                      <p:to>
                                        <p:strVal val="visible"/>
                                      </p:to>
                                    </p:set>
                                    <p:anim calcmode="lin" valueType="num">
                                      <p:cBhvr>
                                        <p:cTn id="48" dur="750" fill="hold"/>
                                        <p:tgtEl>
                                          <p:spTgt spid="41"/>
                                        </p:tgtEl>
                                        <p:attrNameLst>
                                          <p:attrName>ppt_w</p:attrName>
                                        </p:attrNameLst>
                                      </p:cBhvr>
                                      <p:tavLst>
                                        <p:tav tm="0">
                                          <p:val>
                                            <p:fltVal val="0"/>
                                          </p:val>
                                        </p:tav>
                                        <p:tav tm="100000">
                                          <p:val>
                                            <p:strVal val="#ppt_w"/>
                                          </p:val>
                                        </p:tav>
                                      </p:tavLst>
                                    </p:anim>
                                    <p:anim calcmode="lin" valueType="num">
                                      <p:cBhvr>
                                        <p:cTn id="49" dur="750" fill="hold"/>
                                        <p:tgtEl>
                                          <p:spTgt spid="41"/>
                                        </p:tgtEl>
                                        <p:attrNameLst>
                                          <p:attrName>ppt_h</p:attrName>
                                        </p:attrNameLst>
                                      </p:cBhvr>
                                      <p:tavLst>
                                        <p:tav tm="0">
                                          <p:val>
                                            <p:fltVal val="0"/>
                                          </p:val>
                                        </p:tav>
                                        <p:tav tm="100000">
                                          <p:val>
                                            <p:strVal val="#ppt_h"/>
                                          </p:val>
                                        </p:tav>
                                      </p:tavLst>
                                    </p:anim>
                                    <p:animEffect transition="in" filter="fade">
                                      <p:cBhvr>
                                        <p:cTn id="50" dur="750"/>
                                        <p:tgtEl>
                                          <p:spTgt spid="41"/>
                                        </p:tgtEl>
                                      </p:cBhvr>
                                    </p:animEffect>
                                  </p:childTnLst>
                                </p:cTn>
                              </p:par>
                            </p:childTnLst>
                          </p:cTn>
                        </p:par>
                        <p:par>
                          <p:cTn id="51" fill="hold">
                            <p:stCondLst>
                              <p:cond delay="24000"/>
                            </p:stCondLst>
                            <p:childTnLst>
                              <p:par>
                                <p:cTn id="52" presetID="22" presetClass="entr" presetSubtype="1" fill="hold" nodeType="afterEffect">
                                  <p:stCondLst>
                                    <p:cond delay="1000"/>
                                  </p:stCondLst>
                                  <p:childTnLst>
                                    <p:set>
                                      <p:cBhvr>
                                        <p:cTn id="53" dur="1" fill="hold">
                                          <p:stCondLst>
                                            <p:cond delay="0"/>
                                          </p:stCondLst>
                                        </p:cTn>
                                        <p:tgtEl>
                                          <p:spTgt spid="20"/>
                                        </p:tgtEl>
                                        <p:attrNameLst>
                                          <p:attrName>style.visibility</p:attrName>
                                        </p:attrNameLst>
                                      </p:cBhvr>
                                      <p:to>
                                        <p:strVal val="visible"/>
                                      </p:to>
                                    </p:set>
                                    <p:animEffect transition="in" filter="wipe(up)">
                                      <p:cBhvr>
                                        <p:cTn id="54" dur="1750"/>
                                        <p:tgtEl>
                                          <p:spTgt spid="20"/>
                                        </p:tgtEl>
                                      </p:cBhvr>
                                    </p:animEffect>
                                  </p:childTnLst>
                                </p:cTn>
                              </p:par>
                            </p:childTnLst>
                          </p:cTn>
                        </p:par>
                        <p:par>
                          <p:cTn id="55" fill="hold">
                            <p:stCondLst>
                              <p:cond delay="26750"/>
                            </p:stCondLst>
                            <p:childTnLst>
                              <p:par>
                                <p:cTn id="56" presetID="42" presetClass="path" presetSubtype="0" accel="50000" decel="50000" fill="hold" grpId="0" nodeType="afterEffect">
                                  <p:stCondLst>
                                    <p:cond delay="0"/>
                                  </p:stCondLst>
                                  <p:childTnLst>
                                    <p:animMotion origin="layout" path="M 0 1.11111E-6 L 1 -0.00139 " pathEditMode="relative" rAng="0" ptsTypes="AA">
                                      <p:cBhvr>
                                        <p:cTn id="57"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4736207" y="202478"/>
            <a:ext cx="4171410" cy="2274041"/>
            <a:chOff x="3854728" y="219308"/>
            <a:chExt cx="4495800" cy="1731599"/>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20975"/>
                <a:gd name="adj2" fmla="val 858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95211" y="248812"/>
              <a:ext cx="4373772" cy="1382727"/>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God can speak to us in lots of different</a:t>
              </a:r>
            </a:p>
            <a:p>
              <a:r>
                <a:rPr lang="en-GB" sz="2800" b="1" dirty="0">
                  <a:solidFill>
                    <a:srgbClr val="FF0000"/>
                  </a:solidFill>
                  <a:latin typeface="Comic Sans MS" panose="030F0702030302020204" pitchFamily="66" charset="0"/>
                </a:rPr>
                <a:t>   ways. </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274483" y="233539"/>
            <a:ext cx="4208972" cy="1957285"/>
            <a:chOff x="3895790" y="55825"/>
            <a:chExt cx="4536283" cy="1731600"/>
          </a:xfrm>
          <a:solidFill>
            <a:schemeClr val="bg1"/>
          </a:solidFill>
        </p:grpSpPr>
        <p:sp>
          <p:nvSpPr>
            <p:cNvPr id="29" name="Rounded Rectangular Callout 38">
              <a:extLst>
                <a:ext uri="{FF2B5EF4-FFF2-40B4-BE49-F238E27FC236}">
                  <a16:creationId xmlns:a16="http://schemas.microsoft.com/office/drawing/2014/main" id="{A351566A-3A06-46FC-9045-861DF209CC63}"/>
                </a:ext>
              </a:extLst>
            </p:cNvPr>
            <p:cNvSpPr/>
            <p:nvPr/>
          </p:nvSpPr>
          <p:spPr>
            <a:xfrm>
              <a:off x="3895790" y="55825"/>
              <a:ext cx="4495800" cy="1731599"/>
            </a:xfrm>
            <a:prstGeom prst="wedgeRoundRectCallout">
              <a:avLst>
                <a:gd name="adj1" fmla="val -13407"/>
                <a:gd name="adj2" fmla="val 10607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651B6E39-CF34-4CD7-9DC0-65EF377A8275}"/>
                </a:ext>
              </a:extLst>
            </p:cNvPr>
            <p:cNvSpPr txBox="1"/>
            <p:nvPr/>
          </p:nvSpPr>
          <p:spPr>
            <a:xfrm>
              <a:off x="3936272" y="180924"/>
              <a:ext cx="4495801" cy="1606501"/>
            </a:xfrm>
            <a:prstGeom prst="rect">
              <a:avLst/>
            </a:prstGeom>
            <a:noFill/>
          </p:spPr>
          <p:txBody>
            <a:bodyPr wrap="square" rtlCol="0">
              <a:spAutoFit/>
            </a:bodyPr>
            <a:lstStyle/>
            <a:p>
              <a:pPr algn="ctr"/>
              <a:r>
                <a:rPr lang="en-GB" sz="2800" b="1" dirty="0">
                  <a:latin typeface="Comic Sans MS" panose="030F0702030302020204" pitchFamily="66" charset="0"/>
                </a:rPr>
                <a:t>This week we are looking at how God spoke to Moses.</a:t>
              </a:r>
            </a:p>
            <a:p>
              <a:pPr algn="ctr"/>
              <a:endParaRPr lang="en-GB" sz="2800" b="1" i="1" dirty="0">
                <a:solidFill>
                  <a:srgbClr val="6B19FF"/>
                </a:solidFill>
                <a:latin typeface="Comic Sans MS" panose="030F0702030302020204" pitchFamily="66" charset="0"/>
              </a:endParaRPr>
            </a:p>
          </p:txBody>
        </p:sp>
      </p:grpSp>
      <p:sp>
        <p:nvSpPr>
          <p:cNvPr id="53" name="TextBox 52">
            <a:extLst>
              <a:ext uri="{FF2B5EF4-FFF2-40B4-BE49-F238E27FC236}">
                <a16:creationId xmlns:a16="http://schemas.microsoft.com/office/drawing/2014/main" id="{07B0E6B0-F13D-45AC-AE6C-3C959F455D82}"/>
              </a:ext>
            </a:extLst>
          </p:cNvPr>
          <p:cNvSpPr txBox="1"/>
          <p:nvPr/>
        </p:nvSpPr>
        <p:spPr>
          <a:xfrm>
            <a:off x="4896700" y="1091524"/>
            <a:ext cx="3971542" cy="1384995"/>
          </a:xfrm>
          <a:prstGeom prst="rect">
            <a:avLst/>
          </a:prstGeom>
          <a:noFill/>
        </p:spPr>
        <p:txBody>
          <a:bodyPr wrap="square">
            <a:spAutoFit/>
          </a:bodyPr>
          <a:lstStyle/>
          <a:p>
            <a:pPr algn="ctr"/>
            <a:r>
              <a:rPr lang="en-GB" sz="2800" b="1" dirty="0">
                <a:solidFill>
                  <a:srgbClr val="FF0000"/>
                </a:solidFill>
                <a:latin typeface="Comic Sans MS" panose="030F0702030302020204" pitchFamily="66" charset="0"/>
              </a:rPr>
              <a:t>      God often speaks to me in the words of songs.</a:t>
            </a:r>
            <a:endParaRPr lang="en-GB" sz="2800" dirty="0"/>
          </a:p>
        </p:txBody>
      </p:sp>
      <p:grpSp>
        <p:nvGrpSpPr>
          <p:cNvPr id="54" name="Group 53">
            <a:extLst>
              <a:ext uri="{FF2B5EF4-FFF2-40B4-BE49-F238E27FC236}">
                <a16:creationId xmlns:a16="http://schemas.microsoft.com/office/drawing/2014/main" id="{1694B2B1-8C8E-4444-A3C8-30532631F7CC}"/>
              </a:ext>
            </a:extLst>
          </p:cNvPr>
          <p:cNvGrpSpPr/>
          <p:nvPr/>
        </p:nvGrpSpPr>
        <p:grpSpPr>
          <a:xfrm>
            <a:off x="2966555" y="3545543"/>
            <a:ext cx="4208972" cy="1957284"/>
            <a:chOff x="3895790" y="55825"/>
            <a:chExt cx="4536283" cy="1731599"/>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76864"/>
                <a:gd name="adj2" fmla="val -6328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36272" y="180924"/>
              <a:ext cx="4495801" cy="844094"/>
            </a:xfrm>
            <a:prstGeom prst="rect">
              <a:avLst/>
            </a:prstGeom>
            <a:noFill/>
          </p:spPr>
          <p:txBody>
            <a:bodyPr wrap="square" rtlCol="0">
              <a:spAutoFit/>
            </a:bodyPr>
            <a:lstStyle/>
            <a:p>
              <a:pPr algn="ctr"/>
              <a:r>
                <a:rPr lang="en-GB" sz="2800" b="1" dirty="0">
                  <a:latin typeface="Comic Sans MS" panose="030F0702030302020204" pitchFamily="66" charset="0"/>
                </a:rPr>
                <a:t>Songs are good.</a:t>
              </a:r>
            </a:p>
            <a:p>
              <a:pPr algn="ctr"/>
              <a:endParaRPr lang="en-GB" sz="2800" b="1" i="1" dirty="0">
                <a:solidFill>
                  <a:srgbClr val="6B19FF"/>
                </a:solidFill>
                <a:latin typeface="Comic Sans MS" panose="030F0702030302020204" pitchFamily="66" charset="0"/>
              </a:endParaRPr>
            </a:p>
          </p:txBody>
        </p:sp>
      </p:grpSp>
      <p:sp>
        <p:nvSpPr>
          <p:cNvPr id="61" name="TextBox 60">
            <a:extLst>
              <a:ext uri="{FF2B5EF4-FFF2-40B4-BE49-F238E27FC236}">
                <a16:creationId xmlns:a16="http://schemas.microsoft.com/office/drawing/2014/main" id="{A9736652-1329-47A1-909C-05973E598530}"/>
              </a:ext>
            </a:extLst>
          </p:cNvPr>
          <p:cNvSpPr txBox="1"/>
          <p:nvPr/>
        </p:nvSpPr>
        <p:spPr>
          <a:xfrm>
            <a:off x="3104050" y="4277244"/>
            <a:ext cx="3971542" cy="954107"/>
          </a:xfrm>
          <a:prstGeom prst="rect">
            <a:avLst/>
          </a:prstGeom>
          <a:noFill/>
        </p:spPr>
        <p:txBody>
          <a:bodyPr wrap="square">
            <a:spAutoFit/>
          </a:bodyPr>
          <a:lstStyle/>
          <a:p>
            <a:pPr algn="ctr"/>
            <a:r>
              <a:rPr lang="en-GB" sz="2800" b="1" dirty="0">
                <a:latin typeface="Comic Sans MS" panose="030F0702030302020204" pitchFamily="66" charset="0"/>
              </a:rPr>
              <a:t>I’ll go and find the Music Man.</a:t>
            </a:r>
            <a:endParaRPr lang="en-GB" sz="2800" dirty="0"/>
          </a:p>
        </p:txBody>
      </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5976"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7644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750"/>
                                        <p:tgtEl>
                                          <p:spTgt spid="28"/>
                                        </p:tgtEl>
                                      </p:cBhvr>
                                    </p:animEffect>
                                  </p:childTnLst>
                                </p:cTn>
                              </p:par>
                            </p:childTnLst>
                          </p:cTn>
                        </p:par>
                        <p:par>
                          <p:cTn id="8" fill="hold">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1750"/>
                                        <p:tgtEl>
                                          <p:spTgt spid="15"/>
                                        </p:tgtEl>
                                      </p:cBhvr>
                                    </p:animEffect>
                                  </p:childTnLst>
                                </p:cTn>
                              </p:par>
                            </p:childTnLst>
                          </p:cTn>
                        </p:par>
                        <p:par>
                          <p:cTn id="12" fill="hold">
                            <p:stCondLst>
                              <p:cond delay="4750"/>
                            </p:stCondLst>
                            <p:childTnLst>
                              <p:par>
                                <p:cTn id="13" presetID="22" presetClass="entr" presetSubtype="8" fill="hold" grpId="0" nodeType="afterEffect">
                                  <p:stCondLst>
                                    <p:cond delay="100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1750"/>
                                        <p:tgtEl>
                                          <p:spTgt spid="53"/>
                                        </p:tgtEl>
                                      </p:cBhvr>
                                    </p:animEffect>
                                  </p:childTnLst>
                                </p:cTn>
                              </p:par>
                            </p:childTnLst>
                          </p:cTn>
                        </p:par>
                        <p:par>
                          <p:cTn id="16" fill="hold">
                            <p:stCondLst>
                              <p:cond delay="7500"/>
                            </p:stCondLst>
                            <p:childTnLst>
                              <p:par>
                                <p:cTn id="17" presetID="22" presetClass="entr" presetSubtype="1" fill="hold" nodeType="afterEffect">
                                  <p:stCondLst>
                                    <p:cond delay="150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1750"/>
                                        <p:tgtEl>
                                          <p:spTgt spid="54"/>
                                        </p:tgtEl>
                                      </p:cBhvr>
                                    </p:animEffect>
                                  </p:childTnLst>
                                </p:cTn>
                              </p:par>
                            </p:childTnLst>
                          </p:cTn>
                        </p:par>
                        <p:par>
                          <p:cTn id="20" fill="hold">
                            <p:stCondLst>
                              <p:cond delay="10750"/>
                            </p:stCondLst>
                            <p:childTnLst>
                              <p:par>
                                <p:cTn id="21" presetID="22" presetClass="entr" presetSubtype="8" fill="hold" grpId="0" nodeType="afterEffect">
                                  <p:stCondLst>
                                    <p:cond delay="100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1750"/>
                                        <p:tgtEl>
                                          <p:spTgt spid="61"/>
                                        </p:tgtEl>
                                      </p:cBhvr>
                                    </p:animEffect>
                                  </p:childTnLst>
                                </p:cTn>
                              </p:par>
                            </p:childTnLst>
                          </p:cTn>
                        </p:par>
                        <p:par>
                          <p:cTn id="24" fill="hold">
                            <p:stCondLst>
                              <p:cond delay="13500"/>
                            </p:stCondLst>
                            <p:childTnLst>
                              <p:par>
                                <p:cTn id="25" presetID="42" presetClass="path" presetSubtype="0" accel="50000" decel="50000" fill="hold" grpId="0" nodeType="afterEffect">
                                  <p:stCondLst>
                                    <p:cond delay="1000"/>
                                  </p:stCondLst>
                                  <p:childTnLst>
                                    <p:animMotion origin="layout" path="M 0 1.11111E-6 L 1 -0.00139 " pathEditMode="relative" rAng="0" ptsTypes="AA">
                                      <p:cBhvr>
                                        <p:cTn id="26"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1"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pic>
        <p:nvPicPr>
          <p:cNvPr id="17" name="Picture 16" descr="A drawing of a cartoon character&#10;&#10;Description automatically generated">
            <a:extLst>
              <a:ext uri="{FF2B5EF4-FFF2-40B4-BE49-F238E27FC236}">
                <a16:creationId xmlns:a16="http://schemas.microsoft.com/office/drawing/2014/main" id="{65A33AB5-7009-4B90-9F2D-DD6226B32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697" y="2538654"/>
            <a:ext cx="1954281" cy="3262071"/>
          </a:xfrm>
          <a:prstGeom prst="rect">
            <a:avLst/>
          </a:prstGeom>
        </p:spPr>
      </p:pic>
      <p:pic>
        <p:nvPicPr>
          <p:cNvPr id="18" name="Picture 17" descr="A drawing of a cartoon character&#10;&#10;Description automatically generated">
            <a:extLst>
              <a:ext uri="{FF2B5EF4-FFF2-40B4-BE49-F238E27FC236}">
                <a16:creationId xmlns:a16="http://schemas.microsoft.com/office/drawing/2014/main" id="{127FFBD5-873D-4223-999D-81F380DA5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18" y="2559577"/>
            <a:ext cx="1954281" cy="326207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4736207" y="202478"/>
            <a:ext cx="4171410" cy="2274041"/>
            <a:chOff x="3854728" y="219308"/>
            <a:chExt cx="4495800" cy="1731599"/>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20975"/>
                <a:gd name="adj2" fmla="val 858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95211" y="248812"/>
              <a:ext cx="4373772" cy="1382727"/>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God can speak to us in lots of different</a:t>
              </a:r>
            </a:p>
            <a:p>
              <a:r>
                <a:rPr lang="en-GB" sz="2800" b="1" dirty="0">
                  <a:solidFill>
                    <a:srgbClr val="FF0000"/>
                  </a:solidFill>
                  <a:latin typeface="Comic Sans MS" panose="030F0702030302020204" pitchFamily="66" charset="0"/>
                </a:rPr>
                <a:t>   ways. </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115095" y="253418"/>
            <a:ext cx="4297517" cy="2746462"/>
            <a:chOff x="3895790" y="55825"/>
            <a:chExt cx="4537214" cy="2429781"/>
          </a:xfrm>
          <a:solidFill>
            <a:schemeClr val="bg1"/>
          </a:solidFill>
        </p:grpSpPr>
        <p:sp>
          <p:nvSpPr>
            <p:cNvPr id="29" name="Rounded Rectangular Callout 38">
              <a:extLst>
                <a:ext uri="{FF2B5EF4-FFF2-40B4-BE49-F238E27FC236}">
                  <a16:creationId xmlns:a16="http://schemas.microsoft.com/office/drawing/2014/main" id="{A351566A-3A06-46FC-9045-861DF209CC63}"/>
                </a:ext>
              </a:extLst>
            </p:cNvPr>
            <p:cNvSpPr/>
            <p:nvPr/>
          </p:nvSpPr>
          <p:spPr>
            <a:xfrm>
              <a:off x="3895790" y="55825"/>
              <a:ext cx="4495800" cy="1731599"/>
            </a:xfrm>
            <a:prstGeom prst="wedgeRoundRectCallout">
              <a:avLst>
                <a:gd name="adj1" fmla="val -9585"/>
                <a:gd name="adj2" fmla="val 10360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651B6E39-CF34-4CD7-9DC0-65EF377A8275}"/>
                </a:ext>
              </a:extLst>
            </p:cNvPr>
            <p:cNvSpPr txBox="1"/>
            <p:nvPr/>
          </p:nvSpPr>
          <p:spPr>
            <a:xfrm>
              <a:off x="3937203" y="116698"/>
              <a:ext cx="4495801" cy="2368908"/>
            </a:xfrm>
            <a:prstGeom prst="rect">
              <a:avLst/>
            </a:prstGeom>
            <a:noFill/>
          </p:spPr>
          <p:txBody>
            <a:bodyPr wrap="square" rtlCol="0">
              <a:spAutoFit/>
            </a:bodyPr>
            <a:lstStyle/>
            <a:p>
              <a:pPr algn="ctr"/>
              <a:r>
                <a:rPr lang="en-GB" sz="2800" b="1" dirty="0">
                  <a:latin typeface="Comic Sans MS" panose="030F0702030302020204" pitchFamily="66" charset="0"/>
                </a:rPr>
                <a:t>Good morning!</a:t>
              </a:r>
            </a:p>
            <a:p>
              <a:pPr algn="ctr"/>
              <a:r>
                <a:rPr lang="en-GB" sz="2800" b="1" dirty="0">
                  <a:latin typeface="Comic Sans MS" panose="030F0702030302020204" pitchFamily="66" charset="0"/>
                </a:rPr>
                <a:t>Yes I have chosen songs that tell us how God wants us to live.</a:t>
              </a:r>
            </a:p>
            <a:p>
              <a:pPr algn="ctr"/>
              <a:endParaRPr lang="en-GB" sz="2800" b="1" i="1" dirty="0">
                <a:solidFill>
                  <a:srgbClr val="6B19FF"/>
                </a:solidFill>
                <a:latin typeface="Comic Sans MS" panose="030F0702030302020204" pitchFamily="66" charset="0"/>
              </a:endParaRPr>
            </a:p>
          </p:txBody>
        </p:sp>
      </p:grpSp>
      <p:sp>
        <p:nvSpPr>
          <p:cNvPr id="53" name="TextBox 52">
            <a:extLst>
              <a:ext uri="{FF2B5EF4-FFF2-40B4-BE49-F238E27FC236}">
                <a16:creationId xmlns:a16="http://schemas.microsoft.com/office/drawing/2014/main" id="{07B0E6B0-F13D-45AC-AE6C-3C959F455D82}"/>
              </a:ext>
            </a:extLst>
          </p:cNvPr>
          <p:cNvSpPr txBox="1"/>
          <p:nvPr/>
        </p:nvSpPr>
        <p:spPr>
          <a:xfrm>
            <a:off x="4896700" y="1091524"/>
            <a:ext cx="3971542" cy="1384995"/>
          </a:xfrm>
          <a:prstGeom prst="rect">
            <a:avLst/>
          </a:prstGeom>
          <a:noFill/>
        </p:spPr>
        <p:txBody>
          <a:bodyPr wrap="square">
            <a:spAutoFit/>
          </a:bodyPr>
          <a:lstStyle/>
          <a:p>
            <a:pPr algn="ctr"/>
            <a:r>
              <a:rPr lang="en-GB" sz="2800" b="1" dirty="0">
                <a:solidFill>
                  <a:srgbClr val="FF0000"/>
                </a:solidFill>
                <a:latin typeface="Comic Sans MS" panose="030F0702030302020204" pitchFamily="66" charset="0"/>
              </a:rPr>
              <a:t>      God often speaks to me in the words of songs.</a:t>
            </a:r>
            <a:endParaRPr lang="en-GB" sz="2800" dirty="0"/>
          </a:p>
        </p:txBody>
      </p:sp>
      <p:grpSp>
        <p:nvGrpSpPr>
          <p:cNvPr id="54" name="Group 53">
            <a:extLst>
              <a:ext uri="{FF2B5EF4-FFF2-40B4-BE49-F238E27FC236}">
                <a16:creationId xmlns:a16="http://schemas.microsoft.com/office/drawing/2014/main" id="{1694B2B1-8C8E-4444-A3C8-30532631F7CC}"/>
              </a:ext>
            </a:extLst>
          </p:cNvPr>
          <p:cNvGrpSpPr/>
          <p:nvPr/>
        </p:nvGrpSpPr>
        <p:grpSpPr>
          <a:xfrm>
            <a:off x="2966555" y="3545543"/>
            <a:ext cx="4208972" cy="1957284"/>
            <a:chOff x="3895790" y="55825"/>
            <a:chExt cx="4536283" cy="1731599"/>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76635"/>
                <a:gd name="adj2" fmla="val -6401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36272" y="180924"/>
              <a:ext cx="4495801" cy="844094"/>
            </a:xfrm>
            <a:prstGeom prst="rect">
              <a:avLst/>
            </a:prstGeom>
            <a:noFill/>
          </p:spPr>
          <p:txBody>
            <a:bodyPr wrap="square" rtlCol="0">
              <a:spAutoFit/>
            </a:bodyPr>
            <a:lstStyle/>
            <a:p>
              <a:pPr algn="ctr"/>
              <a:r>
                <a:rPr lang="en-GB" sz="2800" b="1" dirty="0">
                  <a:latin typeface="Comic Sans MS" panose="030F0702030302020204" pitchFamily="66" charset="0"/>
                </a:rPr>
                <a:t>Songs are good.</a:t>
              </a:r>
            </a:p>
            <a:p>
              <a:pPr algn="ctr"/>
              <a:endParaRPr lang="en-GB" sz="2800" b="1" i="1" dirty="0">
                <a:solidFill>
                  <a:srgbClr val="6B19FF"/>
                </a:solidFill>
                <a:latin typeface="Comic Sans MS" panose="030F0702030302020204" pitchFamily="66" charset="0"/>
              </a:endParaRPr>
            </a:p>
          </p:txBody>
        </p:sp>
      </p:grpSp>
      <p:sp>
        <p:nvSpPr>
          <p:cNvPr id="61" name="TextBox 60">
            <a:extLst>
              <a:ext uri="{FF2B5EF4-FFF2-40B4-BE49-F238E27FC236}">
                <a16:creationId xmlns:a16="http://schemas.microsoft.com/office/drawing/2014/main" id="{A9736652-1329-47A1-909C-05973E598530}"/>
              </a:ext>
            </a:extLst>
          </p:cNvPr>
          <p:cNvSpPr txBox="1"/>
          <p:nvPr/>
        </p:nvSpPr>
        <p:spPr>
          <a:xfrm>
            <a:off x="3104050" y="4277244"/>
            <a:ext cx="3971542" cy="954107"/>
          </a:xfrm>
          <a:prstGeom prst="rect">
            <a:avLst/>
          </a:prstGeom>
          <a:noFill/>
        </p:spPr>
        <p:txBody>
          <a:bodyPr wrap="square">
            <a:spAutoFit/>
          </a:bodyPr>
          <a:lstStyle/>
          <a:p>
            <a:pPr algn="ctr"/>
            <a:r>
              <a:rPr lang="en-GB" sz="2800" b="1" dirty="0">
                <a:latin typeface="Comic Sans MS" panose="030F0702030302020204" pitchFamily="66" charset="0"/>
              </a:rPr>
              <a:t>I’ll go and get the Music Man.</a:t>
            </a:r>
            <a:endParaRPr lang="en-GB" sz="2800" dirty="0"/>
          </a:p>
        </p:txBody>
      </p:sp>
      <p:grpSp>
        <p:nvGrpSpPr>
          <p:cNvPr id="21" name="Group 20">
            <a:extLst>
              <a:ext uri="{FF2B5EF4-FFF2-40B4-BE49-F238E27FC236}">
                <a16:creationId xmlns:a16="http://schemas.microsoft.com/office/drawing/2014/main" id="{4D9EFD29-63EB-41E1-804D-788183E4206A}"/>
              </a:ext>
            </a:extLst>
          </p:cNvPr>
          <p:cNvGrpSpPr/>
          <p:nvPr/>
        </p:nvGrpSpPr>
        <p:grpSpPr>
          <a:xfrm>
            <a:off x="4225262" y="186477"/>
            <a:ext cx="4713184" cy="2497294"/>
            <a:chOff x="3854728" y="219308"/>
            <a:chExt cx="4495800" cy="1901598"/>
          </a:xfrm>
          <a:solidFill>
            <a:schemeClr val="bg1"/>
          </a:solidFill>
        </p:grpSpPr>
        <p:sp>
          <p:nvSpPr>
            <p:cNvPr id="22" name="Rounded Rectangular Callout 38">
              <a:extLst>
                <a:ext uri="{FF2B5EF4-FFF2-40B4-BE49-F238E27FC236}">
                  <a16:creationId xmlns:a16="http://schemas.microsoft.com/office/drawing/2014/main" id="{90B8E97C-BA21-435C-B7B7-0C984F236E42}"/>
                </a:ext>
              </a:extLst>
            </p:cNvPr>
            <p:cNvSpPr/>
            <p:nvPr/>
          </p:nvSpPr>
          <p:spPr>
            <a:xfrm>
              <a:off x="3854728" y="219308"/>
              <a:ext cx="4495800" cy="1731599"/>
            </a:xfrm>
            <a:prstGeom prst="wedgeRoundRectCallout">
              <a:avLst>
                <a:gd name="adj1" fmla="val 23439"/>
                <a:gd name="adj2" fmla="val 865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72B8217F-3F57-4968-A3E4-2D9C43A45F17}"/>
                </a:ext>
              </a:extLst>
            </p:cNvPr>
            <p:cNvSpPr txBox="1"/>
            <p:nvPr/>
          </p:nvSpPr>
          <p:spPr>
            <a:xfrm>
              <a:off x="3953043" y="410074"/>
              <a:ext cx="4373772" cy="1710832"/>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Good morning Music man.</a:t>
              </a:r>
            </a:p>
            <a:p>
              <a:pPr algn="ctr"/>
              <a:r>
                <a:rPr lang="en-GB" sz="2800" b="1" dirty="0">
                  <a:solidFill>
                    <a:srgbClr val="FF0000"/>
                  </a:solidFill>
                  <a:latin typeface="Comic Sans MS" panose="030F0702030302020204" pitchFamily="66" charset="0"/>
                </a:rPr>
                <a:t>Have you any songs about God speaking to us this week? </a:t>
              </a:r>
            </a:p>
            <a:p>
              <a:pPr algn="ctr"/>
              <a:endParaRPr lang="en-GB" sz="2800" b="1" i="1" dirty="0">
                <a:solidFill>
                  <a:srgbClr val="6B19FF"/>
                </a:solidFill>
                <a:latin typeface="Comic Sans MS" panose="030F0702030302020204" pitchFamily="66" charset="0"/>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1633" y="0"/>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5371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4.44444E-6 -3.7037E-7 L -0.35069 -0.00787 " pathEditMode="relative" rAng="0" ptsTypes="AA">
                                      <p:cBhvr>
                                        <p:cTn id="6" dur="2000" fill="hold"/>
                                        <p:tgtEl>
                                          <p:spTgt spid="5"/>
                                        </p:tgtEl>
                                        <p:attrNameLst>
                                          <p:attrName>ppt_x</p:attrName>
                                          <p:attrName>ppt_y</p:attrName>
                                        </p:attrNameLst>
                                      </p:cBhvr>
                                      <p:rCtr x="-17535" y="-394"/>
                                    </p:animMotion>
                                  </p:childTnLst>
                                </p:cTn>
                              </p:par>
                            </p:childTnLst>
                          </p:cTn>
                        </p:par>
                        <p:par>
                          <p:cTn id="7" fill="hold">
                            <p:stCondLst>
                              <p:cond delay="2250"/>
                            </p:stCondLst>
                            <p:childTnLst>
                              <p:par>
                                <p:cTn id="8" presetID="10" presetClass="exit" presetSubtype="0" fill="hold" nodeType="afterEffect">
                                  <p:stCondLst>
                                    <p:cond delay="500"/>
                                  </p:stCondLst>
                                  <p:childTnLst>
                                    <p:animEffect transition="out" filter="fade">
                                      <p:cBhvr>
                                        <p:cTn id="9" dur="500"/>
                                        <p:tgtEl>
                                          <p:spTgt spid="54"/>
                                        </p:tgtEl>
                                      </p:cBhvr>
                                    </p:animEffect>
                                    <p:set>
                                      <p:cBhvr>
                                        <p:cTn id="10" dur="1" fill="hold">
                                          <p:stCondLst>
                                            <p:cond delay="499"/>
                                          </p:stCondLst>
                                        </p:cTn>
                                        <p:tgtEl>
                                          <p:spTgt spid="5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hidden"/>
                                      </p:to>
                                    </p:set>
                                  </p:childTnLst>
                                </p:cTn>
                              </p:par>
                            </p:childTnLst>
                          </p:cTn>
                        </p:par>
                        <p:par>
                          <p:cTn id="13" fill="hold">
                            <p:stCondLst>
                              <p:cond delay="3250"/>
                            </p:stCondLst>
                            <p:childTnLst>
                              <p:par>
                                <p:cTn id="14" presetID="10" presetClass="exit" presetSubtype="0" fill="hold" nodeType="after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53"/>
                                        </p:tgtEl>
                                        <p:attrNameLst>
                                          <p:attrName>style.visibility</p:attrName>
                                        </p:attrNameLst>
                                      </p:cBhvr>
                                      <p:to>
                                        <p:strVal val="hidden"/>
                                      </p:to>
                                    </p:set>
                                  </p:childTnLst>
                                </p:cTn>
                              </p:par>
                            </p:childTnLst>
                          </p:cTn>
                        </p:par>
                        <p:par>
                          <p:cTn id="19" fill="hold">
                            <p:stCondLst>
                              <p:cond delay="3750"/>
                            </p:stCondLst>
                            <p:childTnLst>
                              <p:par>
                                <p:cTn id="20" presetID="63" presetClass="path" presetSubtype="0" accel="50000" decel="50000" fill="hold" nodeType="afterEffect">
                                  <p:stCondLst>
                                    <p:cond delay="1000"/>
                                  </p:stCondLst>
                                  <p:childTnLst>
                                    <p:animMotion origin="layout" path="M -4.44444E-6 -3.7037E-7 L 0.3375 -1.11111E-6 " pathEditMode="relative" rAng="0" ptsTypes="AA">
                                      <p:cBhvr>
                                        <p:cTn id="21" dur="2000" fill="hold"/>
                                        <p:tgtEl>
                                          <p:spTgt spid="17"/>
                                        </p:tgtEl>
                                        <p:attrNameLst>
                                          <p:attrName>ppt_x</p:attrName>
                                          <p:attrName>ppt_y</p:attrName>
                                        </p:attrNameLst>
                                      </p:cBhvr>
                                      <p:rCtr x="16667" y="162"/>
                                    </p:animMotion>
                                  </p:childTnLst>
                                </p:cTn>
                              </p:par>
                            </p:childTnLst>
                          </p:cTn>
                        </p:par>
                        <p:par>
                          <p:cTn id="22" fill="hold">
                            <p:stCondLst>
                              <p:cond delay="6750"/>
                            </p:stCondLst>
                            <p:childTnLst>
                              <p:par>
                                <p:cTn id="23" presetID="1" presetClass="exit" presetSubtype="0" fill="hold" nodeType="after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par>
                          <p:cTn id="27" fill="hold">
                            <p:stCondLst>
                              <p:cond delay="6750"/>
                            </p:stCondLst>
                            <p:childTnLst>
                              <p:par>
                                <p:cTn id="28" presetID="22" presetClass="entr" presetSubtype="4" fill="hold" nodeType="afterEffect">
                                  <p:stCondLst>
                                    <p:cond delay="100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750"/>
                                        <p:tgtEl>
                                          <p:spTgt spid="21"/>
                                        </p:tgtEl>
                                      </p:cBhvr>
                                    </p:animEffect>
                                  </p:childTnLst>
                                </p:cTn>
                              </p:par>
                            </p:childTnLst>
                          </p:cTn>
                        </p:par>
                        <p:par>
                          <p:cTn id="31" fill="hold">
                            <p:stCondLst>
                              <p:cond delay="9500"/>
                            </p:stCondLst>
                            <p:childTnLst>
                              <p:par>
                                <p:cTn id="32" presetID="22" presetClass="entr" presetSubtype="4" fill="hold" nodeType="afterEffect">
                                  <p:stCondLst>
                                    <p:cond delay="200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1750"/>
                                        <p:tgtEl>
                                          <p:spTgt spid="28"/>
                                        </p:tgtEl>
                                      </p:cBhvr>
                                    </p:animEffect>
                                  </p:childTnLst>
                                </p:cTn>
                              </p:par>
                            </p:childTnLst>
                          </p:cTn>
                        </p:par>
                        <p:par>
                          <p:cTn id="35" fill="hold">
                            <p:stCondLst>
                              <p:cond delay="13250"/>
                            </p:stCondLst>
                            <p:childTnLst>
                              <p:par>
                                <p:cTn id="36" presetID="42" presetClass="path" presetSubtype="0" accel="50000" decel="50000" fill="hold" grpId="1" nodeType="afterEffect">
                                  <p:stCondLst>
                                    <p:cond delay="1000"/>
                                  </p:stCondLst>
                                  <p:childTnLst>
                                    <p:animMotion origin="layout" path="M 0 1.11111E-6 L 1.00833 -0.00486 " pathEditMode="relative" rAng="0" ptsTypes="AA">
                                      <p:cBhvr>
                                        <p:cTn id="37" dur="2000" fill="hold"/>
                                        <p:tgtEl>
                                          <p:spTgt spid="24"/>
                                        </p:tgtEl>
                                        <p:attrNameLst>
                                          <p:attrName>ppt_x</p:attrName>
                                          <p:attrName>ppt_y</p:attrName>
                                        </p:attrNameLst>
                                      </p:cBhvr>
                                      <p:rCtr x="50417"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1" grpId="0"/>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489393"/>
            <a:ext cx="1922530" cy="3262071"/>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257345" y="428026"/>
            <a:ext cx="8118885" cy="1189738"/>
            <a:chOff x="3854726" y="219308"/>
            <a:chExt cx="4738667" cy="2358144"/>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37494"/>
                <a:gd name="adj2" fmla="val 1952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a:extLst>
                <a:ext uri="{FF2B5EF4-FFF2-40B4-BE49-F238E27FC236}">
                  <a16:creationId xmlns:a16="http://schemas.microsoft.com/office/drawing/2014/main" id="{65DD5ACF-4989-480B-A283-856C1BEE8C8D}"/>
                </a:ext>
              </a:extLst>
            </p:cNvPr>
            <p:cNvSpPr txBox="1"/>
            <p:nvPr/>
          </p:nvSpPr>
          <p:spPr>
            <a:xfrm>
              <a:off x="3923531" y="564337"/>
              <a:ext cx="4669862" cy="2013115"/>
            </a:xfrm>
            <a:prstGeom prst="rect">
              <a:avLst/>
            </a:prstGeom>
            <a:noFill/>
          </p:spPr>
          <p:txBody>
            <a:bodyPr wrap="square" rtlCol="0">
              <a:spAutoFit/>
            </a:bodyPr>
            <a:lstStyle/>
            <a:p>
              <a:pPr algn="ctr"/>
              <a:r>
                <a:rPr lang="en-GB" sz="3000" b="1" dirty="0">
                  <a:latin typeface="Comic Sans MS" panose="030F0702030302020204" pitchFamily="66" charset="0"/>
                </a:rPr>
                <a:t>Let’s worship God with these songs.</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0" y="0"/>
            <a:ext cx="9857505" cy="760386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5" name="TextBox 4">
            <a:hlinkClick r:id="rId4" action="ppaction://hlinkfile"/>
            <a:extLst>
              <a:ext uri="{FF2B5EF4-FFF2-40B4-BE49-F238E27FC236}">
                <a16:creationId xmlns:a16="http://schemas.microsoft.com/office/drawing/2014/main" id="{903DA146-7B93-4549-8FE8-987EECF26AA6}"/>
              </a:ext>
            </a:extLst>
          </p:cNvPr>
          <p:cNvSpPr txBox="1"/>
          <p:nvPr/>
        </p:nvSpPr>
        <p:spPr>
          <a:xfrm>
            <a:off x="1497454" y="2119252"/>
            <a:ext cx="3184118" cy="707886"/>
          </a:xfrm>
          <a:prstGeom prst="rect">
            <a:avLst/>
          </a:prstGeom>
          <a:noFill/>
        </p:spPr>
        <p:txBody>
          <a:bodyPr wrap="square" rtlCol="0">
            <a:spAutoFit/>
          </a:bodyPr>
          <a:lstStyle/>
          <a:p>
            <a:pPr algn="ctr"/>
            <a:r>
              <a:rPr lang="en-GB" sz="4000" b="1" dirty="0">
                <a:solidFill>
                  <a:srgbClr val="0000FF"/>
                </a:solidFill>
                <a:hlinkClick r:id="rId5"/>
              </a:rPr>
              <a:t>He is the light</a:t>
            </a:r>
            <a:endParaRPr lang="en-GB" sz="4000" b="1" dirty="0">
              <a:solidFill>
                <a:srgbClr val="0000FF"/>
              </a:solidFill>
            </a:endParaRPr>
          </a:p>
        </p:txBody>
      </p:sp>
      <p:sp>
        <p:nvSpPr>
          <p:cNvPr id="2" name="TextBox 1">
            <a:hlinkClick r:id="rId6"/>
            <a:extLst>
              <a:ext uri="{FF2B5EF4-FFF2-40B4-BE49-F238E27FC236}">
                <a16:creationId xmlns:a16="http://schemas.microsoft.com/office/drawing/2014/main" id="{6DF13EFC-782B-433A-879B-12DDC649AF2F}"/>
              </a:ext>
            </a:extLst>
          </p:cNvPr>
          <p:cNvSpPr txBox="1"/>
          <p:nvPr/>
        </p:nvSpPr>
        <p:spPr>
          <a:xfrm>
            <a:off x="375230" y="3193789"/>
            <a:ext cx="5369329" cy="707886"/>
          </a:xfrm>
          <a:prstGeom prst="rect">
            <a:avLst/>
          </a:prstGeom>
          <a:noFill/>
        </p:spPr>
        <p:txBody>
          <a:bodyPr wrap="square" rtlCol="0">
            <a:spAutoFit/>
          </a:bodyPr>
          <a:lstStyle/>
          <a:p>
            <a:pPr algn="ctr"/>
            <a:r>
              <a:rPr lang="en-GB" sz="4000" b="1" u="sng" dirty="0">
                <a:solidFill>
                  <a:srgbClr val="0000FF"/>
                </a:solidFill>
                <a:hlinkClick r:id="rId7">
                  <a:extLst>
                    <a:ext uri="{A12FA001-AC4F-418D-AE19-62706E023703}">
                      <ahyp:hlinkClr xmlns:ahyp="http://schemas.microsoft.com/office/drawing/2018/hyperlinkcolor" val="tx"/>
                    </a:ext>
                  </a:extLst>
                </a:hlinkClick>
              </a:rPr>
              <a:t>God, You’re good to me</a:t>
            </a:r>
            <a:endParaRPr lang="en-GB" sz="4000" b="1" u="sng" dirty="0">
              <a:solidFill>
                <a:srgbClr val="0000FF"/>
              </a:solidFill>
            </a:endParaRPr>
          </a:p>
        </p:txBody>
      </p:sp>
      <p:sp>
        <p:nvSpPr>
          <p:cNvPr id="15" name="TextBox 14">
            <a:hlinkClick r:id="rId8"/>
            <a:extLst>
              <a:ext uri="{FF2B5EF4-FFF2-40B4-BE49-F238E27FC236}">
                <a16:creationId xmlns:a16="http://schemas.microsoft.com/office/drawing/2014/main" id="{98C0AE93-6624-4EF2-B6A0-122A6D5C6CD5}"/>
              </a:ext>
            </a:extLst>
          </p:cNvPr>
          <p:cNvSpPr txBox="1"/>
          <p:nvPr/>
        </p:nvSpPr>
        <p:spPr>
          <a:xfrm>
            <a:off x="1478932" y="4343400"/>
            <a:ext cx="3249410" cy="707886"/>
          </a:xfrm>
          <a:prstGeom prst="rect">
            <a:avLst/>
          </a:prstGeom>
          <a:noFill/>
        </p:spPr>
        <p:txBody>
          <a:bodyPr wrap="square" rtlCol="0">
            <a:spAutoFit/>
          </a:bodyPr>
          <a:lstStyle/>
          <a:p>
            <a:pPr algn="ctr"/>
            <a:r>
              <a:rPr lang="en-GB" sz="4000" b="1" u="sng" dirty="0">
                <a:solidFill>
                  <a:srgbClr val="0000FF"/>
                </a:solidFill>
                <a:hlinkClick r:id="rId8">
                  <a:extLst>
                    <a:ext uri="{A12FA001-AC4F-418D-AE19-62706E023703}">
                      <ahyp:hlinkClr xmlns:ahyp="http://schemas.microsoft.com/office/drawing/2018/hyperlinkcolor" val="tx"/>
                    </a:ext>
                  </a:extLst>
                </a:hlinkClick>
              </a:rPr>
              <a:t>To be like you</a:t>
            </a:r>
            <a:endParaRPr lang="en-GB" sz="4000" b="1" u="sng"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1750"/>
                                        <p:tgtEl>
                                          <p:spTgt spid="5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grpId="0" nodeType="afterEffect">
                                  <p:stCondLst>
                                    <p:cond delay="25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4250"/>
                            </p:stCondLst>
                            <p:childTnLst>
                              <p:par>
                                <p:cTn id="19" presetID="2" presetClass="entr" presetSubtype="4" fill="hold" grpId="0" nodeType="afterEffect">
                                  <p:stCondLst>
                                    <p:cond delay="2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500"/>
                            </p:stCondLst>
                            <p:childTnLst>
                              <p:par>
                                <p:cTn id="24" presetID="42" presetClass="path" presetSubtype="0" accel="50000" decel="50000" fill="hold" grpId="0" nodeType="afterEffect">
                                  <p:stCondLst>
                                    <p:cond delay="0"/>
                                  </p:stCondLst>
                                  <p:childTnLst>
                                    <p:animMotion origin="layout" path="M 0 1.11111E-6 L 1 -0.00139 " pathEditMode="relative" rAng="0" ptsTypes="AA">
                                      <p:cBhvr>
                                        <p:cTn id="25"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 grpId="0"/>
      <p:bldP spid="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8BB24AB-9223-4584-BD89-38CB0AE1BC09}"/>
              </a:ext>
            </a:extLst>
          </p:cNvPr>
          <p:cNvSpPr txBox="1"/>
          <p:nvPr/>
        </p:nvSpPr>
        <p:spPr>
          <a:xfrm>
            <a:off x="0" y="1363530"/>
            <a:ext cx="4552950" cy="954107"/>
          </a:xfrm>
          <a:prstGeom prst="rect">
            <a:avLst/>
          </a:prstGeom>
          <a:noFill/>
        </p:spPr>
        <p:txBody>
          <a:bodyPr wrap="square">
            <a:spAutoFit/>
          </a:bodyPr>
          <a:lstStyle/>
          <a:p>
            <a:pPr algn="ctr"/>
            <a:r>
              <a:rPr lang="en-GB" sz="2800" b="1" dirty="0">
                <a:latin typeface="Comic Sans MS" panose="030F0702030302020204" pitchFamily="66" charset="0"/>
              </a:rPr>
              <a:t>        that’s how God wants us to live.</a:t>
            </a:r>
          </a:p>
        </p:txBody>
      </p:sp>
      <p:pic>
        <p:nvPicPr>
          <p:cNvPr id="3" name="Picture 2" descr="A picture containing toy&#10;&#10;Description automatically generated">
            <a:extLst>
              <a:ext uri="{FF2B5EF4-FFF2-40B4-BE49-F238E27FC236}">
                <a16:creationId xmlns:a16="http://schemas.microsoft.com/office/drawing/2014/main" id="{CA558018-81C4-4F9D-BC20-F0E30E426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070" y="2559577"/>
            <a:ext cx="1915743" cy="3262071"/>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800F0E91-3AFB-4B7D-A052-F38DAFFAB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0" y="2538654"/>
            <a:ext cx="1921428" cy="3262071"/>
          </a:xfrm>
          <a:prstGeom prst="rect">
            <a:avLst/>
          </a:prstGeom>
        </p:spPr>
      </p:pic>
      <p:grpSp>
        <p:nvGrpSpPr>
          <p:cNvPr id="15" name="Group 14">
            <a:extLst>
              <a:ext uri="{FF2B5EF4-FFF2-40B4-BE49-F238E27FC236}">
                <a16:creationId xmlns:a16="http://schemas.microsoft.com/office/drawing/2014/main" id="{38E7B23A-7E62-4096-BD89-A68CCB35E32F}"/>
              </a:ext>
            </a:extLst>
          </p:cNvPr>
          <p:cNvGrpSpPr/>
          <p:nvPr/>
        </p:nvGrpSpPr>
        <p:grpSpPr>
          <a:xfrm>
            <a:off x="4736207" y="202478"/>
            <a:ext cx="4171410" cy="1841360"/>
            <a:chOff x="3854728" y="219308"/>
            <a:chExt cx="4495800" cy="2132308"/>
          </a:xfrm>
          <a:solidFill>
            <a:schemeClr val="bg1"/>
          </a:solidFill>
        </p:grpSpPr>
        <p:sp>
          <p:nvSpPr>
            <p:cNvPr id="19" name="Rounded Rectangular Callout 38">
              <a:extLst>
                <a:ext uri="{FF2B5EF4-FFF2-40B4-BE49-F238E27FC236}">
                  <a16:creationId xmlns:a16="http://schemas.microsoft.com/office/drawing/2014/main" id="{6B0BE8AC-BC9B-4F9F-AE60-68AED2525B14}"/>
                </a:ext>
              </a:extLst>
            </p:cNvPr>
            <p:cNvSpPr/>
            <p:nvPr/>
          </p:nvSpPr>
          <p:spPr>
            <a:xfrm>
              <a:off x="3854728" y="219308"/>
              <a:ext cx="4495800" cy="1731599"/>
            </a:xfrm>
            <a:prstGeom prst="wedgeRoundRectCallout">
              <a:avLst>
                <a:gd name="adj1" fmla="val 20518"/>
                <a:gd name="adj2" fmla="val 1572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D625FF8-ED49-4E20-A2A0-8AB839F420B8}"/>
                </a:ext>
              </a:extLst>
            </p:cNvPr>
            <p:cNvSpPr txBox="1"/>
            <p:nvPr/>
          </p:nvSpPr>
          <p:spPr>
            <a:xfrm>
              <a:off x="3895211" y="248812"/>
              <a:ext cx="4373772" cy="210280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Sometimes people ask, how do we know God is talking to us.</a:t>
              </a:r>
            </a:p>
            <a:p>
              <a:pPr algn="ctr"/>
              <a:endParaRPr lang="en-GB" sz="2800" b="1" i="1" dirty="0">
                <a:solidFill>
                  <a:srgbClr val="6B19FF"/>
                </a:solidFill>
                <a:latin typeface="Comic Sans MS" panose="030F0702030302020204" pitchFamily="66" charset="0"/>
              </a:endParaRPr>
            </a:p>
          </p:txBody>
        </p:sp>
      </p:grpSp>
      <p:grpSp>
        <p:nvGrpSpPr>
          <p:cNvPr id="28" name="Group 27">
            <a:extLst>
              <a:ext uri="{FF2B5EF4-FFF2-40B4-BE49-F238E27FC236}">
                <a16:creationId xmlns:a16="http://schemas.microsoft.com/office/drawing/2014/main" id="{CD11836F-4C54-4FF9-B845-ECF2207CBD28}"/>
              </a:ext>
            </a:extLst>
          </p:cNvPr>
          <p:cNvGrpSpPr/>
          <p:nvPr/>
        </p:nvGrpSpPr>
        <p:grpSpPr>
          <a:xfrm>
            <a:off x="293038" y="92253"/>
            <a:ext cx="4198347" cy="2191488"/>
            <a:chOff x="3895790" y="55825"/>
            <a:chExt cx="4524832" cy="1731599"/>
          </a:xfrm>
          <a:solidFill>
            <a:schemeClr val="bg1"/>
          </a:solidFill>
        </p:grpSpPr>
        <p:sp>
          <p:nvSpPr>
            <p:cNvPr id="29" name="Rounded Rectangular Callout 38">
              <a:extLst>
                <a:ext uri="{FF2B5EF4-FFF2-40B4-BE49-F238E27FC236}">
                  <a16:creationId xmlns:a16="http://schemas.microsoft.com/office/drawing/2014/main" id="{A351566A-3A06-46FC-9045-861DF209CC63}"/>
                </a:ext>
              </a:extLst>
            </p:cNvPr>
            <p:cNvSpPr/>
            <p:nvPr/>
          </p:nvSpPr>
          <p:spPr>
            <a:xfrm>
              <a:off x="3895790" y="55825"/>
              <a:ext cx="4495800" cy="1731599"/>
            </a:xfrm>
            <a:prstGeom prst="wedgeRoundRectCallout">
              <a:avLst>
                <a:gd name="adj1" fmla="val -14549"/>
                <a:gd name="adj2" fmla="val 9607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651B6E39-CF34-4CD7-9DC0-65EF377A8275}"/>
                </a:ext>
              </a:extLst>
            </p:cNvPr>
            <p:cNvSpPr txBox="1"/>
            <p:nvPr/>
          </p:nvSpPr>
          <p:spPr>
            <a:xfrm>
              <a:off x="3924821" y="60835"/>
              <a:ext cx="4495801" cy="1434815"/>
            </a:xfrm>
            <a:prstGeom prst="rect">
              <a:avLst/>
            </a:prstGeom>
            <a:noFill/>
          </p:spPr>
          <p:txBody>
            <a:bodyPr wrap="square" rtlCol="0">
              <a:spAutoFit/>
            </a:bodyPr>
            <a:lstStyle/>
            <a:p>
              <a:pPr algn="ctr"/>
              <a:r>
                <a:rPr lang="en-GB" sz="2800" b="1" dirty="0">
                  <a:latin typeface="Comic Sans MS" panose="030F0702030302020204" pitchFamily="66" charset="0"/>
                </a:rPr>
                <a:t>When we are not sure if God is talking to us, think about how Jesus</a:t>
              </a:r>
            </a:p>
            <a:p>
              <a:r>
                <a:rPr lang="en-GB" sz="2800" b="1" dirty="0">
                  <a:latin typeface="Comic Sans MS" panose="030F0702030302020204" pitchFamily="66" charset="0"/>
                </a:rPr>
                <a:t> lived,</a:t>
              </a:r>
              <a:endParaRPr lang="en-GB" sz="2800" b="1" i="1" dirty="0">
                <a:solidFill>
                  <a:srgbClr val="6B19FF"/>
                </a:solidFill>
                <a:latin typeface="Comic Sans MS" panose="030F0702030302020204" pitchFamily="66" charset="0"/>
              </a:endParaRPr>
            </a:p>
          </p:txBody>
        </p:sp>
      </p:grpSp>
      <p:grpSp>
        <p:nvGrpSpPr>
          <p:cNvPr id="54" name="Group 53">
            <a:extLst>
              <a:ext uri="{FF2B5EF4-FFF2-40B4-BE49-F238E27FC236}">
                <a16:creationId xmlns:a16="http://schemas.microsoft.com/office/drawing/2014/main" id="{1694B2B1-8C8E-4444-A3C8-30532631F7CC}"/>
              </a:ext>
            </a:extLst>
          </p:cNvPr>
          <p:cNvGrpSpPr/>
          <p:nvPr/>
        </p:nvGrpSpPr>
        <p:grpSpPr>
          <a:xfrm>
            <a:off x="2631721" y="2430215"/>
            <a:ext cx="4208972" cy="1923912"/>
            <a:chOff x="3895790" y="55825"/>
            <a:chExt cx="4536283" cy="2227905"/>
          </a:xfrm>
          <a:solidFill>
            <a:schemeClr val="bg1"/>
          </a:solidFill>
        </p:grpSpPr>
        <p:sp>
          <p:nvSpPr>
            <p:cNvPr id="55" name="Rounded Rectangular Callout 38">
              <a:extLst>
                <a:ext uri="{FF2B5EF4-FFF2-40B4-BE49-F238E27FC236}">
                  <a16:creationId xmlns:a16="http://schemas.microsoft.com/office/drawing/2014/main" id="{2E514049-4104-4D75-BAA3-E563AD6967FA}"/>
                </a:ext>
              </a:extLst>
            </p:cNvPr>
            <p:cNvSpPr/>
            <p:nvPr/>
          </p:nvSpPr>
          <p:spPr>
            <a:xfrm>
              <a:off x="3895790" y="55825"/>
              <a:ext cx="4495800" cy="1731599"/>
            </a:xfrm>
            <a:prstGeom prst="wedgeRoundRectCallout">
              <a:avLst>
                <a:gd name="adj1" fmla="val 69273"/>
                <a:gd name="adj2" fmla="val 606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TextBox 59">
              <a:extLst>
                <a:ext uri="{FF2B5EF4-FFF2-40B4-BE49-F238E27FC236}">
                  <a16:creationId xmlns:a16="http://schemas.microsoft.com/office/drawing/2014/main" id="{AB43BCD1-A333-4BF7-9BF1-1E32FA1C42F4}"/>
                </a:ext>
              </a:extLst>
            </p:cNvPr>
            <p:cNvSpPr txBox="1"/>
            <p:nvPr/>
          </p:nvSpPr>
          <p:spPr>
            <a:xfrm>
              <a:off x="3936272" y="180925"/>
              <a:ext cx="4495801" cy="2102805"/>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All those songs were telling us to be like Jesus.</a:t>
              </a:r>
            </a:p>
            <a:p>
              <a:pPr algn="ctr"/>
              <a:endParaRPr lang="en-GB" sz="2800" b="1" i="1" dirty="0">
                <a:solidFill>
                  <a:srgbClr val="6B19FF"/>
                </a:solidFill>
                <a:latin typeface="Comic Sans MS" panose="030F0702030302020204" pitchFamily="66" charset="0"/>
              </a:endParaRPr>
            </a:p>
          </p:txBody>
        </p:sp>
      </p:grpSp>
      <p:grpSp>
        <p:nvGrpSpPr>
          <p:cNvPr id="21" name="Group 20">
            <a:extLst>
              <a:ext uri="{FF2B5EF4-FFF2-40B4-BE49-F238E27FC236}">
                <a16:creationId xmlns:a16="http://schemas.microsoft.com/office/drawing/2014/main" id="{857C09F0-1238-4691-AF52-DC8E52674D5D}"/>
              </a:ext>
            </a:extLst>
          </p:cNvPr>
          <p:cNvGrpSpPr/>
          <p:nvPr/>
        </p:nvGrpSpPr>
        <p:grpSpPr>
          <a:xfrm>
            <a:off x="2720060" y="4528717"/>
            <a:ext cx="4208973" cy="1493025"/>
            <a:chOff x="3895789" y="55825"/>
            <a:chExt cx="4536284" cy="1728935"/>
          </a:xfrm>
          <a:solidFill>
            <a:schemeClr val="bg1"/>
          </a:solidFill>
        </p:grpSpPr>
        <p:sp>
          <p:nvSpPr>
            <p:cNvPr id="22" name="Rounded Rectangular Callout 38">
              <a:extLst>
                <a:ext uri="{FF2B5EF4-FFF2-40B4-BE49-F238E27FC236}">
                  <a16:creationId xmlns:a16="http://schemas.microsoft.com/office/drawing/2014/main" id="{4D33C0AE-D298-461A-96AC-F40121C4CC56}"/>
                </a:ext>
              </a:extLst>
            </p:cNvPr>
            <p:cNvSpPr/>
            <p:nvPr/>
          </p:nvSpPr>
          <p:spPr>
            <a:xfrm>
              <a:off x="3895789" y="55825"/>
              <a:ext cx="4495800" cy="1344640"/>
            </a:xfrm>
            <a:prstGeom prst="wedgeRoundRectCallout">
              <a:avLst>
                <a:gd name="adj1" fmla="val -73052"/>
                <a:gd name="adj2" fmla="val -16025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285553BC-0FA1-47C9-B60F-333B8E9C10F0}"/>
                </a:ext>
              </a:extLst>
            </p:cNvPr>
            <p:cNvSpPr txBox="1"/>
            <p:nvPr/>
          </p:nvSpPr>
          <p:spPr>
            <a:xfrm>
              <a:off x="3936272" y="180925"/>
              <a:ext cx="4495801" cy="1603835"/>
            </a:xfrm>
            <a:prstGeom prst="rect">
              <a:avLst/>
            </a:prstGeom>
            <a:noFill/>
          </p:spPr>
          <p:txBody>
            <a:bodyPr wrap="square" rtlCol="0">
              <a:spAutoFit/>
            </a:bodyPr>
            <a:lstStyle/>
            <a:p>
              <a:pPr algn="ctr"/>
              <a:r>
                <a:rPr lang="en-GB" sz="2800" b="1" dirty="0">
                  <a:latin typeface="Comic Sans MS" panose="030F0702030302020204" pitchFamily="66" charset="0"/>
                </a:rPr>
                <a:t>Let’s look at how God spoke to Moses.</a:t>
              </a:r>
              <a:endParaRPr lang="en-GB" sz="2800" b="1" dirty="0">
                <a:solidFill>
                  <a:srgbClr val="FF0000"/>
                </a:solidFill>
                <a:latin typeface="Comic Sans MS" panose="030F0702030302020204" pitchFamily="66" charset="0"/>
              </a:endParaRPr>
            </a:p>
            <a:p>
              <a:pPr algn="ctr"/>
              <a:endParaRPr lang="en-GB" sz="2800" b="1" i="1" dirty="0">
                <a:solidFill>
                  <a:srgbClr val="6B19FF"/>
                </a:solidFill>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9878"/>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9456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750"/>
                                        <p:tgtEl>
                                          <p:spTgt spid="15"/>
                                        </p:tgtEl>
                                      </p:cBhvr>
                                    </p:animEffect>
                                  </p:childTnLst>
                                </p:cTn>
                              </p:par>
                            </p:childTnLst>
                          </p:cTn>
                        </p:par>
                        <p:par>
                          <p:cTn id="8" fill="hold">
                            <p:stCondLst>
                              <p:cond delay="2000"/>
                            </p:stCondLst>
                            <p:childTnLst>
                              <p:par>
                                <p:cTn id="9" presetID="22" presetClass="entr" presetSubtype="4"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1750"/>
                                        <p:tgtEl>
                                          <p:spTgt spid="28"/>
                                        </p:tgtEl>
                                      </p:cBhvr>
                                    </p:animEffect>
                                  </p:childTnLst>
                                </p:cTn>
                              </p:par>
                            </p:childTnLst>
                          </p:cTn>
                        </p:par>
                        <p:par>
                          <p:cTn id="12" fill="hold">
                            <p:stCondLst>
                              <p:cond delay="5750"/>
                            </p:stCondLst>
                            <p:childTnLst>
                              <p:par>
                                <p:cTn id="13" presetID="22" presetClass="entr" presetSubtype="8" fill="hold" grpId="0" nodeType="afterEffect">
                                  <p:stCondLst>
                                    <p:cond delay="20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750"/>
                                        <p:tgtEl>
                                          <p:spTgt spid="18"/>
                                        </p:tgtEl>
                                      </p:cBhvr>
                                    </p:animEffect>
                                  </p:childTnLst>
                                </p:cTn>
                              </p:par>
                            </p:childTnLst>
                          </p:cTn>
                        </p:par>
                        <p:par>
                          <p:cTn id="16" fill="hold">
                            <p:stCondLst>
                              <p:cond delay="9500"/>
                            </p:stCondLst>
                            <p:childTnLst>
                              <p:par>
                                <p:cTn id="17" presetID="22" presetClass="entr" presetSubtype="2" fill="hold" nodeType="afterEffect">
                                  <p:stCondLst>
                                    <p:cond delay="2000"/>
                                  </p:stCondLst>
                                  <p:childTnLst>
                                    <p:set>
                                      <p:cBhvr>
                                        <p:cTn id="18" dur="1" fill="hold">
                                          <p:stCondLst>
                                            <p:cond delay="0"/>
                                          </p:stCondLst>
                                        </p:cTn>
                                        <p:tgtEl>
                                          <p:spTgt spid="54"/>
                                        </p:tgtEl>
                                        <p:attrNameLst>
                                          <p:attrName>style.visibility</p:attrName>
                                        </p:attrNameLst>
                                      </p:cBhvr>
                                      <p:to>
                                        <p:strVal val="visible"/>
                                      </p:to>
                                    </p:set>
                                    <p:animEffect transition="in" filter="wipe(right)">
                                      <p:cBhvr>
                                        <p:cTn id="19" dur="1750"/>
                                        <p:tgtEl>
                                          <p:spTgt spid="54"/>
                                        </p:tgtEl>
                                      </p:cBhvr>
                                    </p:animEffect>
                                  </p:childTnLst>
                                </p:cTn>
                              </p:par>
                            </p:childTnLst>
                          </p:cTn>
                        </p:par>
                        <p:par>
                          <p:cTn id="20" fill="hold">
                            <p:stCondLst>
                              <p:cond delay="13250"/>
                            </p:stCondLst>
                            <p:childTnLst>
                              <p:par>
                                <p:cTn id="21" presetID="22" presetClass="entr" presetSubtype="8" fill="hold" nodeType="afterEffect">
                                  <p:stCondLst>
                                    <p:cond delay="300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1750"/>
                                        <p:tgtEl>
                                          <p:spTgt spid="21"/>
                                        </p:tgtEl>
                                      </p:cBhvr>
                                    </p:animEffect>
                                  </p:childTnLst>
                                </p:cTn>
                              </p:par>
                            </p:childTnLst>
                          </p:cTn>
                        </p:par>
                        <p:par>
                          <p:cTn id="24" fill="hold">
                            <p:stCondLst>
                              <p:cond delay="18000"/>
                            </p:stCondLst>
                            <p:childTnLst>
                              <p:par>
                                <p:cTn id="25" presetID="42" presetClass="path" presetSubtype="0" accel="50000" decel="50000" fill="hold" grpId="0" nodeType="afterEffect">
                                  <p:stCondLst>
                                    <p:cond delay="1000"/>
                                  </p:stCondLst>
                                  <p:childTnLst>
                                    <p:animMotion origin="layout" path="M 0 1.11111E-6 L 1 -0.00139 " pathEditMode="relative" rAng="0" ptsTypes="AA">
                                      <p:cBhvr>
                                        <p:cTn id="26"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31821</TotalTime>
  <Words>2551</Words>
  <Application>Microsoft Macintosh PowerPoint</Application>
  <PresentationFormat>On-screen Show (4:3)</PresentationFormat>
  <Paragraphs>269</Paragraphs>
  <Slides>40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vt:lpstr>
      <vt:lpstr>Interactive  Spot the difference</vt:lpstr>
      <vt:lpstr>Wordsearch activity</vt:lpstr>
      <vt:lpstr>PowerPoint Presentation</vt:lpstr>
      <vt:lpstr>Maze activity</vt:lpstr>
      <vt:lpstr>Mirror Spot the difference activity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Katharine McPhail</cp:lastModifiedBy>
  <cp:revision>1403</cp:revision>
  <cp:lastPrinted>2020-05-25T09:45:25Z</cp:lastPrinted>
  <dcterms:created xsi:type="dcterms:W3CDTF">2017-09-14T22:46:00Z</dcterms:created>
  <dcterms:modified xsi:type="dcterms:W3CDTF">2020-08-24T12:16:39Z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