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451" r:id="rId2"/>
    <p:sldId id="455" r:id="rId3"/>
    <p:sldId id="456" r:id="rId4"/>
    <p:sldId id="466" r:id="rId5"/>
    <p:sldId id="300" r:id="rId6"/>
    <p:sldId id="470" r:id="rId7"/>
    <p:sldId id="460" r:id="rId8"/>
    <p:sldId id="462" r:id="rId9"/>
    <p:sldId id="463" r:id="rId10"/>
    <p:sldId id="461" r:id="rId11"/>
    <p:sldId id="464" r:id="rId12"/>
    <p:sldId id="459" r:id="rId13"/>
    <p:sldId id="467" r:id="rId14"/>
    <p:sldId id="468" r:id="rId15"/>
    <p:sldId id="469" r:id="rId16"/>
    <p:sldId id="471" r:id="rId17"/>
    <p:sldId id="400" r:id="rId18"/>
    <p:sldId id="447" r:id="rId19"/>
    <p:sldId id="448" r:id="rId20"/>
    <p:sldId id="347" r:id="rId21"/>
    <p:sldId id="449" r:id="rId22"/>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4" userDrawn="1">
          <p15:clr>
            <a:srgbClr val="A4A3A4"/>
          </p15:clr>
        </p15:guide>
        <p15:guide id="2" pos="1584"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000CC"/>
    <a:srgbClr val="3215FF"/>
    <a:srgbClr val="F97613"/>
    <a:srgbClr val="00FF00"/>
    <a:srgbClr val="6B19FF"/>
    <a:srgbClr val="6600CC"/>
    <a:srgbClr val="7E37FF"/>
    <a:srgbClr val="006600"/>
    <a:srgbClr val="5026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7" autoAdjust="0"/>
    <p:restoredTop sz="86432" autoAdjust="0"/>
  </p:normalViewPr>
  <p:slideViewPr>
    <p:cSldViewPr showGuides="1">
      <p:cViewPr varScale="1">
        <p:scale>
          <a:sx n="86" d="100"/>
          <a:sy n="86" d="100"/>
        </p:scale>
        <p:origin x="804" y="84"/>
      </p:cViewPr>
      <p:guideLst>
        <p:guide orient="horz" pos="3504"/>
        <p:guide pos="1584"/>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20/04/2020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17</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18</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19</a:t>
            </a:fld>
            <a:endParaRPr lang="en-GB" dirty="0"/>
          </a:p>
        </p:txBody>
      </p:sp>
    </p:spTree>
    <p:extLst>
      <p:ext uri="{BB962C8B-B14F-4D97-AF65-F5344CB8AC3E}">
        <p14:creationId xmlns:p14="http://schemas.microsoft.com/office/powerpoint/2010/main" val="366107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20</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20/04/2020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20/04/2020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20/04/2020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20/04/2020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20/04/2020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20/04/2020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20/04/2020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20/04/2020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20/04/2020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20/04/2020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20/04/2020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20/04/2020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9.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hyperlink" Target="https://youtu.be/Btbzli8sR1o" TargetMode="External"/><Relationship Id="rId3" Type="http://schemas.openxmlformats.org/officeDocument/2006/relationships/slide" Target="slide5.xml"/><Relationship Id="rId7" Type="http://schemas.openxmlformats.org/officeDocument/2006/relationships/hyperlink" Target="https://youtu.be/935-QGQ2Cfk"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youtu.be/4iW9MN7vMpQ?list=RDBtbzli8sR1o" TargetMode="External"/><Relationship Id="rId5" Type="http://schemas.openxmlformats.org/officeDocument/2006/relationships/hyperlink" Target="../../Junior%20church%20songs/My%20God%20Is%20So%20Big.mp4" TargetMode="Externa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youtu.be/S6rj9cAJrWE" TargetMode="Externa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a:t>
            </a:r>
            <a:r>
              <a:rPr lang="en-US" dirty="0" err="1"/>
              <a:t>Powerpoint</a:t>
            </a:r>
            <a:r>
              <a:rPr lang="en-US" dirty="0"/>
              <a: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rId3" action="ppaction://hlinksldjump"/>
            <a:extLst>
              <a:ext uri="{FF2B5EF4-FFF2-40B4-BE49-F238E27FC236}">
                <a16:creationId xmlns:a16="http://schemas.microsoft.com/office/drawing/2014/main" id="{F5D0B175-0293-49B7-82AE-51FD629CC7C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19" name="Group 18">
            <a:extLst>
              <a:ext uri="{FF2B5EF4-FFF2-40B4-BE49-F238E27FC236}">
                <a16:creationId xmlns:a16="http://schemas.microsoft.com/office/drawing/2014/main" id="{9A04EB43-65C9-42C9-B394-029EA4028C37}"/>
              </a:ext>
            </a:extLst>
          </p:cNvPr>
          <p:cNvGrpSpPr/>
          <p:nvPr/>
        </p:nvGrpSpPr>
        <p:grpSpPr>
          <a:xfrm>
            <a:off x="2995505" y="225886"/>
            <a:ext cx="4345257" cy="1611408"/>
            <a:chOff x="3854729" y="219308"/>
            <a:chExt cx="4666920" cy="1731599"/>
          </a:xfrm>
          <a:solidFill>
            <a:schemeClr val="bg1"/>
          </a:solidFill>
        </p:grpSpPr>
        <p:sp>
          <p:nvSpPr>
            <p:cNvPr id="20" name="Rounded Rectangular Callout 38">
              <a:extLst>
                <a:ext uri="{FF2B5EF4-FFF2-40B4-BE49-F238E27FC236}">
                  <a16:creationId xmlns:a16="http://schemas.microsoft.com/office/drawing/2014/main" id="{DD5EE47F-83F5-47A6-AD23-8E1F70372455}"/>
                </a:ext>
              </a:extLst>
            </p:cNvPr>
            <p:cNvSpPr/>
            <p:nvPr/>
          </p:nvSpPr>
          <p:spPr>
            <a:xfrm>
              <a:off x="3854729" y="219308"/>
              <a:ext cx="4495800" cy="1731599"/>
            </a:xfrm>
            <a:prstGeom prst="wedgeRoundRectCallout">
              <a:avLst>
                <a:gd name="adj1" fmla="val -75386"/>
                <a:gd name="adj2" fmla="val 8007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52BC08E-ACFF-4A27-8936-9440440D7D15}"/>
                </a:ext>
              </a:extLst>
            </p:cNvPr>
            <p:cNvSpPr txBox="1"/>
            <p:nvPr/>
          </p:nvSpPr>
          <p:spPr>
            <a:xfrm>
              <a:off x="3856723" y="346444"/>
              <a:ext cx="4664926" cy="1091419"/>
            </a:xfrm>
            <a:prstGeom prst="rect">
              <a:avLst/>
            </a:prstGeom>
            <a:noFill/>
          </p:spPr>
          <p:txBody>
            <a:bodyPr wrap="square" rtlCol="0">
              <a:spAutoFit/>
            </a:bodyPr>
            <a:lstStyle/>
            <a:p>
              <a:pPr algn="ctr"/>
              <a:r>
                <a:rPr lang="en-GB" sz="3000" b="1" dirty="0">
                  <a:latin typeface="Comic Sans MS" panose="030F0702030302020204" pitchFamily="66" charset="0"/>
                </a:rPr>
                <a:t>What did Jesus ask the disciple Philip?</a:t>
              </a:r>
            </a:p>
          </p:txBody>
        </p:sp>
      </p:grpSp>
      <p:grpSp>
        <p:nvGrpSpPr>
          <p:cNvPr id="47" name="Group 46">
            <a:extLst>
              <a:ext uri="{FF2B5EF4-FFF2-40B4-BE49-F238E27FC236}">
                <a16:creationId xmlns:a16="http://schemas.microsoft.com/office/drawing/2014/main" id="{256847DB-056E-4C40-AAAB-58442E8F5B6F}"/>
              </a:ext>
            </a:extLst>
          </p:cNvPr>
          <p:cNvGrpSpPr/>
          <p:nvPr/>
        </p:nvGrpSpPr>
        <p:grpSpPr>
          <a:xfrm>
            <a:off x="3505200" y="3387577"/>
            <a:ext cx="4345256" cy="1611408"/>
            <a:chOff x="3854730" y="219307"/>
            <a:chExt cx="4666919" cy="1731599"/>
          </a:xfrm>
          <a:solidFill>
            <a:schemeClr val="bg1"/>
          </a:solidFill>
        </p:grpSpPr>
        <p:sp>
          <p:nvSpPr>
            <p:cNvPr id="48" name="Rounded Rectangular Callout 38">
              <a:extLst>
                <a:ext uri="{FF2B5EF4-FFF2-40B4-BE49-F238E27FC236}">
                  <a16:creationId xmlns:a16="http://schemas.microsoft.com/office/drawing/2014/main" id="{28BA6FB4-93EE-4C76-BC1F-CC06F43AECE6}"/>
                </a:ext>
              </a:extLst>
            </p:cNvPr>
            <p:cNvSpPr/>
            <p:nvPr/>
          </p:nvSpPr>
          <p:spPr>
            <a:xfrm>
              <a:off x="3854730" y="219307"/>
              <a:ext cx="4495800" cy="1731599"/>
            </a:xfrm>
            <a:prstGeom prst="wedgeRoundRectCallout">
              <a:avLst>
                <a:gd name="adj1" fmla="val -86841"/>
                <a:gd name="adj2" fmla="val -11161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8507A180-D94F-4803-A12F-B45F99E257FC}"/>
                </a:ext>
              </a:extLst>
            </p:cNvPr>
            <p:cNvSpPr txBox="1"/>
            <p:nvPr/>
          </p:nvSpPr>
          <p:spPr>
            <a:xfrm>
              <a:off x="3856723" y="346444"/>
              <a:ext cx="4664926" cy="1587518"/>
            </a:xfrm>
            <a:prstGeom prst="rect">
              <a:avLst/>
            </a:prstGeom>
            <a:noFill/>
          </p:spPr>
          <p:txBody>
            <a:bodyPr wrap="square" rtlCol="0">
              <a:spAutoFit/>
            </a:bodyPr>
            <a:lstStyle/>
            <a:p>
              <a:pPr algn="ctr"/>
              <a:r>
                <a:rPr lang="en-GB" sz="3000" b="1" dirty="0">
                  <a:latin typeface="Comic Sans MS" panose="030F0702030302020204" pitchFamily="66" charset="0"/>
                </a:rPr>
                <a:t>He asked him how they were going to feed the people.</a:t>
              </a:r>
            </a:p>
          </p:txBody>
        </p:sp>
      </p:grpSp>
      <p:grpSp>
        <p:nvGrpSpPr>
          <p:cNvPr id="56" name="Group 55">
            <a:extLst>
              <a:ext uri="{FF2B5EF4-FFF2-40B4-BE49-F238E27FC236}">
                <a16:creationId xmlns:a16="http://schemas.microsoft.com/office/drawing/2014/main" id="{78E4DBC8-3502-466D-89B3-4502F91E60D3}"/>
              </a:ext>
            </a:extLst>
          </p:cNvPr>
          <p:cNvGrpSpPr/>
          <p:nvPr/>
        </p:nvGrpSpPr>
        <p:grpSpPr>
          <a:xfrm>
            <a:off x="2996434" y="404324"/>
            <a:ext cx="4345255" cy="1477328"/>
            <a:chOff x="3854731" y="219307"/>
            <a:chExt cx="4666918" cy="2363840"/>
          </a:xfrm>
          <a:solidFill>
            <a:schemeClr val="bg1"/>
          </a:solidFill>
        </p:grpSpPr>
        <p:sp>
          <p:nvSpPr>
            <p:cNvPr id="57" name="Rounded Rectangular Callout 38">
              <a:extLst>
                <a:ext uri="{FF2B5EF4-FFF2-40B4-BE49-F238E27FC236}">
                  <a16:creationId xmlns:a16="http://schemas.microsoft.com/office/drawing/2014/main" id="{EC59D78A-AD48-4163-A27F-00DCCAD31DBD}"/>
                </a:ext>
              </a:extLst>
            </p:cNvPr>
            <p:cNvSpPr/>
            <p:nvPr/>
          </p:nvSpPr>
          <p:spPr>
            <a:xfrm>
              <a:off x="3854731" y="219307"/>
              <a:ext cx="4495800" cy="1731599"/>
            </a:xfrm>
            <a:prstGeom prst="wedgeRoundRectCallout">
              <a:avLst>
                <a:gd name="adj1" fmla="val -74431"/>
                <a:gd name="adj2" fmla="val 12683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50CDF2A9-CD10-4320-A829-850A95853C08}"/>
                </a:ext>
              </a:extLst>
            </p:cNvPr>
            <p:cNvSpPr txBox="1"/>
            <p:nvPr/>
          </p:nvSpPr>
          <p:spPr>
            <a:xfrm>
              <a:off x="3856723" y="346445"/>
              <a:ext cx="4664926" cy="2236702"/>
            </a:xfrm>
            <a:prstGeom prst="rect">
              <a:avLst/>
            </a:prstGeom>
            <a:noFill/>
          </p:spPr>
          <p:txBody>
            <a:bodyPr wrap="square" rtlCol="0">
              <a:spAutoFit/>
            </a:bodyPr>
            <a:lstStyle/>
            <a:p>
              <a:pPr algn="ctr"/>
              <a:r>
                <a:rPr lang="en-GB" sz="3000" b="1" dirty="0">
                  <a:latin typeface="Comic Sans MS" panose="030F0702030302020204" pitchFamily="66" charset="0"/>
                </a:rPr>
                <a:t>Was Philip able to solve the problem?</a:t>
              </a:r>
            </a:p>
          </p:txBody>
        </p:sp>
      </p:grpSp>
      <p:grpSp>
        <p:nvGrpSpPr>
          <p:cNvPr id="64" name="Group 63">
            <a:extLst>
              <a:ext uri="{FF2B5EF4-FFF2-40B4-BE49-F238E27FC236}">
                <a16:creationId xmlns:a16="http://schemas.microsoft.com/office/drawing/2014/main" id="{073782BE-D5FF-4EE5-8B97-E087F678FB94}"/>
              </a:ext>
            </a:extLst>
          </p:cNvPr>
          <p:cNvGrpSpPr/>
          <p:nvPr/>
        </p:nvGrpSpPr>
        <p:grpSpPr>
          <a:xfrm>
            <a:off x="2994571" y="430135"/>
            <a:ext cx="4345255" cy="1091536"/>
            <a:chOff x="3854731" y="219307"/>
            <a:chExt cx="4666918" cy="1829054"/>
          </a:xfrm>
          <a:solidFill>
            <a:schemeClr val="bg1"/>
          </a:solidFill>
        </p:grpSpPr>
        <p:sp>
          <p:nvSpPr>
            <p:cNvPr id="65" name="Rounded Rectangular Callout 38">
              <a:extLst>
                <a:ext uri="{FF2B5EF4-FFF2-40B4-BE49-F238E27FC236}">
                  <a16:creationId xmlns:a16="http://schemas.microsoft.com/office/drawing/2014/main" id="{1107C18A-BAEB-44D7-BC7D-1C95D7453627}"/>
                </a:ext>
              </a:extLst>
            </p:cNvPr>
            <p:cNvSpPr/>
            <p:nvPr/>
          </p:nvSpPr>
          <p:spPr>
            <a:xfrm>
              <a:off x="3854731" y="219307"/>
              <a:ext cx="4495800" cy="1731599"/>
            </a:xfrm>
            <a:prstGeom prst="wedgeRoundRectCallout">
              <a:avLst>
                <a:gd name="adj1" fmla="val -74892"/>
                <a:gd name="adj2" fmla="val 13260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1D08920B-2165-4C7C-AC2E-30C0E0C71528}"/>
                </a:ext>
              </a:extLst>
            </p:cNvPr>
            <p:cNvSpPr txBox="1"/>
            <p:nvPr/>
          </p:nvSpPr>
          <p:spPr>
            <a:xfrm>
              <a:off x="3856723" y="346445"/>
              <a:ext cx="4664926" cy="1701916"/>
            </a:xfrm>
            <a:prstGeom prst="rect">
              <a:avLst/>
            </a:prstGeom>
            <a:noFill/>
          </p:spPr>
          <p:txBody>
            <a:bodyPr wrap="square" rtlCol="0">
              <a:spAutoFit/>
            </a:bodyPr>
            <a:lstStyle/>
            <a:p>
              <a:pPr algn="ctr"/>
              <a:r>
                <a:rPr lang="en-GB" sz="3000" b="1" dirty="0">
                  <a:latin typeface="Comic Sans MS" panose="030F0702030302020204" pitchFamily="66" charset="0"/>
                </a:rPr>
                <a:t>Let’s read the rest </a:t>
              </a:r>
            </a:p>
            <a:p>
              <a:pPr algn="ctr"/>
              <a:r>
                <a:rPr lang="en-GB" sz="3000" b="1" dirty="0">
                  <a:latin typeface="Comic Sans MS" panose="030F0702030302020204" pitchFamily="66" charset="0"/>
                </a:rPr>
                <a:t>of the story .</a:t>
              </a:r>
              <a:r>
                <a:rPr lang="en-GB" sz="1200" b="1" dirty="0">
                  <a:latin typeface="Comic Sans MS" panose="030F0702030302020204" pitchFamily="66" charset="0"/>
                </a:rPr>
                <a:t> </a:t>
              </a:r>
              <a:r>
                <a:rPr lang="en-GB" sz="3000" b="1" dirty="0">
                  <a:latin typeface="Comic Sans MS" panose="030F0702030302020204" pitchFamily="66" charset="0"/>
                </a:rPr>
                <a:t>.</a:t>
              </a:r>
              <a:r>
                <a:rPr lang="en-GB" sz="1200" b="1" dirty="0">
                  <a:latin typeface="Comic Sans MS" panose="030F0702030302020204" pitchFamily="66" charset="0"/>
                </a:rPr>
                <a:t> </a:t>
              </a:r>
              <a:r>
                <a:rPr lang="en-GB" sz="3000" b="1" dirty="0">
                  <a:latin typeface="Comic Sans MS" panose="030F0702030302020204" pitchFamily="66" charset="0"/>
                </a:rPr>
                <a:t>.</a:t>
              </a:r>
            </a:p>
          </p:txBody>
        </p:sp>
      </p:grpSp>
      <p:grpSp>
        <p:nvGrpSpPr>
          <p:cNvPr id="29" name="Group 28">
            <a:extLst>
              <a:ext uri="{FF2B5EF4-FFF2-40B4-BE49-F238E27FC236}">
                <a16:creationId xmlns:a16="http://schemas.microsoft.com/office/drawing/2014/main" id="{0305D4D7-D701-457A-8146-95A58ED4DA36}"/>
              </a:ext>
            </a:extLst>
          </p:cNvPr>
          <p:cNvGrpSpPr/>
          <p:nvPr/>
        </p:nvGrpSpPr>
        <p:grpSpPr>
          <a:xfrm>
            <a:off x="3505200" y="3382675"/>
            <a:ext cx="4187785" cy="1611408"/>
            <a:chOff x="3852738" y="219307"/>
            <a:chExt cx="4497792" cy="1731599"/>
          </a:xfrm>
          <a:solidFill>
            <a:schemeClr val="bg1"/>
          </a:solidFill>
        </p:grpSpPr>
        <p:sp>
          <p:nvSpPr>
            <p:cNvPr id="30" name="Rounded Rectangular Callout 38">
              <a:extLst>
                <a:ext uri="{FF2B5EF4-FFF2-40B4-BE49-F238E27FC236}">
                  <a16:creationId xmlns:a16="http://schemas.microsoft.com/office/drawing/2014/main" id="{0F10EA61-39C5-41D4-AC6D-834FD5773DE7}"/>
                </a:ext>
              </a:extLst>
            </p:cNvPr>
            <p:cNvSpPr/>
            <p:nvPr/>
          </p:nvSpPr>
          <p:spPr>
            <a:xfrm>
              <a:off x="3854730" y="219307"/>
              <a:ext cx="4495800" cy="1731599"/>
            </a:xfrm>
            <a:prstGeom prst="wedgeRoundRectCallout">
              <a:avLst>
                <a:gd name="adj1" fmla="val -86841"/>
                <a:gd name="adj2" fmla="val -11161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6ABC02DA-FBA8-49F2-A8FC-CC0047585B08}"/>
                </a:ext>
              </a:extLst>
            </p:cNvPr>
            <p:cNvSpPr txBox="1"/>
            <p:nvPr/>
          </p:nvSpPr>
          <p:spPr>
            <a:xfrm>
              <a:off x="3852738" y="286149"/>
              <a:ext cx="4495800" cy="1587518"/>
            </a:xfrm>
            <a:prstGeom prst="rect">
              <a:avLst/>
            </a:prstGeom>
            <a:noFill/>
          </p:spPr>
          <p:txBody>
            <a:bodyPr wrap="square" rtlCol="0">
              <a:spAutoFit/>
            </a:bodyPr>
            <a:lstStyle/>
            <a:p>
              <a:pPr algn="ctr"/>
              <a:r>
                <a:rPr lang="en-GB" sz="3000" b="1" dirty="0">
                  <a:latin typeface="Comic Sans MS" panose="030F0702030302020204" pitchFamily="66" charset="0"/>
                </a:rPr>
                <a:t>No! He said they wouldn’t be able to buy enough food.</a:t>
              </a:r>
            </a:p>
          </p:txBody>
        </p:sp>
      </p:grpSp>
      <p:grpSp>
        <p:nvGrpSpPr>
          <p:cNvPr id="32" name="Group 31">
            <a:extLst>
              <a:ext uri="{FF2B5EF4-FFF2-40B4-BE49-F238E27FC236}">
                <a16:creationId xmlns:a16="http://schemas.microsoft.com/office/drawing/2014/main" id="{356CBA71-E04A-4E87-A9E0-38B9285AA64C}"/>
              </a:ext>
            </a:extLst>
          </p:cNvPr>
          <p:cNvGrpSpPr/>
          <p:nvPr/>
        </p:nvGrpSpPr>
        <p:grpSpPr>
          <a:xfrm>
            <a:off x="2994576" y="429667"/>
            <a:ext cx="4345254" cy="1095119"/>
            <a:chOff x="3854732" y="219307"/>
            <a:chExt cx="4666917" cy="1752276"/>
          </a:xfrm>
          <a:solidFill>
            <a:schemeClr val="bg1"/>
          </a:solidFill>
        </p:grpSpPr>
        <p:sp>
          <p:nvSpPr>
            <p:cNvPr id="33" name="Rounded Rectangular Callout 38">
              <a:extLst>
                <a:ext uri="{FF2B5EF4-FFF2-40B4-BE49-F238E27FC236}">
                  <a16:creationId xmlns:a16="http://schemas.microsoft.com/office/drawing/2014/main" id="{80DEE464-2025-4C07-BEBC-0DA3B9FCEC20}"/>
                </a:ext>
              </a:extLst>
            </p:cNvPr>
            <p:cNvSpPr/>
            <p:nvPr/>
          </p:nvSpPr>
          <p:spPr>
            <a:xfrm>
              <a:off x="3854732" y="219307"/>
              <a:ext cx="4495800" cy="1731599"/>
            </a:xfrm>
            <a:prstGeom prst="wedgeRoundRectCallout">
              <a:avLst>
                <a:gd name="adj1" fmla="val -74431"/>
                <a:gd name="adj2" fmla="val 12683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2C6D72C6-8210-496C-B87F-05FB49C412F4}"/>
                </a:ext>
              </a:extLst>
            </p:cNvPr>
            <p:cNvSpPr txBox="1"/>
            <p:nvPr/>
          </p:nvSpPr>
          <p:spPr>
            <a:xfrm>
              <a:off x="3856723" y="346444"/>
              <a:ext cx="4664926" cy="1625139"/>
            </a:xfrm>
            <a:prstGeom prst="rect">
              <a:avLst/>
            </a:prstGeom>
            <a:noFill/>
          </p:spPr>
          <p:txBody>
            <a:bodyPr wrap="square" rtlCol="0">
              <a:spAutoFit/>
            </a:bodyPr>
            <a:lstStyle/>
            <a:p>
              <a:pPr algn="ctr"/>
              <a:r>
                <a:rPr lang="en-GB" sz="3000" b="1" dirty="0">
                  <a:latin typeface="Comic Sans MS" panose="030F0702030302020204" pitchFamily="66" charset="0"/>
                </a:rPr>
                <a:t>What did the disciple Andrew say?</a:t>
              </a:r>
            </a:p>
          </p:txBody>
        </p:sp>
      </p:grpSp>
      <p:grpSp>
        <p:nvGrpSpPr>
          <p:cNvPr id="35" name="Group 34">
            <a:extLst>
              <a:ext uri="{FF2B5EF4-FFF2-40B4-BE49-F238E27FC236}">
                <a16:creationId xmlns:a16="http://schemas.microsoft.com/office/drawing/2014/main" id="{1C7123B8-F638-4355-8D99-A7818912AEA2}"/>
              </a:ext>
            </a:extLst>
          </p:cNvPr>
          <p:cNvGrpSpPr/>
          <p:nvPr/>
        </p:nvGrpSpPr>
        <p:grpSpPr>
          <a:xfrm>
            <a:off x="3473407" y="3354099"/>
            <a:ext cx="4187785" cy="1611408"/>
            <a:chOff x="3852738" y="219307"/>
            <a:chExt cx="4497792" cy="1731599"/>
          </a:xfrm>
          <a:solidFill>
            <a:schemeClr val="bg1"/>
          </a:solidFill>
        </p:grpSpPr>
        <p:sp>
          <p:nvSpPr>
            <p:cNvPr id="36" name="Rounded Rectangular Callout 38">
              <a:extLst>
                <a:ext uri="{FF2B5EF4-FFF2-40B4-BE49-F238E27FC236}">
                  <a16:creationId xmlns:a16="http://schemas.microsoft.com/office/drawing/2014/main" id="{B72C8EFA-85A9-4975-8505-AC78669E22FE}"/>
                </a:ext>
              </a:extLst>
            </p:cNvPr>
            <p:cNvSpPr/>
            <p:nvPr/>
          </p:nvSpPr>
          <p:spPr>
            <a:xfrm>
              <a:off x="3854730" y="219307"/>
              <a:ext cx="4495800" cy="1731599"/>
            </a:xfrm>
            <a:prstGeom prst="wedgeRoundRectCallout">
              <a:avLst>
                <a:gd name="adj1" fmla="val -86841"/>
                <a:gd name="adj2" fmla="val -11161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4FD9EA4E-42A8-4F85-B027-6D981C933C57}"/>
                </a:ext>
              </a:extLst>
            </p:cNvPr>
            <p:cNvSpPr txBox="1"/>
            <p:nvPr/>
          </p:nvSpPr>
          <p:spPr>
            <a:xfrm>
              <a:off x="3852738" y="286148"/>
              <a:ext cx="4495800" cy="1587518"/>
            </a:xfrm>
            <a:prstGeom prst="rect">
              <a:avLst/>
            </a:prstGeom>
            <a:noFill/>
          </p:spPr>
          <p:txBody>
            <a:bodyPr wrap="square" rtlCol="0">
              <a:spAutoFit/>
            </a:bodyPr>
            <a:lstStyle/>
            <a:p>
              <a:pPr algn="ctr"/>
              <a:r>
                <a:rPr lang="en-GB" sz="3000" b="1" dirty="0">
                  <a:latin typeface="Comic Sans MS" panose="030F0702030302020204" pitchFamily="66" charset="0"/>
                </a:rPr>
                <a:t>He said a young boy had a little food, but it wasn’t enough .</a:t>
              </a:r>
              <a:r>
                <a:rPr lang="en-GB" sz="1200" b="1" dirty="0">
                  <a:latin typeface="Comic Sans MS" panose="030F0702030302020204" pitchFamily="66" charset="0"/>
                </a:rPr>
                <a:t> </a:t>
              </a:r>
              <a:r>
                <a:rPr lang="en-GB" sz="3000" b="1" dirty="0">
                  <a:latin typeface="Comic Sans MS" panose="030F0702030302020204" pitchFamily="66" charset="0"/>
                </a:rPr>
                <a:t>.</a:t>
              </a:r>
              <a:r>
                <a:rPr lang="en-GB" sz="1200" b="1" dirty="0">
                  <a:latin typeface="Comic Sans MS" panose="030F0702030302020204" pitchFamily="66" charset="0"/>
                </a:rPr>
                <a:t> </a:t>
              </a:r>
              <a:r>
                <a:rPr lang="en-GB" sz="3000" b="1" dirty="0">
                  <a:latin typeface="Comic Sans MS" panose="030F0702030302020204" pitchFamily="66" charset="0"/>
                </a:rPr>
                <a:t>.</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Arrow: Right 62">
            <a:hlinkClick r:id="rId4" action="ppaction://hlinksldjump"/>
            <a:extLst>
              <a:ext uri="{FF2B5EF4-FFF2-40B4-BE49-F238E27FC236}">
                <a16:creationId xmlns:a16="http://schemas.microsoft.com/office/drawing/2014/main" id="{C568A1BE-A024-4E70-8632-459896BC6ACB}"/>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5003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nodeType="afterEffect">
                                  <p:stCondLst>
                                    <p:cond delay="300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750"/>
                                        <p:tgtEl>
                                          <p:spTgt spid="47"/>
                                        </p:tgtEl>
                                      </p:cBhvr>
                                    </p:animEffect>
                                  </p:childTnLst>
                                </p:cTn>
                              </p:par>
                            </p:childTnLst>
                          </p:cTn>
                        </p:par>
                        <p:par>
                          <p:cTn id="12" fill="hold">
                            <p:stCondLst>
                              <p:cond delay="4500"/>
                            </p:stCondLst>
                            <p:childTnLst>
                              <p:par>
                                <p:cTn id="13" presetID="1" presetClass="exit" presetSubtype="0" fill="hold" nodeType="afterEffect">
                                  <p:stCondLst>
                                    <p:cond delay="3000"/>
                                  </p:stCondLst>
                                  <p:childTnLst>
                                    <p:set>
                                      <p:cBhvr>
                                        <p:cTn id="14" dur="1" fill="hold">
                                          <p:stCondLst>
                                            <p:cond delay="0"/>
                                          </p:stCondLst>
                                        </p:cTn>
                                        <p:tgtEl>
                                          <p:spTgt spid="19"/>
                                        </p:tgtEl>
                                        <p:attrNameLst>
                                          <p:attrName>style.visibility</p:attrName>
                                        </p:attrNameLst>
                                      </p:cBhvr>
                                      <p:to>
                                        <p:strVal val="hidden"/>
                                      </p:to>
                                    </p:set>
                                  </p:childTnLst>
                                </p:cTn>
                              </p:par>
                            </p:childTnLst>
                          </p:cTn>
                        </p:par>
                        <p:par>
                          <p:cTn id="15" fill="hold">
                            <p:stCondLst>
                              <p:cond delay="7500"/>
                            </p:stCondLst>
                            <p:childTnLst>
                              <p:par>
                                <p:cTn id="16" presetID="1" presetClass="exit" presetSubtype="0" fill="hold" nodeType="afterEffect">
                                  <p:stCondLst>
                                    <p:cond delay="250"/>
                                  </p:stCondLst>
                                  <p:childTnLst>
                                    <p:set>
                                      <p:cBhvr>
                                        <p:cTn id="17" dur="1" fill="hold">
                                          <p:stCondLst>
                                            <p:cond delay="0"/>
                                          </p:stCondLst>
                                        </p:cTn>
                                        <p:tgtEl>
                                          <p:spTgt spid="47"/>
                                        </p:tgtEl>
                                        <p:attrNameLst>
                                          <p:attrName>style.visibility</p:attrName>
                                        </p:attrNameLst>
                                      </p:cBhvr>
                                      <p:to>
                                        <p:strVal val="hidden"/>
                                      </p:to>
                                    </p:set>
                                  </p:childTnLst>
                                </p:cTn>
                              </p:par>
                            </p:childTnLst>
                          </p:cTn>
                        </p:par>
                        <p:par>
                          <p:cTn id="18" fill="hold">
                            <p:stCondLst>
                              <p:cond delay="7750"/>
                            </p:stCondLst>
                            <p:childTnLst>
                              <p:par>
                                <p:cTn id="19" presetID="22" presetClass="entr" presetSubtype="8" fill="hold" nodeType="afterEffect">
                                  <p:stCondLst>
                                    <p:cond delay="50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750"/>
                                        <p:tgtEl>
                                          <p:spTgt spid="56"/>
                                        </p:tgtEl>
                                      </p:cBhvr>
                                    </p:animEffect>
                                  </p:childTnLst>
                                </p:cTn>
                              </p:par>
                            </p:childTnLst>
                          </p:cTn>
                        </p:par>
                        <p:par>
                          <p:cTn id="22" fill="hold">
                            <p:stCondLst>
                              <p:cond delay="9000"/>
                            </p:stCondLst>
                            <p:childTnLst>
                              <p:par>
                                <p:cTn id="23" presetID="22" presetClass="entr" presetSubtype="8" fill="hold" nodeType="afterEffect">
                                  <p:stCondLst>
                                    <p:cond delay="350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750"/>
                                        <p:tgtEl>
                                          <p:spTgt spid="29"/>
                                        </p:tgtEl>
                                      </p:cBhvr>
                                    </p:animEffect>
                                  </p:childTnLst>
                                </p:cTn>
                              </p:par>
                            </p:childTnLst>
                          </p:cTn>
                        </p:par>
                        <p:par>
                          <p:cTn id="26" fill="hold">
                            <p:stCondLst>
                              <p:cond delay="13250"/>
                            </p:stCondLst>
                            <p:childTnLst>
                              <p:par>
                                <p:cTn id="27" presetID="1" presetClass="exit" presetSubtype="0" fill="hold" nodeType="afterEffect">
                                  <p:stCondLst>
                                    <p:cond delay="3000"/>
                                  </p:stCondLst>
                                  <p:childTnLst>
                                    <p:set>
                                      <p:cBhvr>
                                        <p:cTn id="28" dur="1" fill="hold">
                                          <p:stCondLst>
                                            <p:cond delay="0"/>
                                          </p:stCondLst>
                                        </p:cTn>
                                        <p:tgtEl>
                                          <p:spTgt spid="56"/>
                                        </p:tgtEl>
                                        <p:attrNameLst>
                                          <p:attrName>style.visibility</p:attrName>
                                        </p:attrNameLst>
                                      </p:cBhvr>
                                      <p:to>
                                        <p:strVal val="hidden"/>
                                      </p:to>
                                    </p:set>
                                  </p:childTnLst>
                                </p:cTn>
                              </p:par>
                            </p:childTnLst>
                          </p:cTn>
                        </p:par>
                        <p:par>
                          <p:cTn id="29" fill="hold">
                            <p:stCondLst>
                              <p:cond delay="16250"/>
                            </p:stCondLst>
                            <p:childTnLst>
                              <p:par>
                                <p:cTn id="30" presetID="1" presetClass="exit" presetSubtype="0" fill="hold" nodeType="afterEffect">
                                  <p:stCondLst>
                                    <p:cond delay="250"/>
                                  </p:stCondLst>
                                  <p:childTnLst>
                                    <p:set>
                                      <p:cBhvr>
                                        <p:cTn id="31" dur="1" fill="hold">
                                          <p:stCondLst>
                                            <p:cond delay="0"/>
                                          </p:stCondLst>
                                        </p:cTn>
                                        <p:tgtEl>
                                          <p:spTgt spid="29"/>
                                        </p:tgtEl>
                                        <p:attrNameLst>
                                          <p:attrName>style.visibility</p:attrName>
                                        </p:attrNameLst>
                                      </p:cBhvr>
                                      <p:to>
                                        <p:strVal val="hidden"/>
                                      </p:to>
                                    </p:set>
                                  </p:childTnLst>
                                </p:cTn>
                              </p:par>
                            </p:childTnLst>
                          </p:cTn>
                        </p:par>
                        <p:par>
                          <p:cTn id="32" fill="hold">
                            <p:stCondLst>
                              <p:cond delay="16500"/>
                            </p:stCondLst>
                            <p:childTnLst>
                              <p:par>
                                <p:cTn id="33" presetID="22" presetClass="entr" presetSubtype="8" fill="hold" nodeType="afterEffect">
                                  <p:stCondLst>
                                    <p:cond delay="50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750"/>
                                        <p:tgtEl>
                                          <p:spTgt spid="32"/>
                                        </p:tgtEl>
                                      </p:cBhvr>
                                    </p:animEffect>
                                  </p:childTnLst>
                                </p:cTn>
                              </p:par>
                            </p:childTnLst>
                          </p:cTn>
                        </p:par>
                        <p:par>
                          <p:cTn id="36" fill="hold">
                            <p:stCondLst>
                              <p:cond delay="17750"/>
                            </p:stCondLst>
                            <p:childTnLst>
                              <p:par>
                                <p:cTn id="37" presetID="22" presetClass="entr" presetSubtype="8" fill="hold" nodeType="afterEffect">
                                  <p:stCondLst>
                                    <p:cond delay="300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750"/>
                                        <p:tgtEl>
                                          <p:spTgt spid="35"/>
                                        </p:tgtEl>
                                      </p:cBhvr>
                                    </p:animEffect>
                                  </p:childTnLst>
                                </p:cTn>
                              </p:par>
                            </p:childTnLst>
                          </p:cTn>
                        </p:par>
                        <p:par>
                          <p:cTn id="40" fill="hold">
                            <p:stCondLst>
                              <p:cond delay="21500"/>
                            </p:stCondLst>
                            <p:childTnLst>
                              <p:par>
                                <p:cTn id="41" presetID="1" presetClass="exit" presetSubtype="0" fill="hold" nodeType="afterEffect">
                                  <p:stCondLst>
                                    <p:cond delay="3000"/>
                                  </p:stCondLst>
                                  <p:childTnLst>
                                    <p:set>
                                      <p:cBhvr>
                                        <p:cTn id="42" dur="1" fill="hold">
                                          <p:stCondLst>
                                            <p:cond delay="0"/>
                                          </p:stCondLst>
                                        </p:cTn>
                                        <p:tgtEl>
                                          <p:spTgt spid="32"/>
                                        </p:tgtEl>
                                        <p:attrNameLst>
                                          <p:attrName>style.visibility</p:attrName>
                                        </p:attrNameLst>
                                      </p:cBhvr>
                                      <p:to>
                                        <p:strVal val="hidden"/>
                                      </p:to>
                                    </p:set>
                                  </p:childTnLst>
                                </p:cTn>
                              </p:par>
                            </p:childTnLst>
                          </p:cTn>
                        </p:par>
                        <p:par>
                          <p:cTn id="43" fill="hold">
                            <p:stCondLst>
                              <p:cond delay="24500"/>
                            </p:stCondLst>
                            <p:childTnLst>
                              <p:par>
                                <p:cTn id="44" presetID="1" presetClass="exit" presetSubtype="0" fill="hold" nodeType="afterEffect">
                                  <p:stCondLst>
                                    <p:cond delay="250"/>
                                  </p:stCondLst>
                                  <p:childTnLst>
                                    <p:set>
                                      <p:cBhvr>
                                        <p:cTn id="45" dur="1" fill="hold">
                                          <p:stCondLst>
                                            <p:cond delay="0"/>
                                          </p:stCondLst>
                                        </p:cTn>
                                        <p:tgtEl>
                                          <p:spTgt spid="35"/>
                                        </p:tgtEl>
                                        <p:attrNameLst>
                                          <p:attrName>style.visibility</p:attrName>
                                        </p:attrNameLst>
                                      </p:cBhvr>
                                      <p:to>
                                        <p:strVal val="hidden"/>
                                      </p:to>
                                    </p:set>
                                  </p:childTnLst>
                                </p:cTn>
                              </p:par>
                            </p:childTnLst>
                          </p:cTn>
                        </p:par>
                        <p:par>
                          <p:cTn id="46" fill="hold">
                            <p:stCondLst>
                              <p:cond delay="24750"/>
                            </p:stCondLst>
                            <p:childTnLst>
                              <p:par>
                                <p:cTn id="47" presetID="22" presetClass="entr" presetSubtype="8" fill="hold" nodeType="afterEffect">
                                  <p:stCondLst>
                                    <p:cond delay="50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750"/>
                                        <p:tgtEl>
                                          <p:spTgt spid="64"/>
                                        </p:tgtEl>
                                      </p:cBhvr>
                                    </p:animEffect>
                                  </p:childTnLst>
                                </p:cTn>
                              </p:par>
                            </p:childTnLst>
                          </p:cTn>
                        </p:par>
                        <p:par>
                          <p:cTn id="50" fill="hold">
                            <p:stCondLst>
                              <p:cond delay="26000"/>
                            </p:stCondLst>
                            <p:childTnLst>
                              <p:par>
                                <p:cTn id="51" presetID="42" presetClass="path" presetSubtype="0" accel="50000" decel="50000" fill="hold" grpId="0" nodeType="afterEffect">
                                  <p:stCondLst>
                                    <p:cond delay="0"/>
                                  </p:stCondLst>
                                  <p:childTnLst>
                                    <p:animMotion origin="layout" path="M 3.33333E-6 1.11111E-6 L 1 -0.00139 " pathEditMode="relative" rAng="0" ptsTypes="AA">
                                      <p:cBhvr>
                                        <p:cTn id="52" dur="2000" fill="hold"/>
                                        <p:tgtEl>
                                          <p:spTgt spid="6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6466835" cy="584775"/>
          </a:xfrm>
          <a:prstGeom prst="rect">
            <a:avLst/>
          </a:prstGeom>
        </p:spPr>
        <p:txBody>
          <a:bodyPr wrap="none">
            <a:spAutoFit/>
          </a:bodyPr>
          <a:lstStyle/>
          <a:p>
            <a:r>
              <a:rPr lang="en-GB" sz="3200" b="1" dirty="0">
                <a:solidFill>
                  <a:srgbClr val="FF0000"/>
                </a:solidFill>
                <a:latin typeface="Comic Sans MS" panose="030F0702030302020204" pitchFamily="66" charset="0"/>
              </a:rPr>
              <a:t>John chapter 6 verses 10 - 13</a:t>
            </a:r>
          </a:p>
        </p:txBody>
      </p:sp>
      <p:sp>
        <p:nvSpPr>
          <p:cNvPr id="5" name="Rectangle 4"/>
          <p:cNvSpPr/>
          <p:nvPr/>
        </p:nvSpPr>
        <p:spPr>
          <a:xfrm>
            <a:off x="152400" y="858387"/>
            <a:ext cx="7086600" cy="5755422"/>
          </a:xfrm>
          <a:prstGeom prst="rect">
            <a:avLst/>
          </a:prstGeom>
        </p:spPr>
        <p:txBody>
          <a:bodyPr wrap="square">
            <a:spAutoFit/>
          </a:bodyPr>
          <a:lstStyle/>
          <a:p>
            <a:r>
              <a:rPr lang="en-US" sz="2400" dirty="0">
                <a:solidFill>
                  <a:srgbClr val="0000CC"/>
                </a:solidFill>
                <a:latin typeface="Comic Sans MS" panose="030F0702030302020204" pitchFamily="66" charset="0"/>
              </a:rPr>
              <a:t>Jesus said, “Tell the people to sit down.” This was a very grassy place. There were about 5,000 men who sat down there. Then Jesus </a:t>
            </a:r>
          </a:p>
          <a:p>
            <a:r>
              <a:rPr lang="en-US" sz="2400" dirty="0">
                <a:solidFill>
                  <a:srgbClr val="0000CC"/>
                </a:solidFill>
                <a:latin typeface="Comic Sans MS" panose="030F0702030302020204" pitchFamily="66" charset="0"/>
              </a:rPr>
              <a:t>took the loaves of bread. </a:t>
            </a:r>
            <a:r>
              <a:rPr lang="en-US" sz="2400" dirty="0">
                <a:latin typeface="Comic Sans MS" panose="030F0702030302020204" pitchFamily="66" charset="0"/>
              </a:rPr>
              <a:t>He thanked </a:t>
            </a:r>
          </a:p>
          <a:p>
            <a:r>
              <a:rPr lang="en-US" sz="2400" dirty="0">
                <a:latin typeface="Comic Sans MS" panose="030F0702030302020204" pitchFamily="66" charset="0"/>
              </a:rPr>
              <a:t>God for the bread and gave it to the </a:t>
            </a:r>
          </a:p>
          <a:p>
            <a:r>
              <a:rPr lang="en-US" sz="2400" dirty="0">
                <a:latin typeface="Comic Sans MS" panose="030F0702030302020204" pitchFamily="66" charset="0"/>
              </a:rPr>
              <a:t>people who were sitting there. He did</a:t>
            </a:r>
          </a:p>
          <a:p>
            <a:r>
              <a:rPr lang="en-US" sz="2400" dirty="0">
                <a:latin typeface="Comic Sans MS" panose="030F0702030302020204" pitchFamily="66" charset="0"/>
              </a:rPr>
              <a:t>the same with the fish. He gave them </a:t>
            </a:r>
          </a:p>
          <a:p>
            <a:r>
              <a:rPr lang="en-US" sz="2400" dirty="0">
                <a:latin typeface="Comic Sans MS" panose="030F0702030302020204" pitchFamily="66" charset="0"/>
              </a:rPr>
              <a:t>as much as they wanted. </a:t>
            </a:r>
            <a:r>
              <a:rPr lang="en-US" sz="2400" dirty="0">
                <a:solidFill>
                  <a:srgbClr val="C00000"/>
                </a:solidFill>
                <a:latin typeface="Comic Sans MS" panose="030F0702030302020204" pitchFamily="66" charset="0"/>
              </a:rPr>
              <a:t>They all had enough to eat. When they had finished, Jesus said to his followers, “Gather the pieces of fish and bread that were not eaten. Don’t waste anything.” So they gathered up the pieces that were left. They filled 12 large baskets with the pieces that were left of the five barley loaves.</a:t>
            </a:r>
          </a:p>
          <a:p>
            <a:endParaRPr lang="en-GB" sz="3200" dirty="0">
              <a:latin typeface="Comic Sans MS" panose="030F0702030302020204" pitchFamily="66" charset="0"/>
            </a:endParaRP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11151"/>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rId4" action="ppaction://hlinksldjump"/>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027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E13E2-EA40-45F3-9EB2-B08198491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047" y="1437696"/>
            <a:ext cx="2607258" cy="4135850"/>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p:cNvGrpSpPr/>
          <p:nvPr/>
        </p:nvGrpSpPr>
        <p:grpSpPr>
          <a:xfrm>
            <a:off x="2152650" y="124797"/>
            <a:ext cx="4826446" cy="114823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53597"/>
                <a:gd name="adj2" fmla="val 1286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0" name="TextBox 39"/>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Where did all the extra food come from?</a:t>
              </a:r>
            </a:p>
          </p:txBody>
        </p:sp>
      </p:grpSp>
      <p:grpSp>
        <p:nvGrpSpPr>
          <p:cNvPr id="31" name="Group 30">
            <a:extLst>
              <a:ext uri="{FF2B5EF4-FFF2-40B4-BE49-F238E27FC236}">
                <a16:creationId xmlns:a16="http://schemas.microsoft.com/office/drawing/2014/main" id="{9667485A-6AC3-4838-ADAF-E8652C0C968F}"/>
              </a:ext>
            </a:extLst>
          </p:cNvPr>
          <p:cNvGrpSpPr/>
          <p:nvPr/>
        </p:nvGrpSpPr>
        <p:grpSpPr>
          <a:xfrm>
            <a:off x="2164904" y="127591"/>
            <a:ext cx="4826447" cy="1148239"/>
            <a:chOff x="3854729" y="219308"/>
            <a:chExt cx="4495802" cy="1731599"/>
          </a:xfrm>
          <a:solidFill>
            <a:schemeClr val="bg1"/>
          </a:solidFill>
        </p:grpSpPr>
        <p:sp>
          <p:nvSpPr>
            <p:cNvPr id="32" name="Rounded Rectangular Callout 38">
              <a:extLst>
                <a:ext uri="{FF2B5EF4-FFF2-40B4-BE49-F238E27FC236}">
                  <a16:creationId xmlns:a16="http://schemas.microsoft.com/office/drawing/2014/main" id="{348FF04C-3EF2-4953-BAE0-0FC7F0ABBA92}"/>
                </a:ext>
              </a:extLst>
            </p:cNvPr>
            <p:cNvSpPr/>
            <p:nvPr/>
          </p:nvSpPr>
          <p:spPr>
            <a:xfrm>
              <a:off x="3854729" y="219308"/>
              <a:ext cx="4495800" cy="1731599"/>
            </a:xfrm>
            <a:prstGeom prst="wedgeRoundRectCallout">
              <a:avLst>
                <a:gd name="adj1" fmla="val 53597"/>
                <a:gd name="adj2" fmla="val 1286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3" name="TextBox 32">
              <a:extLst>
                <a:ext uri="{FF2B5EF4-FFF2-40B4-BE49-F238E27FC236}">
                  <a16:creationId xmlns:a16="http://schemas.microsoft.com/office/drawing/2014/main" id="{114D4413-D0E3-4FBE-9E72-388250C815C5}"/>
                </a:ext>
              </a:extLst>
            </p:cNvPr>
            <p:cNvSpPr txBox="1"/>
            <p:nvPr/>
          </p:nvSpPr>
          <p:spPr>
            <a:xfrm>
              <a:off x="3856725" y="346442"/>
              <a:ext cx="4493806" cy="153166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But how could he do that?</a:t>
              </a:r>
            </a:p>
          </p:txBody>
        </p:sp>
      </p:grpSp>
      <p:grpSp>
        <p:nvGrpSpPr>
          <p:cNvPr id="6" name="Group 5">
            <a:extLst>
              <a:ext uri="{FF2B5EF4-FFF2-40B4-BE49-F238E27FC236}">
                <a16:creationId xmlns:a16="http://schemas.microsoft.com/office/drawing/2014/main" id="{0DF6109E-75B7-4AB3-80D9-7CF4B0819796}"/>
              </a:ext>
            </a:extLst>
          </p:cNvPr>
          <p:cNvGrpSpPr/>
          <p:nvPr/>
        </p:nvGrpSpPr>
        <p:grpSpPr>
          <a:xfrm>
            <a:off x="2905091" y="2476938"/>
            <a:ext cx="3271668" cy="3232396"/>
            <a:chOff x="2905091" y="2476938"/>
            <a:chExt cx="3271668" cy="3232396"/>
          </a:xfrm>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2905091" y="2476938"/>
              <a:ext cx="3271668" cy="2971800"/>
            </a:xfrm>
            <a:prstGeom prst="wedgeRoundRectCallout">
              <a:avLst>
                <a:gd name="adj1" fmla="val -80935"/>
                <a:gd name="adj2" fmla="val -5304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A2BE1A6-413D-409F-80E3-599D34CB477C}"/>
                </a:ext>
              </a:extLst>
            </p:cNvPr>
            <p:cNvSpPr txBox="1"/>
            <p:nvPr/>
          </p:nvSpPr>
          <p:spPr>
            <a:xfrm>
              <a:off x="2905091" y="2570013"/>
              <a:ext cx="3270756" cy="3139321"/>
            </a:xfrm>
            <a:prstGeom prst="rect">
              <a:avLst/>
            </a:prstGeom>
            <a:noFill/>
          </p:spPr>
          <p:txBody>
            <a:bodyPr wrap="square" rtlCol="0">
              <a:spAutoFit/>
            </a:bodyPr>
            <a:lstStyle/>
            <a:p>
              <a:pPr algn="ctr"/>
              <a:r>
                <a:rPr lang="en-GB" sz="3000" b="1" dirty="0">
                  <a:latin typeface="Comic Sans MS" panose="030F0702030302020204" pitchFamily="66" charset="0"/>
                </a:rPr>
                <a:t>Jesus had turned the little they had into more than enough for everyone.</a:t>
              </a:r>
            </a:p>
            <a:p>
              <a:pPr algn="ctr"/>
              <a:endParaRPr lang="en-GB" dirty="0"/>
            </a:p>
          </p:txBody>
        </p:sp>
      </p:grpSp>
      <p:grpSp>
        <p:nvGrpSpPr>
          <p:cNvPr id="21" name="Group 20">
            <a:extLst>
              <a:ext uri="{FF2B5EF4-FFF2-40B4-BE49-F238E27FC236}">
                <a16:creationId xmlns:a16="http://schemas.microsoft.com/office/drawing/2014/main" id="{AC196C5A-7922-400B-A9B2-86C00EF045D4}"/>
              </a:ext>
            </a:extLst>
          </p:cNvPr>
          <p:cNvGrpSpPr/>
          <p:nvPr/>
        </p:nvGrpSpPr>
        <p:grpSpPr>
          <a:xfrm>
            <a:off x="2827979" y="2493637"/>
            <a:ext cx="3347868" cy="3232396"/>
            <a:chOff x="2828891" y="2476938"/>
            <a:chExt cx="3347868" cy="3232396"/>
          </a:xfrm>
        </p:grpSpPr>
        <p:sp>
          <p:nvSpPr>
            <p:cNvPr id="22" name="Rounded Rectangular Callout 38">
              <a:extLst>
                <a:ext uri="{FF2B5EF4-FFF2-40B4-BE49-F238E27FC236}">
                  <a16:creationId xmlns:a16="http://schemas.microsoft.com/office/drawing/2014/main" id="{BD04DD14-0120-4E48-8AFF-CB9608C6B647}"/>
                </a:ext>
              </a:extLst>
            </p:cNvPr>
            <p:cNvSpPr/>
            <p:nvPr/>
          </p:nvSpPr>
          <p:spPr>
            <a:xfrm>
              <a:off x="2905091" y="2476938"/>
              <a:ext cx="3271668" cy="2971800"/>
            </a:xfrm>
            <a:prstGeom prst="wedgeRoundRectCallout">
              <a:avLst>
                <a:gd name="adj1" fmla="val -80935"/>
                <a:gd name="adj2" fmla="val -5304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56467DC-FA4E-470F-BAE7-32EA86FE0B5D}"/>
                </a:ext>
              </a:extLst>
            </p:cNvPr>
            <p:cNvSpPr txBox="1"/>
            <p:nvPr/>
          </p:nvSpPr>
          <p:spPr>
            <a:xfrm>
              <a:off x="2828891" y="2570013"/>
              <a:ext cx="3346956" cy="3139321"/>
            </a:xfrm>
            <a:prstGeom prst="rect">
              <a:avLst/>
            </a:prstGeom>
            <a:noFill/>
          </p:spPr>
          <p:txBody>
            <a:bodyPr wrap="square" rtlCol="0">
              <a:spAutoFit/>
            </a:bodyPr>
            <a:lstStyle/>
            <a:p>
              <a:pPr algn="ctr"/>
              <a:r>
                <a:rPr lang="en-GB" sz="3000" b="1" dirty="0">
                  <a:latin typeface="Comic Sans MS" panose="030F0702030302020204" pitchFamily="66" charset="0"/>
                </a:rPr>
                <a:t>Jesus is the son of God and is able to change and use things that no one else can.</a:t>
              </a:r>
            </a:p>
            <a:p>
              <a:pPr algn="ctr"/>
              <a:endParaRPr lang="en-GB" dirty="0"/>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612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hlinkClick r:id="rId5" action="ppaction://hlinksldjump"/>
            <a:extLst>
              <a:ext uri="{FF2B5EF4-FFF2-40B4-BE49-F238E27FC236}">
                <a16:creationId xmlns:a16="http://schemas.microsoft.com/office/drawing/2014/main" id="{D71D8C5D-DAE3-407D-99EC-D573F03D536A}"/>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122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750"/>
                                        <p:tgtEl>
                                          <p:spTgt spid="38"/>
                                        </p:tgtEl>
                                      </p:cBhvr>
                                    </p:animEffect>
                                  </p:childTnLst>
                                </p:cTn>
                              </p:par>
                            </p:childTnLst>
                          </p:cTn>
                        </p:par>
                        <p:par>
                          <p:cTn id="8" fill="hold">
                            <p:stCondLst>
                              <p:cond delay="750"/>
                            </p:stCondLst>
                            <p:childTnLst>
                              <p:par>
                                <p:cTn id="9" presetID="22" presetClass="entr" presetSubtype="8" fill="hold" nodeType="afterEffect">
                                  <p:stCondLst>
                                    <p:cond delay="3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4500"/>
                            </p:stCondLst>
                            <p:childTnLst>
                              <p:par>
                                <p:cTn id="13" presetID="1" presetClass="exit" presetSubtype="0" fill="hold" nodeType="afterEffect">
                                  <p:stCondLst>
                                    <p:cond delay="3000"/>
                                  </p:stCondLst>
                                  <p:childTnLst>
                                    <p:set>
                                      <p:cBhvr>
                                        <p:cTn id="14" dur="1" fill="hold">
                                          <p:stCondLst>
                                            <p:cond delay="0"/>
                                          </p:stCondLst>
                                        </p:cTn>
                                        <p:tgtEl>
                                          <p:spTgt spid="38"/>
                                        </p:tgtEl>
                                        <p:attrNameLst>
                                          <p:attrName>style.visibility</p:attrName>
                                        </p:attrNameLst>
                                      </p:cBhvr>
                                      <p:to>
                                        <p:strVal val="hidden"/>
                                      </p:to>
                                    </p:set>
                                  </p:childTnLst>
                                </p:cTn>
                              </p:par>
                            </p:childTnLst>
                          </p:cTn>
                        </p:par>
                        <p:par>
                          <p:cTn id="15" fill="hold">
                            <p:stCondLst>
                              <p:cond delay="7500"/>
                            </p:stCondLst>
                            <p:childTnLst>
                              <p:par>
                                <p:cTn id="16" presetID="22" presetClass="entr" presetSubtype="2"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right)">
                                      <p:cBhvr>
                                        <p:cTn id="18" dur="750"/>
                                        <p:tgtEl>
                                          <p:spTgt spid="31"/>
                                        </p:tgtEl>
                                      </p:cBhvr>
                                    </p:animEffect>
                                  </p:childTnLst>
                                </p:cTn>
                              </p:par>
                            </p:childTnLst>
                          </p:cTn>
                        </p:par>
                        <p:par>
                          <p:cTn id="19" fill="hold">
                            <p:stCondLst>
                              <p:cond delay="8250"/>
                            </p:stCondLst>
                            <p:childTnLst>
                              <p:par>
                                <p:cTn id="20" presetID="1" presetClass="exit" presetSubtype="0" fill="hold" nodeType="after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par>
                          <p:cTn id="22" fill="hold">
                            <p:stCondLst>
                              <p:cond delay="8250"/>
                            </p:stCondLst>
                            <p:childTnLst>
                              <p:par>
                                <p:cTn id="23" presetID="22" presetClass="entr" presetSubtype="8" fill="hold" nodeType="afterEffect">
                                  <p:stCondLst>
                                    <p:cond delay="300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750"/>
                                        <p:tgtEl>
                                          <p:spTgt spid="21"/>
                                        </p:tgtEl>
                                      </p:cBhvr>
                                    </p:animEffect>
                                  </p:childTnLst>
                                </p:cTn>
                              </p:par>
                            </p:childTnLst>
                          </p:cTn>
                        </p:par>
                        <p:par>
                          <p:cTn id="26" fill="hold">
                            <p:stCondLst>
                              <p:cond delay="12000"/>
                            </p:stCondLst>
                            <p:childTnLst>
                              <p:par>
                                <p:cTn id="27" presetID="42" presetClass="path" presetSubtype="0" accel="50000" decel="50000" fill="hold" grpId="0" nodeType="afterEffect">
                                  <p:stCondLst>
                                    <p:cond delay="2000"/>
                                  </p:stCondLst>
                                  <p:childTnLst>
                                    <p:animMotion origin="layout" path="M 0 1.11111E-6 L 1 -0.00139 " pathEditMode="relative" rAng="0" ptsTypes="AA">
                                      <p:cBhvr>
                                        <p:cTn id="28" dur="1500" fill="hold"/>
                                        <p:tgtEl>
                                          <p:spTgt spid="4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pic>
        <p:nvPicPr>
          <p:cNvPr id="3" name="Picture 2">
            <a:extLst>
              <a:ext uri="{FF2B5EF4-FFF2-40B4-BE49-F238E27FC236}">
                <a16:creationId xmlns:a16="http://schemas.microsoft.com/office/drawing/2014/main" id="{3E7E13E2-EA40-45F3-9EB2-B08198491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047" y="1437696"/>
            <a:ext cx="2607258" cy="4135850"/>
          </a:xfrm>
          <a:prstGeom prst="rect">
            <a:avLst/>
          </a:prstGeom>
        </p:spPr>
      </p:pic>
      <p:grpSp>
        <p:nvGrpSpPr>
          <p:cNvPr id="22" name="Group 21">
            <a:extLst>
              <a:ext uri="{FF2B5EF4-FFF2-40B4-BE49-F238E27FC236}">
                <a16:creationId xmlns:a16="http://schemas.microsoft.com/office/drawing/2014/main" id="{4B953F9D-2D1D-4BC8-B82E-C19BBE5B83D9}"/>
              </a:ext>
            </a:extLst>
          </p:cNvPr>
          <p:cNvGrpSpPr/>
          <p:nvPr/>
        </p:nvGrpSpPr>
        <p:grpSpPr>
          <a:xfrm>
            <a:off x="2665472" y="111853"/>
            <a:ext cx="4038600" cy="1148239"/>
            <a:chOff x="3854729" y="219308"/>
            <a:chExt cx="4495801" cy="1731599"/>
          </a:xfrm>
          <a:solidFill>
            <a:schemeClr val="bg1"/>
          </a:solidFill>
        </p:grpSpPr>
        <p:sp>
          <p:nvSpPr>
            <p:cNvPr id="23" name="Rounded Rectangular Callout 38">
              <a:extLst>
                <a:ext uri="{FF2B5EF4-FFF2-40B4-BE49-F238E27FC236}">
                  <a16:creationId xmlns:a16="http://schemas.microsoft.com/office/drawing/2014/main" id="{58EA32FA-5F2B-49A6-AE98-6232E350A4D4}"/>
                </a:ext>
              </a:extLst>
            </p:cNvPr>
            <p:cNvSpPr/>
            <p:nvPr/>
          </p:nvSpPr>
          <p:spPr>
            <a:xfrm>
              <a:off x="3854729" y="219308"/>
              <a:ext cx="4495800" cy="1731599"/>
            </a:xfrm>
            <a:prstGeom prst="wedgeRoundRectCallout">
              <a:avLst>
                <a:gd name="adj1" fmla="val 62013"/>
                <a:gd name="adj2" fmla="val 13084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4" name="TextBox 23">
              <a:extLst>
                <a:ext uri="{FF2B5EF4-FFF2-40B4-BE49-F238E27FC236}">
                  <a16:creationId xmlns:a16="http://schemas.microsoft.com/office/drawing/2014/main" id="{95E5825F-543B-4398-9ADA-3819A1558D25}"/>
                </a:ext>
              </a:extLst>
            </p:cNvPr>
            <p:cNvSpPr txBox="1"/>
            <p:nvPr/>
          </p:nvSpPr>
          <p:spPr>
            <a:xfrm>
              <a:off x="3856724" y="346442"/>
              <a:ext cx="4493806" cy="835455"/>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So why did Jesus do this miracle?</a:t>
              </a:r>
            </a:p>
          </p:txBody>
        </p:sp>
      </p:grpSp>
      <p:grpSp>
        <p:nvGrpSpPr>
          <p:cNvPr id="49" name="Group 48">
            <a:extLst>
              <a:ext uri="{FF2B5EF4-FFF2-40B4-BE49-F238E27FC236}">
                <a16:creationId xmlns:a16="http://schemas.microsoft.com/office/drawing/2014/main" id="{7663C10D-A191-4229-8359-3FEEDC1B69EC}"/>
              </a:ext>
            </a:extLst>
          </p:cNvPr>
          <p:cNvGrpSpPr/>
          <p:nvPr/>
        </p:nvGrpSpPr>
        <p:grpSpPr>
          <a:xfrm>
            <a:off x="2665472" y="1979030"/>
            <a:ext cx="3579871" cy="2708263"/>
            <a:chOff x="3748849"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495800" cy="4398092"/>
            </a:xfrm>
            <a:prstGeom prst="wedgeRoundRectCallout">
              <a:avLst>
                <a:gd name="adj1" fmla="val -73329"/>
                <a:gd name="adj2" fmla="val -369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48849" y="624713"/>
              <a:ext cx="4664929" cy="3898554"/>
            </a:xfrm>
            <a:prstGeom prst="rect">
              <a:avLst/>
            </a:prstGeom>
            <a:noFill/>
          </p:spPr>
          <p:txBody>
            <a:bodyPr wrap="square" rtlCol="0">
              <a:spAutoFit/>
            </a:bodyPr>
            <a:lstStyle/>
            <a:p>
              <a:pPr algn="ctr"/>
              <a:r>
                <a:rPr lang="en-GB" sz="3000" b="1" dirty="0">
                  <a:latin typeface="Comic Sans MS" panose="030F0702030302020204" pitchFamily="66" charset="0"/>
                </a:rPr>
                <a:t>Jesus showed the people that he had power over and can change real things. </a:t>
              </a:r>
            </a:p>
          </p:txBody>
        </p:sp>
      </p:grpSp>
      <p:grpSp>
        <p:nvGrpSpPr>
          <p:cNvPr id="34" name="Group 33">
            <a:extLst>
              <a:ext uri="{FF2B5EF4-FFF2-40B4-BE49-F238E27FC236}">
                <a16:creationId xmlns:a16="http://schemas.microsoft.com/office/drawing/2014/main" id="{559D0A1C-4B35-4B20-85B6-250701E5A1D8}"/>
              </a:ext>
            </a:extLst>
          </p:cNvPr>
          <p:cNvGrpSpPr/>
          <p:nvPr/>
        </p:nvGrpSpPr>
        <p:grpSpPr>
          <a:xfrm>
            <a:off x="2616934" y="1979030"/>
            <a:ext cx="3579871" cy="2708263"/>
            <a:chOff x="3724854" y="219308"/>
            <a:chExt cx="4664929" cy="4398092"/>
          </a:xfrm>
          <a:solidFill>
            <a:schemeClr val="bg1"/>
          </a:solidFill>
        </p:grpSpPr>
        <p:sp>
          <p:nvSpPr>
            <p:cNvPr id="35" name="Rounded Rectangular Callout 38">
              <a:extLst>
                <a:ext uri="{FF2B5EF4-FFF2-40B4-BE49-F238E27FC236}">
                  <a16:creationId xmlns:a16="http://schemas.microsoft.com/office/drawing/2014/main" id="{0DA1CA94-E0E8-42DE-83C9-08609034F3E9}"/>
                </a:ext>
              </a:extLst>
            </p:cNvPr>
            <p:cNvSpPr/>
            <p:nvPr/>
          </p:nvSpPr>
          <p:spPr>
            <a:xfrm>
              <a:off x="3854729" y="219308"/>
              <a:ext cx="4495800" cy="4398092"/>
            </a:xfrm>
            <a:prstGeom prst="wedgeRoundRectCallout">
              <a:avLst>
                <a:gd name="adj1" fmla="val -73329"/>
                <a:gd name="adj2" fmla="val -369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BF7CD538-ACCE-4370-B853-5B985890025A}"/>
                </a:ext>
              </a:extLst>
            </p:cNvPr>
            <p:cNvSpPr txBox="1"/>
            <p:nvPr/>
          </p:nvSpPr>
          <p:spPr>
            <a:xfrm>
              <a:off x="3724854" y="530581"/>
              <a:ext cx="4664929" cy="3898554"/>
            </a:xfrm>
            <a:prstGeom prst="rect">
              <a:avLst/>
            </a:prstGeom>
            <a:noFill/>
          </p:spPr>
          <p:txBody>
            <a:bodyPr wrap="square" rtlCol="0">
              <a:spAutoFit/>
            </a:bodyPr>
            <a:lstStyle/>
            <a:p>
              <a:pPr algn="ctr"/>
              <a:r>
                <a:rPr lang="en-GB" sz="3000" b="1" dirty="0">
                  <a:latin typeface="Comic Sans MS" panose="030F0702030302020204" pitchFamily="66" charset="0"/>
                </a:rPr>
                <a:t>Jesus also showed his disciples that he can use even the small things they had. </a:t>
              </a:r>
            </a:p>
          </p:txBody>
        </p:sp>
      </p:grpSp>
      <p:sp>
        <p:nvSpPr>
          <p:cNvPr id="37" name="Rectangle 36">
            <a:hlinkClick r:id="rId4" action="ppaction://hlinksldjump"/>
            <a:extLst>
              <a:ext uri="{FF2B5EF4-FFF2-40B4-BE49-F238E27FC236}">
                <a16:creationId xmlns:a16="http://schemas.microsoft.com/office/drawing/2014/main" id="{478BD3A4-7C0A-4D4B-BA10-D2FB45A4120D}"/>
              </a:ext>
            </a:extLst>
          </p:cNvPr>
          <p:cNvSpPr/>
          <p:nvPr/>
        </p:nvSpPr>
        <p:spPr>
          <a:xfrm>
            <a:off x="612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Arrow: Right 51">
            <a:hlinkClick r:id="rId5" action="ppaction://hlinksldjump"/>
            <a:extLst>
              <a:ext uri="{FF2B5EF4-FFF2-40B4-BE49-F238E27FC236}">
                <a16:creationId xmlns:a16="http://schemas.microsoft.com/office/drawing/2014/main" id="{E122DF20-261E-4608-BA1A-54DC018FD319}"/>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5663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750"/>
                                        <p:tgtEl>
                                          <p:spTgt spid="22"/>
                                        </p:tgtEl>
                                      </p:cBhvr>
                                    </p:animEffect>
                                  </p:childTnLst>
                                </p:cTn>
                              </p:par>
                            </p:childTnLst>
                          </p:cTn>
                        </p:par>
                        <p:par>
                          <p:cTn id="8" fill="hold">
                            <p:stCondLst>
                              <p:cond delay="750"/>
                            </p:stCondLst>
                            <p:childTnLst>
                              <p:par>
                                <p:cTn id="9" presetID="22" presetClass="entr" presetSubtype="8" fill="hold" nodeType="afterEffect">
                                  <p:stCondLst>
                                    <p:cond delay="300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750"/>
                                        <p:tgtEl>
                                          <p:spTgt spid="49"/>
                                        </p:tgtEl>
                                      </p:cBhvr>
                                    </p:animEffect>
                                  </p:childTnLst>
                                </p:cTn>
                              </p:par>
                            </p:childTnLst>
                          </p:cTn>
                        </p:par>
                        <p:par>
                          <p:cTn id="12" fill="hold">
                            <p:stCondLst>
                              <p:cond delay="4500"/>
                            </p:stCondLst>
                            <p:childTnLst>
                              <p:par>
                                <p:cTn id="13" presetID="1" presetClass="exit" presetSubtype="0" fill="hold" nodeType="afterEffect">
                                  <p:stCondLst>
                                    <p:cond delay="4000"/>
                                  </p:stCondLst>
                                  <p:childTnLst>
                                    <p:set>
                                      <p:cBhvr>
                                        <p:cTn id="14" dur="1" fill="hold">
                                          <p:stCondLst>
                                            <p:cond delay="0"/>
                                          </p:stCondLst>
                                        </p:cTn>
                                        <p:tgtEl>
                                          <p:spTgt spid="49"/>
                                        </p:tgtEl>
                                        <p:attrNameLst>
                                          <p:attrName>style.visibility</p:attrName>
                                        </p:attrNameLst>
                                      </p:cBhvr>
                                      <p:to>
                                        <p:strVal val="hidden"/>
                                      </p:to>
                                    </p:set>
                                  </p:childTnLst>
                                </p:cTn>
                              </p:par>
                            </p:childTnLst>
                          </p:cTn>
                        </p:par>
                        <p:par>
                          <p:cTn id="15" fill="hold">
                            <p:stCondLst>
                              <p:cond delay="8500"/>
                            </p:stCondLst>
                            <p:childTnLst>
                              <p:par>
                                <p:cTn id="16" presetID="22" presetClass="entr" presetSubtype="8"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750"/>
                                        <p:tgtEl>
                                          <p:spTgt spid="34"/>
                                        </p:tgtEl>
                                      </p:cBhvr>
                                    </p:animEffect>
                                  </p:childTnLst>
                                </p:cTn>
                              </p:par>
                            </p:childTnLst>
                          </p:cTn>
                        </p:par>
                        <p:par>
                          <p:cTn id="19" fill="hold">
                            <p:stCondLst>
                              <p:cond delay="9250"/>
                            </p:stCondLst>
                            <p:childTnLst>
                              <p:par>
                                <p:cTn id="20" presetID="42" presetClass="path" presetSubtype="0" accel="50000" decel="50000" fill="hold" grpId="0" nodeType="afterEffect">
                                  <p:stCondLst>
                                    <p:cond delay="2000"/>
                                  </p:stCondLst>
                                  <p:childTnLst>
                                    <p:animMotion origin="layout" path="M 0 1.11111E-6 L 1 -0.00139 " pathEditMode="relative" rAng="0" ptsTypes="AA">
                                      <p:cBhvr>
                                        <p:cTn id="21" dur="1500" fill="hold"/>
                                        <p:tgtEl>
                                          <p:spTgt spid="5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2895600" y="145498"/>
            <a:ext cx="5863041" cy="163830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67410"/>
                <a:gd name="adj2" fmla="val 8442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2399111"/>
            </a:xfrm>
            <a:prstGeom prst="rect">
              <a:avLst/>
            </a:prstGeom>
            <a:noFill/>
          </p:spPr>
          <p:txBody>
            <a:bodyPr wrap="square" rtlCol="0">
              <a:spAutoFit/>
            </a:bodyPr>
            <a:lstStyle/>
            <a:p>
              <a:pPr algn="ctr"/>
              <a:r>
                <a:rPr lang="en-GB" sz="3000" b="1" dirty="0">
                  <a:latin typeface="Comic Sans MS" panose="030F0702030302020204" pitchFamily="66" charset="0"/>
                </a:rPr>
                <a:t>This miracle shows us that Jesus has power over physical objects. </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886200" y="2147060"/>
            <a:ext cx="5031409" cy="1090951"/>
            <a:chOff x="3788875" y="219308"/>
            <a:chExt cx="4664929" cy="4398092"/>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854729" y="219308"/>
              <a:ext cx="4599075" cy="4398092"/>
            </a:xfrm>
            <a:prstGeom prst="wedgeRoundRectCallout">
              <a:avLst>
                <a:gd name="adj1" fmla="val -89684"/>
                <a:gd name="adj2" fmla="val -2952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26F1FD6-A829-4028-A26C-882B751ED666}"/>
                </a:ext>
              </a:extLst>
            </p:cNvPr>
            <p:cNvSpPr txBox="1"/>
            <p:nvPr/>
          </p:nvSpPr>
          <p:spPr>
            <a:xfrm>
              <a:off x="3788875" y="219308"/>
              <a:ext cx="4664929" cy="2726594"/>
            </a:xfrm>
            <a:prstGeom prst="rect">
              <a:avLst/>
            </a:prstGeom>
            <a:noFill/>
          </p:spPr>
          <p:txBody>
            <a:bodyPr wrap="square" rtlCol="0">
              <a:spAutoFit/>
            </a:bodyPr>
            <a:lstStyle/>
            <a:p>
              <a:pPr algn="ctr"/>
              <a:r>
                <a:rPr lang="en-GB" sz="3000" b="1" dirty="0">
                  <a:latin typeface="Comic Sans MS" panose="030F0702030302020204" pitchFamily="66" charset="0"/>
                </a:rPr>
                <a:t>Jesus can do miracles in our lives too. </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3473889" y="3678471"/>
            <a:ext cx="5271374" cy="1727765"/>
            <a:chOff x="3788875" y="219308"/>
            <a:chExt cx="4664930" cy="4398092"/>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79472"/>
                <a:gd name="adj2" fmla="val -12615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E921D06-FFF4-4FAF-9592-2EB12FB01C4A}"/>
                </a:ext>
              </a:extLst>
            </p:cNvPr>
            <p:cNvSpPr txBox="1"/>
            <p:nvPr/>
          </p:nvSpPr>
          <p:spPr>
            <a:xfrm>
              <a:off x="3788875" y="638176"/>
              <a:ext cx="4664929" cy="3760595"/>
            </a:xfrm>
            <a:prstGeom prst="rect">
              <a:avLst/>
            </a:prstGeom>
            <a:noFill/>
          </p:spPr>
          <p:txBody>
            <a:bodyPr wrap="square" rtlCol="0">
              <a:spAutoFit/>
            </a:bodyPr>
            <a:lstStyle/>
            <a:p>
              <a:pPr algn="ctr"/>
              <a:r>
                <a:rPr lang="en-GB" sz="3000" b="1" dirty="0">
                  <a:latin typeface="Comic Sans MS" panose="030F0702030302020204" pitchFamily="66" charset="0"/>
                </a:rPr>
                <a:t>Jesus can use everything we have, even if it is small, to share his love.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rId4" action="ppaction://hlinksldjump"/>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nodeType="afterEffect">
                                  <p:stCondLst>
                                    <p:cond delay="30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750"/>
                                        <p:tgtEl>
                                          <p:spTgt spid="35"/>
                                        </p:tgtEl>
                                      </p:cBhvr>
                                    </p:animEffect>
                                  </p:childTnLst>
                                </p:cTn>
                              </p:par>
                            </p:childTnLst>
                          </p:cTn>
                        </p:par>
                        <p:par>
                          <p:cTn id="12" fill="hold">
                            <p:stCondLst>
                              <p:cond delay="4500"/>
                            </p:stCondLst>
                            <p:childTnLst>
                              <p:par>
                                <p:cTn id="13" presetID="22" presetClass="entr" presetSubtype="8" fill="hold" nodeType="afterEffect">
                                  <p:stCondLst>
                                    <p:cond delay="300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750"/>
                                        <p:tgtEl>
                                          <p:spTgt spid="39"/>
                                        </p:tgtEl>
                                      </p:cBhvr>
                                    </p:animEffect>
                                  </p:childTnLst>
                                </p:cTn>
                              </p:par>
                            </p:childTnLst>
                          </p:cTn>
                        </p:par>
                        <p:par>
                          <p:cTn id="16" fill="hold">
                            <p:stCondLst>
                              <p:cond delay="8250"/>
                            </p:stCondLst>
                            <p:childTnLst>
                              <p:par>
                                <p:cTn id="17" presetID="42" presetClass="path" presetSubtype="0" accel="50000" decel="50000" fill="hold" grpId="0" nodeType="afterEffect">
                                  <p:stCondLst>
                                    <p:cond delay="2000"/>
                                  </p:stCondLst>
                                  <p:childTnLst>
                                    <p:animMotion origin="layout" path="M 0 1.11111E-6 L 1 -0.00139 " pathEditMode="relative" rAng="0" ptsTypes="AA">
                                      <p:cBhvr>
                                        <p:cTn id="18"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2895600" y="179443"/>
            <a:ext cx="5863041" cy="880132"/>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67740"/>
                <a:gd name="adj2" fmla="val 1975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803327"/>
            </a:xfrm>
            <a:prstGeom prst="rect">
              <a:avLst/>
            </a:prstGeom>
            <a:noFill/>
          </p:spPr>
          <p:txBody>
            <a:bodyPr wrap="square" rtlCol="0">
              <a:spAutoFit/>
            </a:bodyPr>
            <a:lstStyle/>
            <a:p>
              <a:pPr algn="ctr"/>
              <a:r>
                <a:rPr lang="en-GB" sz="3000" b="1" dirty="0">
                  <a:latin typeface="Comic Sans MS" panose="030F0702030302020204" pitchFamily="66" charset="0"/>
                </a:rPr>
                <a:t>Let’s just say a little prayer</a:t>
              </a:r>
            </a:p>
          </p:txBody>
        </p:sp>
      </p:grpSp>
      <p:sp>
        <p:nvSpPr>
          <p:cNvPr id="37" name="TextBox 36">
            <a:extLst>
              <a:ext uri="{FF2B5EF4-FFF2-40B4-BE49-F238E27FC236}">
                <a16:creationId xmlns:a16="http://schemas.microsoft.com/office/drawing/2014/main" id="{F26F1FD6-A829-4028-A26C-882B751ED666}"/>
              </a:ext>
            </a:extLst>
          </p:cNvPr>
          <p:cNvSpPr txBox="1"/>
          <p:nvPr/>
        </p:nvSpPr>
        <p:spPr>
          <a:xfrm>
            <a:off x="2702920" y="1504225"/>
            <a:ext cx="6460130" cy="3785652"/>
          </a:xfrm>
          <a:prstGeom prst="rect">
            <a:avLst/>
          </a:prstGeom>
          <a:noFill/>
        </p:spPr>
        <p:txBody>
          <a:bodyPr wrap="square" rtlCol="0">
            <a:spAutoFit/>
          </a:bodyPr>
          <a:lstStyle/>
          <a:p>
            <a:r>
              <a:rPr lang="en-GB" sz="3000" b="1" dirty="0">
                <a:latin typeface="Comic Sans MS" panose="030F0702030302020204" pitchFamily="66" charset="0"/>
              </a:rPr>
              <a:t>Thank you Jesus for all the things you have given me</a:t>
            </a:r>
          </a:p>
          <a:p>
            <a:r>
              <a:rPr lang="en-GB" sz="3000" b="1" dirty="0">
                <a:latin typeface="Comic Sans MS" panose="030F0702030302020204" pitchFamily="66" charset="0"/>
              </a:rPr>
              <a:t>Help me give my life back to you </a:t>
            </a:r>
          </a:p>
          <a:p>
            <a:r>
              <a:rPr lang="en-GB" sz="3000" b="1" dirty="0">
                <a:latin typeface="Comic Sans MS" panose="030F0702030302020204" pitchFamily="66" charset="0"/>
              </a:rPr>
              <a:t>Even though I am small, please use everything I have for your work </a:t>
            </a:r>
          </a:p>
          <a:p>
            <a:r>
              <a:rPr lang="en-GB" sz="3000" b="1" dirty="0">
                <a:latin typeface="Comic Sans MS" panose="030F0702030302020204" pitchFamily="66" charset="0"/>
              </a:rPr>
              <a:t>I pray that my friends and the people I meet will see you in me.</a:t>
            </a:r>
          </a:p>
        </p:txBody>
      </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rId4" action="ppaction://hlinksldjump"/>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1773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1" fill="hold" grpId="0" nodeType="afterEffect">
                                  <p:stCondLst>
                                    <p:cond delay="400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wipe(up)">
                                      <p:cBhvr>
                                        <p:cTn id="11" dur="3000"/>
                                        <p:tgtEl>
                                          <p:spTgt spid="37">
                                            <p:txEl>
                                              <p:pRg st="0" end="0"/>
                                            </p:txEl>
                                          </p:spTgt>
                                        </p:tgtEl>
                                      </p:cBhvr>
                                    </p:animEffect>
                                  </p:childTnLst>
                                </p:cTn>
                              </p:par>
                            </p:childTnLst>
                          </p:cTn>
                        </p:par>
                        <p:par>
                          <p:cTn id="12" fill="hold">
                            <p:stCondLst>
                              <p:cond delay="7750"/>
                            </p:stCondLst>
                            <p:childTnLst>
                              <p:par>
                                <p:cTn id="13" presetID="22" presetClass="entr" presetSubtype="1" fill="hold" grpId="0" nodeType="afterEffect">
                                  <p:stCondLst>
                                    <p:cond delay="4000"/>
                                  </p:stCondLst>
                                  <p:childTnLst>
                                    <p:set>
                                      <p:cBhvr>
                                        <p:cTn id="14" dur="1" fill="hold">
                                          <p:stCondLst>
                                            <p:cond delay="0"/>
                                          </p:stCondLst>
                                        </p:cTn>
                                        <p:tgtEl>
                                          <p:spTgt spid="37">
                                            <p:txEl>
                                              <p:pRg st="1" end="1"/>
                                            </p:txEl>
                                          </p:spTgt>
                                        </p:tgtEl>
                                        <p:attrNameLst>
                                          <p:attrName>style.visibility</p:attrName>
                                        </p:attrNameLst>
                                      </p:cBhvr>
                                      <p:to>
                                        <p:strVal val="visible"/>
                                      </p:to>
                                    </p:set>
                                    <p:animEffect transition="in" filter="wipe(up)">
                                      <p:cBhvr>
                                        <p:cTn id="15" dur="3000"/>
                                        <p:tgtEl>
                                          <p:spTgt spid="37">
                                            <p:txEl>
                                              <p:pRg st="1" end="1"/>
                                            </p:txEl>
                                          </p:spTgt>
                                        </p:tgtEl>
                                      </p:cBhvr>
                                    </p:animEffect>
                                  </p:childTnLst>
                                </p:cTn>
                              </p:par>
                            </p:childTnLst>
                          </p:cTn>
                        </p:par>
                        <p:par>
                          <p:cTn id="16" fill="hold">
                            <p:stCondLst>
                              <p:cond delay="14750"/>
                            </p:stCondLst>
                            <p:childTnLst>
                              <p:par>
                                <p:cTn id="17" presetID="22" presetClass="entr" presetSubtype="1" fill="hold" grpId="0" nodeType="afterEffect">
                                  <p:stCondLst>
                                    <p:cond delay="4000"/>
                                  </p:stCondLst>
                                  <p:childTnLst>
                                    <p:set>
                                      <p:cBhvr>
                                        <p:cTn id="18" dur="1" fill="hold">
                                          <p:stCondLst>
                                            <p:cond delay="0"/>
                                          </p:stCondLst>
                                        </p:cTn>
                                        <p:tgtEl>
                                          <p:spTgt spid="37">
                                            <p:txEl>
                                              <p:pRg st="2" end="2"/>
                                            </p:txEl>
                                          </p:spTgt>
                                        </p:tgtEl>
                                        <p:attrNameLst>
                                          <p:attrName>style.visibility</p:attrName>
                                        </p:attrNameLst>
                                      </p:cBhvr>
                                      <p:to>
                                        <p:strVal val="visible"/>
                                      </p:to>
                                    </p:set>
                                    <p:animEffect transition="in" filter="wipe(up)">
                                      <p:cBhvr>
                                        <p:cTn id="19" dur="3000"/>
                                        <p:tgtEl>
                                          <p:spTgt spid="37">
                                            <p:txEl>
                                              <p:pRg st="2" end="2"/>
                                            </p:txEl>
                                          </p:spTgt>
                                        </p:tgtEl>
                                      </p:cBhvr>
                                    </p:animEffect>
                                  </p:childTnLst>
                                </p:cTn>
                              </p:par>
                            </p:childTnLst>
                          </p:cTn>
                        </p:par>
                        <p:par>
                          <p:cTn id="20" fill="hold">
                            <p:stCondLst>
                              <p:cond delay="21750"/>
                            </p:stCondLst>
                            <p:childTnLst>
                              <p:par>
                                <p:cTn id="21" presetID="22" presetClass="entr" presetSubtype="1" fill="hold" grpId="0" nodeType="afterEffect">
                                  <p:stCondLst>
                                    <p:cond delay="4000"/>
                                  </p:stCondLst>
                                  <p:childTnLst>
                                    <p:set>
                                      <p:cBhvr>
                                        <p:cTn id="22" dur="1" fill="hold">
                                          <p:stCondLst>
                                            <p:cond delay="0"/>
                                          </p:stCondLst>
                                        </p:cTn>
                                        <p:tgtEl>
                                          <p:spTgt spid="37">
                                            <p:txEl>
                                              <p:pRg st="3" end="3"/>
                                            </p:txEl>
                                          </p:spTgt>
                                        </p:tgtEl>
                                        <p:attrNameLst>
                                          <p:attrName>style.visibility</p:attrName>
                                        </p:attrNameLst>
                                      </p:cBhvr>
                                      <p:to>
                                        <p:strVal val="visible"/>
                                      </p:to>
                                    </p:set>
                                    <p:animEffect transition="in" filter="wipe(up)">
                                      <p:cBhvr>
                                        <p:cTn id="23" dur="3000"/>
                                        <p:tgtEl>
                                          <p:spTgt spid="37">
                                            <p:txEl>
                                              <p:pRg st="3" end="3"/>
                                            </p:txEl>
                                          </p:spTgt>
                                        </p:tgtEl>
                                      </p:cBhvr>
                                    </p:animEffect>
                                  </p:childTnLst>
                                </p:cTn>
                              </p:par>
                            </p:childTnLst>
                          </p:cTn>
                        </p:par>
                        <p:par>
                          <p:cTn id="24" fill="hold">
                            <p:stCondLst>
                              <p:cond delay="28750"/>
                            </p:stCondLst>
                            <p:childTnLst>
                              <p:par>
                                <p:cTn id="25" presetID="42" presetClass="path" presetSubtype="0" accel="50000" decel="50000" fill="hold" grpId="0" nodeType="afterEffect">
                                  <p:stCondLst>
                                    <p:cond delay="2000"/>
                                  </p:stCondLst>
                                  <p:childTnLst>
                                    <p:animMotion origin="layout" path="M 0 1.11111E-6 L 1 -0.00139 " pathEditMode="relative" rAng="0" ptsTypes="AA">
                                      <p:cBhvr>
                                        <p:cTn id="26"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dvAuto="5000"/>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42E4E1-BC43-400C-A993-D3545AF47883}"/>
              </a:ext>
            </a:extLst>
          </p:cNvPr>
          <p:cNvGrpSpPr/>
          <p:nvPr/>
        </p:nvGrpSpPr>
        <p:grpSpPr>
          <a:xfrm>
            <a:off x="228600" y="1386238"/>
            <a:ext cx="7426731" cy="5221662"/>
            <a:chOff x="228600" y="1386238"/>
            <a:chExt cx="7426731" cy="5221662"/>
          </a:xfrm>
        </p:grpSpPr>
        <p:pic>
          <p:nvPicPr>
            <p:cNvPr id="17" name="Picture 16">
              <a:extLst>
                <a:ext uri="{FF2B5EF4-FFF2-40B4-BE49-F238E27FC236}">
                  <a16:creationId xmlns:a16="http://schemas.microsoft.com/office/drawing/2014/main" id="{B27BB07C-6BFF-47C8-A0B0-70BE9B71A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3" name="TextBox 2">
              <a:extLst>
                <a:ext uri="{FF2B5EF4-FFF2-40B4-BE49-F238E27FC236}">
                  <a16:creationId xmlns:a16="http://schemas.microsoft.com/office/drawing/2014/main" id="{81028BDA-5D93-47A0-9554-3A1F791DD69E}"/>
                </a:ext>
              </a:extLst>
            </p:cNvPr>
            <p:cNvSpPr txBox="1"/>
            <p:nvPr/>
          </p:nvSpPr>
          <p:spPr>
            <a:xfrm rot="21274856">
              <a:off x="2396399" y="1758275"/>
              <a:ext cx="3383573" cy="3970318"/>
            </a:xfrm>
            <a:prstGeom prst="rect">
              <a:avLst/>
            </a:prstGeom>
            <a:noFill/>
          </p:spPr>
          <p:txBody>
            <a:bodyPr wrap="square" rtlCol="0">
              <a:spAutoFit/>
            </a:bodyPr>
            <a:lstStyle/>
            <a:p>
              <a:r>
                <a:rPr lang="en-US" sz="2800" dirty="0">
                  <a:latin typeface="Comic Sans MS" panose="030F0702030302020204" pitchFamily="66" charset="0"/>
                </a:rPr>
                <a:t>Then Jesus said, </a:t>
              </a:r>
            </a:p>
            <a:p>
              <a:r>
                <a:rPr lang="en-US" sz="2800" dirty="0">
                  <a:latin typeface="Comic Sans MS" panose="030F0702030302020204" pitchFamily="66" charset="0"/>
                </a:rPr>
                <a:t>“I am the bread that gives life. He who comes to me will never be hungry. He who believes in me will never be thirsty.</a:t>
              </a:r>
              <a:r>
                <a:rPr lang="en-US" sz="2800" b="1" dirty="0">
                  <a:solidFill>
                    <a:srgbClr val="FF0000"/>
                  </a:solidFill>
                  <a:latin typeface="Comic Sans MS" panose="030F0702030302020204" pitchFamily="66" charset="0"/>
                </a:rPr>
                <a:t>       </a:t>
              </a:r>
            </a:p>
            <a:p>
              <a:r>
                <a:rPr lang="en-US" sz="2800" b="1" dirty="0">
                  <a:solidFill>
                    <a:srgbClr val="FF0000"/>
                  </a:solidFill>
                  <a:latin typeface="Comic Sans MS" panose="030F0702030302020204" pitchFamily="66" charset="0"/>
                </a:rPr>
                <a:t>        John 6 v35</a:t>
              </a:r>
              <a:endParaRPr lang="en-GB" sz="2800" b="1" dirty="0">
                <a:solidFill>
                  <a:srgbClr val="FF0000"/>
                </a:solidFill>
                <a:latin typeface="Comic Sans MS" panose="030F0702030302020204" pitchFamily="66" charset="0"/>
              </a:endParaRPr>
            </a:p>
          </p:txBody>
        </p:sp>
      </p:grpSp>
      <p:pic>
        <p:nvPicPr>
          <p:cNvPr id="10" name="Picture 9" descr="A picture containing toy&#10;&#10;Description automatically generated">
            <a:extLst>
              <a:ext uri="{FF2B5EF4-FFF2-40B4-BE49-F238E27FC236}">
                <a16:creationId xmlns:a16="http://schemas.microsoft.com/office/drawing/2014/main" id="{85B997DE-2121-48AF-AC3F-E001011B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680" y="1625096"/>
            <a:ext cx="2438401" cy="4096286"/>
          </a:xfrm>
          <a:prstGeom prst="rect">
            <a:avLst/>
          </a:prstGeom>
        </p:spPr>
      </p:pic>
      <p:grpSp>
        <p:nvGrpSpPr>
          <p:cNvPr id="38" name="Group 37"/>
          <p:cNvGrpSpPr/>
          <p:nvPr/>
        </p:nvGrpSpPr>
        <p:grpSpPr>
          <a:xfrm>
            <a:off x="1195966" y="40191"/>
            <a:ext cx="5807880" cy="1445380"/>
            <a:chOff x="3854727" y="219308"/>
            <a:chExt cx="4514020" cy="1731599"/>
          </a:xfrm>
          <a:solidFill>
            <a:schemeClr val="bg1"/>
          </a:solidFill>
        </p:grpSpPr>
        <p:sp>
          <p:nvSpPr>
            <p:cNvPr id="39" name="Rounded Rectangular Callout 38"/>
            <p:cNvSpPr/>
            <p:nvPr/>
          </p:nvSpPr>
          <p:spPr>
            <a:xfrm>
              <a:off x="3854727" y="219308"/>
              <a:ext cx="4495800" cy="1731599"/>
            </a:xfrm>
            <a:prstGeom prst="wedgeRoundRectCallout">
              <a:avLst>
                <a:gd name="adj1" fmla="val 62432"/>
                <a:gd name="adj2" fmla="val 11465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909947" y="447962"/>
              <a:ext cx="4458800" cy="1216788"/>
            </a:xfrm>
            <a:prstGeom prst="rect">
              <a:avLst/>
            </a:prstGeom>
            <a:noFill/>
          </p:spPr>
          <p:txBody>
            <a:bodyPr wrap="square" rtlCol="0">
              <a:spAutoFit/>
            </a:bodyPr>
            <a:lstStyle/>
            <a:p>
              <a:pPr algn="ctr"/>
              <a:r>
                <a:rPr lang="en-GB" sz="30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1115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5" action="ppaction://hlinksldjump"/>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4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35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514850"/>
          </a:xfrm>
        </p:spPr>
        <p:txBody>
          <a:bodyPr>
            <a:normAutofit fontScale="90000"/>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br>
              <a:rPr lang="en-US"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All of the activities today are available as downloadable documents on the Sunday’s Online website page.</a:t>
            </a: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We hope you enjoy them.</a:t>
            </a:r>
            <a:br>
              <a:rPr lang="en-US" sz="3100" b="1" dirty="0">
                <a:solidFill>
                  <a:srgbClr val="FF0000"/>
                </a:solidFill>
                <a:latin typeface="Comic Sans MS" panose="030F0702030302020204" pitchFamily="66" charset="0"/>
              </a:rPr>
            </a:b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Go to the next page if you want a preview.</a:t>
            </a:r>
            <a:endParaRPr lang="en-GB" sz="3100" b="1" dirty="0">
              <a:solidFill>
                <a:srgbClr val="FF0000"/>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hlinkClick r:id="rId3" action="ppaction://hlinksldjump"/>
            <a:extLst>
              <a:ext uri="{FF2B5EF4-FFF2-40B4-BE49-F238E27FC236}">
                <a16:creationId xmlns:a16="http://schemas.microsoft.com/office/drawing/2014/main" id="{040C0EAA-CCD6-48F3-883D-7531AD8B966C}"/>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hlinkClick r:id="rId4" action="ppaction://hlinksldjump"/>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7632A50E-66FF-4D54-9C97-94E045AA5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58" y="584176"/>
            <a:ext cx="3816583" cy="4748935"/>
          </a:xfrm>
          <a:prstGeom prst="rect">
            <a:avLst/>
          </a:prstGeom>
        </p:spPr>
      </p:pic>
      <p:sp>
        <p:nvSpPr>
          <p:cNvPr id="2" name="Title 1"/>
          <p:cNvSpPr>
            <a:spLocks noGrp="1"/>
          </p:cNvSpPr>
          <p:nvPr>
            <p:ph type="title"/>
          </p:nvPr>
        </p:nvSpPr>
        <p:spPr>
          <a:xfrm>
            <a:off x="1073392" y="5162580"/>
            <a:ext cx="2548674" cy="842645"/>
          </a:xfrm>
        </p:spPr>
        <p:txBody>
          <a:bodyPr>
            <a:normAutofit/>
          </a:bodyPr>
          <a:lstStyle/>
          <a:p>
            <a:r>
              <a:rPr lang="en-US" sz="2800" b="1" dirty="0">
                <a:solidFill>
                  <a:srgbClr val="FF0000"/>
                </a:solidFill>
                <a:latin typeface="Comic Sans MS" panose="030F0702030302020204" pitchFamily="66" charset="0"/>
              </a:rPr>
              <a:t>Maze</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572736" y="5162580"/>
            <a:ext cx="396240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Number Puzzle</a:t>
            </a:r>
            <a:endParaRPr lang="en-GB" sz="2800" b="1"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810C7ED-9125-4D99-8DE1-974EB203FC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7136" y="938468"/>
            <a:ext cx="3536324" cy="3843988"/>
          </a:xfrm>
          <a:prstGeom prst="rect">
            <a:avLst/>
          </a:prstGeom>
        </p:spPr>
      </p:pic>
      <p:sp>
        <p:nvSpPr>
          <p:cNvPr id="10" name="Rectangle 9">
            <a:hlinkClick r:id="rId5" action="ppaction://hlinksldjump"/>
            <a:extLst>
              <a:ext uri="{FF2B5EF4-FFF2-40B4-BE49-F238E27FC236}">
                <a16:creationId xmlns:a16="http://schemas.microsoft.com/office/drawing/2014/main" id="{D1799C9B-DE8D-434D-9BE2-D9584F20A0EA}"/>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rId6" action="ppaction://hlinksldjump"/>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97857D-C5AB-4115-94CE-519FEE7F9B24}"/>
              </a:ext>
            </a:extLst>
          </p:cNvPr>
          <p:cNvSpPr/>
          <p:nvPr/>
        </p:nvSpPr>
        <p:spPr>
          <a:xfrm>
            <a:off x="5012645"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1073392" y="5162580"/>
            <a:ext cx="2548674" cy="842645"/>
          </a:xfrm>
        </p:spPr>
        <p:txBody>
          <a:bodyPr>
            <a:normAutofit/>
          </a:bodyPr>
          <a:lstStyle/>
          <a:p>
            <a:r>
              <a:rPr lang="en-US" sz="2800" b="1" dirty="0" err="1">
                <a:solidFill>
                  <a:srgbClr val="FF0000"/>
                </a:solidFill>
                <a:latin typeface="Comic Sans MS" panose="030F0702030302020204" pitchFamily="66" charset="0"/>
              </a:rPr>
              <a:t>Colouring</a:t>
            </a:r>
            <a:endParaRPr lang="en-GB" sz="2800" b="1" dirty="0">
              <a:solidFill>
                <a:srgbClr val="FF0000"/>
              </a:solidFill>
              <a:latin typeface="Comic Sans MS" panose="030F0702030302020204" pitchFamily="66" charset="0"/>
            </a:endParaRPr>
          </a:p>
        </p:txBody>
      </p:sp>
      <p:sp>
        <p:nvSpPr>
          <p:cNvPr id="18" name="Title 1">
            <a:extLst>
              <a:ext uri="{FF2B5EF4-FFF2-40B4-BE49-F238E27FC236}">
                <a16:creationId xmlns:a16="http://schemas.microsoft.com/office/drawing/2014/main" id="{0529D2B7-7DE6-4530-B01B-BE67B50C4F00}"/>
              </a:ext>
            </a:extLst>
          </p:cNvPr>
          <p:cNvSpPr txBox="1">
            <a:spLocks/>
          </p:cNvSpPr>
          <p:nvPr/>
        </p:nvSpPr>
        <p:spPr>
          <a:xfrm>
            <a:off x="4667986" y="5162580"/>
            <a:ext cx="4156418"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Match the fish</a:t>
            </a:r>
            <a:endParaRPr lang="en-GB" sz="28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close up of a logo&#10;&#10;Description automatically generated">
            <a:extLst>
              <a:ext uri="{FF2B5EF4-FFF2-40B4-BE49-F238E27FC236}">
                <a16:creationId xmlns:a16="http://schemas.microsoft.com/office/drawing/2014/main" id="{E281DF63-206E-40D7-B4E7-D4834C9A7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0610" y="814675"/>
            <a:ext cx="2971169" cy="4114800"/>
          </a:xfrm>
          <a:prstGeom prst="rect">
            <a:avLst/>
          </a:prstGeom>
        </p:spPr>
      </p:pic>
      <p:pic>
        <p:nvPicPr>
          <p:cNvPr id="7" name="Picture 6" descr="A picture containing text, drawing&#10;&#10;Description automatically generated">
            <a:extLst>
              <a:ext uri="{FF2B5EF4-FFF2-40B4-BE49-F238E27FC236}">
                <a16:creationId xmlns:a16="http://schemas.microsoft.com/office/drawing/2014/main" id="{7D332A99-936C-43B0-9F3F-F647DDC9A7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17" y="795933"/>
            <a:ext cx="3340692" cy="4232487"/>
          </a:xfrm>
          <a:prstGeom prst="rect">
            <a:avLst/>
          </a:prstGeom>
        </p:spPr>
      </p:pic>
      <p:sp>
        <p:nvSpPr>
          <p:cNvPr id="19" name="Rectangle 18">
            <a:hlinkClick r:id="rId5" action="ppaction://hlinksldjump"/>
            <a:extLst>
              <a:ext uri="{FF2B5EF4-FFF2-40B4-BE49-F238E27FC236}">
                <a16:creationId xmlns:a16="http://schemas.microsoft.com/office/drawing/2014/main" id="{E2361EEC-BB80-491D-BD0E-1B86AD22146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rId6" action="ppaction://hlinksldjump"/>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869CC32B-2CC9-4279-862D-C3FD34AB9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095" y="-2965205"/>
            <a:ext cx="2424826" cy="4135802"/>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4189142" y="304797"/>
            <a:ext cx="4345258" cy="1731599"/>
            <a:chOff x="3854728" y="219308"/>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105256"/>
                <a:gd name="adj2" fmla="val 687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3" y="346443"/>
              <a:ext cx="4664926" cy="1477328"/>
            </a:xfrm>
            <a:prstGeom prst="rect">
              <a:avLst/>
            </a:prstGeom>
            <a:noFill/>
          </p:spPr>
          <p:txBody>
            <a:bodyPr wrap="square" rtlCol="0">
              <a:spAutoFit/>
            </a:bodyPr>
            <a:lstStyle/>
            <a:p>
              <a:pPr algn="ctr"/>
              <a:r>
                <a:rPr lang="en-GB" sz="3000" b="1" dirty="0">
                  <a:latin typeface="Comic Sans MS" panose="030F0702030302020204" pitchFamily="66" charset="0"/>
                </a:rPr>
                <a:t>Good Morning!</a:t>
              </a:r>
            </a:p>
            <a:p>
              <a:pPr algn="ctr"/>
              <a:r>
                <a:rPr lang="en-GB" sz="3000" b="1" dirty="0">
                  <a:latin typeface="Comic Sans MS" panose="030F0702030302020204" pitchFamily="66" charset="0"/>
                </a:rPr>
                <a:t>I hope you have had a good week.</a:t>
              </a:r>
            </a:p>
          </p:txBody>
        </p:sp>
      </p:grpSp>
      <p:grpSp>
        <p:nvGrpSpPr>
          <p:cNvPr id="20" name="Group 19">
            <a:extLst>
              <a:ext uri="{FF2B5EF4-FFF2-40B4-BE49-F238E27FC236}">
                <a16:creationId xmlns:a16="http://schemas.microsoft.com/office/drawing/2014/main" id="{22CC4FAB-5493-4B35-B4BB-6AF1DB42C1C1}"/>
              </a:ext>
            </a:extLst>
          </p:cNvPr>
          <p:cNvGrpSpPr/>
          <p:nvPr/>
        </p:nvGrpSpPr>
        <p:grpSpPr>
          <a:xfrm>
            <a:off x="4188213" y="3653622"/>
            <a:ext cx="4345257" cy="1731599"/>
            <a:chOff x="3854729" y="219308"/>
            <a:chExt cx="4666920" cy="1731599"/>
          </a:xfrm>
          <a:solidFill>
            <a:schemeClr val="bg1"/>
          </a:solidFill>
        </p:grpSpPr>
        <p:sp>
          <p:nvSpPr>
            <p:cNvPr id="25" name="Rounded Rectangular Callout 38">
              <a:extLst>
                <a:ext uri="{FF2B5EF4-FFF2-40B4-BE49-F238E27FC236}">
                  <a16:creationId xmlns:a16="http://schemas.microsoft.com/office/drawing/2014/main" id="{C5DDBB79-D848-4650-8B80-BC4B171F8F4D}"/>
                </a:ext>
              </a:extLst>
            </p:cNvPr>
            <p:cNvSpPr/>
            <p:nvPr/>
          </p:nvSpPr>
          <p:spPr>
            <a:xfrm>
              <a:off x="3854729" y="219308"/>
              <a:ext cx="4495800" cy="1731599"/>
            </a:xfrm>
            <a:prstGeom prst="wedgeRoundRectCallout">
              <a:avLst>
                <a:gd name="adj1" fmla="val -105789"/>
                <a:gd name="adj2" fmla="val -12575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02DD42F0-9070-4242-905F-177EE93ACE15}"/>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Last Sunday we started our series on Jesus’ miracles.</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4189140" y="304797"/>
            <a:ext cx="4345257" cy="1731599"/>
            <a:chOff x="3854729" y="219308"/>
            <a:chExt cx="4666920"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105738"/>
                <a:gd name="adj2" fmla="val 6832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Can you remember what miracle we looked at?</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rId4" action="ppaction://hlinksldjump"/>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77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Effect transition="in" filter="fade">
                                      <p:cBhvr>
                                        <p:cTn id="9" dur="2000"/>
                                        <p:tgtEl>
                                          <p:spTgt spid="15"/>
                                        </p:tgtEl>
                                      </p:cBhvr>
                                    </p:animEffect>
                                  </p:childTnLst>
                                </p:cTn>
                              </p:par>
                              <p:par>
                                <p:cTn id="10" presetID="42" presetClass="path" presetSubtype="0" accel="50000" decel="50000" fill="hold" nodeType="withEffect">
                                  <p:stCondLst>
                                    <p:cond delay="0"/>
                                  </p:stCondLst>
                                  <p:childTnLst>
                                    <p:animMotion origin="layout" path="M 1.66667E-6 -2.96296E-6 L 0.29635 0.6419 " pathEditMode="relative" rAng="0" ptsTypes="AA">
                                      <p:cBhvr>
                                        <p:cTn id="11" dur="2000" fill="hold"/>
                                        <p:tgtEl>
                                          <p:spTgt spid="15"/>
                                        </p:tgtEl>
                                        <p:attrNameLst>
                                          <p:attrName>ppt_x</p:attrName>
                                          <p:attrName>ppt_y</p:attrName>
                                        </p:attrNameLst>
                                      </p:cBhvr>
                                      <p:rCtr x="14809" y="32083"/>
                                    </p:animMotion>
                                  </p:childTnLst>
                                </p:cTn>
                              </p:par>
                            </p:childTnLst>
                          </p:cTn>
                        </p:par>
                        <p:par>
                          <p:cTn id="12" fill="hold">
                            <p:stCondLst>
                              <p:cond delay="2000"/>
                            </p:stCondLst>
                            <p:childTnLst>
                              <p:par>
                                <p:cTn id="13" presetID="22" presetClass="entr" presetSubtype="8"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250"/>
                            </p:stCondLst>
                            <p:childTnLst>
                              <p:par>
                                <p:cTn id="17" presetID="1" presetClass="exit" presetSubtype="0" fill="hold" nodeType="afterEffect">
                                  <p:stCondLst>
                                    <p:cond delay="2500"/>
                                  </p:stCondLst>
                                  <p:childTnLst>
                                    <p:set>
                                      <p:cBhvr>
                                        <p:cTn id="18" dur="1" fill="hold">
                                          <p:stCondLst>
                                            <p:cond delay="9"/>
                                          </p:stCondLst>
                                        </p:cTn>
                                        <p:tgtEl>
                                          <p:spTgt spid="12"/>
                                        </p:tgtEl>
                                        <p:attrNameLst>
                                          <p:attrName>style.visibility</p:attrName>
                                        </p:attrNameLst>
                                      </p:cBhvr>
                                      <p:to>
                                        <p:strVal val="hidden"/>
                                      </p:to>
                                    </p:set>
                                  </p:childTnLst>
                                </p:cTn>
                              </p:par>
                            </p:childTnLst>
                          </p:cTn>
                        </p:par>
                        <p:par>
                          <p:cTn id="19" fill="hold">
                            <p:stCondLst>
                              <p:cond delay="5760"/>
                            </p:stCondLst>
                            <p:childTnLst>
                              <p:par>
                                <p:cTn id="20" presetID="22" presetClass="entr" presetSubtype="8" fill="hold" nodeType="after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000"/>
                                        <p:tgtEl>
                                          <p:spTgt spid="20"/>
                                        </p:tgtEl>
                                      </p:cBhvr>
                                    </p:animEffect>
                                  </p:childTnLst>
                                </p:cTn>
                              </p:par>
                            </p:childTnLst>
                          </p:cTn>
                        </p:par>
                        <p:par>
                          <p:cTn id="23" fill="hold">
                            <p:stCondLst>
                              <p:cond delay="7760"/>
                            </p:stCondLst>
                            <p:childTnLst>
                              <p:par>
                                <p:cTn id="24" presetID="22" presetClass="entr" presetSubtype="8" fill="hold" nodeType="afterEffect">
                                  <p:stCondLst>
                                    <p:cond delay="20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1000"/>
                                        <p:tgtEl>
                                          <p:spTgt spid="28"/>
                                        </p:tgtEl>
                                      </p:cBhvr>
                                    </p:animEffect>
                                  </p:childTnLst>
                                </p:cTn>
                              </p:par>
                            </p:childTnLst>
                          </p:cTn>
                        </p:par>
                        <p:par>
                          <p:cTn id="27" fill="hold">
                            <p:stCondLst>
                              <p:cond delay="10760"/>
                            </p:stCondLst>
                            <p:childTnLst>
                              <p:par>
                                <p:cTn id="28" presetID="42" presetClass="path" presetSubtype="0" accel="50000" decel="50000" fill="hold" grpId="0" nodeType="afterEffect">
                                  <p:stCondLst>
                                    <p:cond delay="0"/>
                                  </p:stCondLst>
                                  <p:childTnLst>
                                    <p:animMotion origin="layout" path="M 0 1.11111E-6 L 1 -0.00139 " pathEditMode="relative" rAng="0" ptsTypes="AA">
                                      <p:cBhvr>
                                        <p:cTn id="29"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9FF709FA-EDA1-429F-8B8D-3175AAA682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700" y="959114"/>
            <a:ext cx="3498695" cy="3993177"/>
          </a:xfrm>
          <a:prstGeom prst="rect">
            <a:avLst/>
          </a:prstGeom>
        </p:spPr>
      </p:pic>
      <p:sp>
        <p:nvSpPr>
          <p:cNvPr id="2" name="Title 1"/>
          <p:cNvSpPr>
            <a:spLocks noGrp="1"/>
          </p:cNvSpPr>
          <p:nvPr>
            <p:ph type="title"/>
          </p:nvPr>
        </p:nvSpPr>
        <p:spPr>
          <a:xfrm>
            <a:off x="914400" y="5029200"/>
            <a:ext cx="2548674" cy="842645"/>
          </a:xfrm>
        </p:spPr>
        <p:txBody>
          <a:bodyPr>
            <a:normAutofit/>
          </a:bodyPr>
          <a:lstStyle/>
          <a:p>
            <a:r>
              <a:rPr lang="en-US" sz="2800" b="1" dirty="0">
                <a:solidFill>
                  <a:srgbClr val="FF0000"/>
                </a:solidFill>
                <a:latin typeface="Comic Sans MS" panose="030F0702030302020204" pitchFamily="66" charset="0"/>
              </a:rPr>
              <a:t>Wordsearch</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Reflection</a:t>
            </a:r>
            <a:endParaRPr lang="en-GB" sz="28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screenshot of a cell phone&#10;&#10;Description automatically generated">
            <a:extLst>
              <a:ext uri="{FF2B5EF4-FFF2-40B4-BE49-F238E27FC236}">
                <a16:creationId xmlns:a16="http://schemas.microsoft.com/office/drawing/2014/main" id="{A686971C-3184-48A3-9752-3EAA61BB98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1089" y="774715"/>
            <a:ext cx="3030689" cy="4242718"/>
          </a:xfrm>
          <a:prstGeom prst="rect">
            <a:avLst/>
          </a:prstGeom>
        </p:spPr>
      </p:pic>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0" y="5153"/>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rId6" action="ppaction://hlinksldjump"/>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Tree>
    <p:extLst>
      <p:ext uri="{BB962C8B-B14F-4D97-AF65-F5344CB8AC3E}">
        <p14:creationId xmlns:p14="http://schemas.microsoft.com/office/powerpoint/2010/main" val="422184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E949D048-B60C-4AFC-B4C2-AB6FC2D1B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1442548"/>
            <a:ext cx="2941554" cy="4142305"/>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19" name="Group 18">
            <a:extLst>
              <a:ext uri="{FF2B5EF4-FFF2-40B4-BE49-F238E27FC236}">
                <a16:creationId xmlns:a16="http://schemas.microsoft.com/office/drawing/2014/main" id="{9A04EB43-65C9-42C9-B394-029EA4028C37}"/>
              </a:ext>
            </a:extLst>
          </p:cNvPr>
          <p:cNvGrpSpPr/>
          <p:nvPr/>
        </p:nvGrpSpPr>
        <p:grpSpPr>
          <a:xfrm>
            <a:off x="2434632" y="504514"/>
            <a:ext cx="4345257" cy="862505"/>
            <a:chOff x="3854729" y="219308"/>
            <a:chExt cx="4666920" cy="1088881"/>
          </a:xfrm>
          <a:solidFill>
            <a:schemeClr val="bg1"/>
          </a:solidFill>
        </p:grpSpPr>
        <p:sp>
          <p:nvSpPr>
            <p:cNvPr id="20" name="Rounded Rectangular Callout 38">
              <a:extLst>
                <a:ext uri="{FF2B5EF4-FFF2-40B4-BE49-F238E27FC236}">
                  <a16:creationId xmlns:a16="http://schemas.microsoft.com/office/drawing/2014/main" id="{DD5EE47F-83F5-47A6-AD23-8E1F70372455}"/>
                </a:ext>
              </a:extLst>
            </p:cNvPr>
            <p:cNvSpPr/>
            <p:nvPr/>
          </p:nvSpPr>
          <p:spPr>
            <a:xfrm>
              <a:off x="3854729" y="219308"/>
              <a:ext cx="4495800" cy="1088881"/>
            </a:xfrm>
            <a:prstGeom prst="wedgeRoundRectCallout">
              <a:avLst>
                <a:gd name="adj1" fmla="val 71386"/>
                <a:gd name="adj2" fmla="val 15498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1" name="TextBox 20">
              <a:extLst>
                <a:ext uri="{FF2B5EF4-FFF2-40B4-BE49-F238E27FC236}">
                  <a16:creationId xmlns:a16="http://schemas.microsoft.com/office/drawing/2014/main" id="{852BC08E-ACFF-4A27-8936-9440440D7D15}"/>
                </a:ext>
              </a:extLst>
            </p:cNvPr>
            <p:cNvSpPr txBox="1"/>
            <p:nvPr/>
          </p:nvSpPr>
          <p:spPr>
            <a:xfrm>
              <a:off x="3856723" y="346443"/>
              <a:ext cx="4664926" cy="699402"/>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I’ve brought a clue?</a:t>
              </a:r>
            </a:p>
          </p:txBody>
        </p:sp>
      </p:grpSp>
      <p:grpSp>
        <p:nvGrpSpPr>
          <p:cNvPr id="22" name="Group 21">
            <a:extLst>
              <a:ext uri="{FF2B5EF4-FFF2-40B4-BE49-F238E27FC236}">
                <a16:creationId xmlns:a16="http://schemas.microsoft.com/office/drawing/2014/main" id="{BA57F6FA-12A4-4C92-847C-A9DD41B11285}"/>
              </a:ext>
            </a:extLst>
          </p:cNvPr>
          <p:cNvGrpSpPr/>
          <p:nvPr/>
        </p:nvGrpSpPr>
        <p:grpSpPr>
          <a:xfrm>
            <a:off x="3034426" y="3804682"/>
            <a:ext cx="3213975" cy="1713955"/>
            <a:chOff x="3854729" y="219308"/>
            <a:chExt cx="4666920" cy="1731599"/>
          </a:xfrm>
          <a:solidFill>
            <a:schemeClr val="bg1"/>
          </a:solidFill>
        </p:grpSpPr>
        <p:sp>
          <p:nvSpPr>
            <p:cNvPr id="23" name="Rounded Rectangular Callout 38">
              <a:extLst>
                <a:ext uri="{FF2B5EF4-FFF2-40B4-BE49-F238E27FC236}">
                  <a16:creationId xmlns:a16="http://schemas.microsoft.com/office/drawing/2014/main" id="{A1D889FD-CFBC-41A5-AE3B-CFA1E1176C20}"/>
                </a:ext>
              </a:extLst>
            </p:cNvPr>
            <p:cNvSpPr/>
            <p:nvPr/>
          </p:nvSpPr>
          <p:spPr>
            <a:xfrm>
              <a:off x="3854729" y="219308"/>
              <a:ext cx="4495800" cy="1731599"/>
            </a:xfrm>
            <a:prstGeom prst="wedgeRoundRectCallout">
              <a:avLst>
                <a:gd name="adj1" fmla="val -87436"/>
                <a:gd name="adj2" fmla="val -13473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B38340F-C4A7-4723-81B5-ACE6BB3F25B6}"/>
                </a:ext>
              </a:extLst>
            </p:cNvPr>
            <p:cNvSpPr txBox="1"/>
            <p:nvPr/>
          </p:nvSpPr>
          <p:spPr>
            <a:xfrm>
              <a:off x="3856723" y="346443"/>
              <a:ext cx="4664926" cy="1492536"/>
            </a:xfrm>
            <a:prstGeom prst="rect">
              <a:avLst/>
            </a:prstGeom>
            <a:noFill/>
          </p:spPr>
          <p:txBody>
            <a:bodyPr wrap="square" rtlCol="0">
              <a:spAutoFit/>
            </a:bodyPr>
            <a:lstStyle/>
            <a:p>
              <a:pPr algn="ctr"/>
              <a:r>
                <a:rPr lang="en-GB" sz="3000" b="1" dirty="0">
                  <a:latin typeface="Comic Sans MS" panose="030F0702030302020204" pitchFamily="66" charset="0"/>
                </a:rPr>
                <a:t>We looked at Jesus turning water into wine.</a:t>
              </a:r>
            </a:p>
          </p:txBody>
        </p:sp>
      </p:grpSp>
      <p:grpSp>
        <p:nvGrpSpPr>
          <p:cNvPr id="38" name="Group 37">
            <a:extLst>
              <a:ext uri="{FF2B5EF4-FFF2-40B4-BE49-F238E27FC236}">
                <a16:creationId xmlns:a16="http://schemas.microsoft.com/office/drawing/2014/main" id="{09ED81CD-B19A-452A-A63E-677B6AA708F7}"/>
              </a:ext>
            </a:extLst>
          </p:cNvPr>
          <p:cNvGrpSpPr/>
          <p:nvPr/>
        </p:nvGrpSpPr>
        <p:grpSpPr>
          <a:xfrm>
            <a:off x="2277163" y="335415"/>
            <a:ext cx="4343400" cy="1319467"/>
            <a:chOff x="3770166" y="219308"/>
            <a:chExt cx="4664926" cy="1309633"/>
          </a:xfrm>
          <a:solidFill>
            <a:schemeClr val="bg1"/>
          </a:solidFill>
        </p:grpSpPr>
        <p:sp>
          <p:nvSpPr>
            <p:cNvPr id="39" name="Rounded Rectangular Callout 38">
              <a:extLst>
                <a:ext uri="{FF2B5EF4-FFF2-40B4-BE49-F238E27FC236}">
                  <a16:creationId xmlns:a16="http://schemas.microsoft.com/office/drawing/2014/main" id="{7E10FE39-7448-47A2-872A-BA2815B9E354}"/>
                </a:ext>
              </a:extLst>
            </p:cNvPr>
            <p:cNvSpPr/>
            <p:nvPr/>
          </p:nvSpPr>
          <p:spPr>
            <a:xfrm>
              <a:off x="3854729" y="219308"/>
              <a:ext cx="4495800" cy="1088881"/>
            </a:xfrm>
            <a:prstGeom prst="wedgeRoundRectCallout">
              <a:avLst>
                <a:gd name="adj1" fmla="val 72296"/>
                <a:gd name="adj2" fmla="val 1237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a:extLst>
                <a:ext uri="{FF2B5EF4-FFF2-40B4-BE49-F238E27FC236}">
                  <a16:creationId xmlns:a16="http://schemas.microsoft.com/office/drawing/2014/main" id="{ED31E9C1-D953-4C8C-807A-D977548B21D7}"/>
                </a:ext>
              </a:extLst>
            </p:cNvPr>
            <p:cNvSpPr txBox="1"/>
            <p:nvPr/>
          </p:nvSpPr>
          <p:spPr>
            <a:xfrm>
              <a:off x="3770166" y="246704"/>
              <a:ext cx="4664926" cy="1282237"/>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What did the miracle tell us about Jesus? </a:t>
              </a:r>
            </a:p>
          </p:txBody>
        </p:sp>
      </p:grpSp>
      <p:grpSp>
        <p:nvGrpSpPr>
          <p:cNvPr id="42" name="Group 41">
            <a:extLst>
              <a:ext uri="{FF2B5EF4-FFF2-40B4-BE49-F238E27FC236}">
                <a16:creationId xmlns:a16="http://schemas.microsoft.com/office/drawing/2014/main" id="{87234D22-8231-4B22-91A4-793B1B67A025}"/>
              </a:ext>
            </a:extLst>
          </p:cNvPr>
          <p:cNvGrpSpPr/>
          <p:nvPr/>
        </p:nvGrpSpPr>
        <p:grpSpPr>
          <a:xfrm>
            <a:off x="2781300" y="3102116"/>
            <a:ext cx="4343400" cy="2721466"/>
            <a:chOff x="3854730" y="219308"/>
            <a:chExt cx="4495800" cy="4971485"/>
          </a:xfrm>
          <a:solidFill>
            <a:schemeClr val="bg1"/>
          </a:solidFill>
        </p:grpSpPr>
        <p:sp>
          <p:nvSpPr>
            <p:cNvPr id="43" name="Rounded Rectangular Callout 38">
              <a:extLst>
                <a:ext uri="{FF2B5EF4-FFF2-40B4-BE49-F238E27FC236}">
                  <a16:creationId xmlns:a16="http://schemas.microsoft.com/office/drawing/2014/main" id="{0298604B-35DC-481F-8013-F01BAC1F72EE}"/>
                </a:ext>
              </a:extLst>
            </p:cNvPr>
            <p:cNvSpPr/>
            <p:nvPr/>
          </p:nvSpPr>
          <p:spPr>
            <a:xfrm>
              <a:off x="3854730" y="219308"/>
              <a:ext cx="4495800" cy="4398092"/>
            </a:xfrm>
            <a:prstGeom prst="wedgeRoundRectCallout">
              <a:avLst>
                <a:gd name="adj1" fmla="val -69518"/>
                <a:gd name="adj2" fmla="val -7926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B82A2BAF-E8CE-4450-9D7C-38589C2D38A4}"/>
                </a:ext>
              </a:extLst>
            </p:cNvPr>
            <p:cNvSpPr txBox="1"/>
            <p:nvPr/>
          </p:nvSpPr>
          <p:spPr>
            <a:xfrm>
              <a:off x="3856722" y="346445"/>
              <a:ext cx="4414935" cy="4844348"/>
            </a:xfrm>
            <a:prstGeom prst="rect">
              <a:avLst/>
            </a:prstGeom>
            <a:noFill/>
          </p:spPr>
          <p:txBody>
            <a:bodyPr wrap="square" rtlCol="0">
              <a:spAutoFit/>
            </a:bodyPr>
            <a:lstStyle/>
            <a:p>
              <a:pPr algn="ctr"/>
              <a:r>
                <a:rPr lang="en-GB" sz="2800" b="1" dirty="0">
                  <a:latin typeface="Comic Sans MS" panose="030F0702030302020204" pitchFamily="66" charset="0"/>
                </a:rPr>
                <a:t>Jesus changed the water into wine to show the disciples that he had power to change physical things.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049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36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77778E-6 1.48148E-6 L -0.45243 -0.00255 " pathEditMode="relative" rAng="0" ptsTypes="AA">
                                      <p:cBhvr>
                                        <p:cTn id="6" dur="2000" fill="hold"/>
                                        <p:tgtEl>
                                          <p:spTgt spid="37"/>
                                        </p:tgtEl>
                                        <p:attrNameLst>
                                          <p:attrName>ppt_x</p:attrName>
                                          <p:attrName>ppt_y</p:attrName>
                                        </p:attrNameLst>
                                      </p:cBhvr>
                                      <p:rCtr x="-22622" y="-139"/>
                                    </p:animMotion>
                                  </p:childTnLst>
                                </p:cTn>
                              </p:par>
                            </p:childTnLst>
                          </p:cTn>
                        </p:par>
                        <p:par>
                          <p:cTn id="7" fill="hold">
                            <p:stCondLst>
                              <p:cond delay="2000"/>
                            </p:stCondLst>
                            <p:childTnLst>
                              <p:par>
                                <p:cTn id="8" presetID="22" presetClass="entr" presetSubtype="2"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right)">
                                      <p:cBhvr>
                                        <p:cTn id="10" dur="750"/>
                                        <p:tgtEl>
                                          <p:spTgt spid="19"/>
                                        </p:tgtEl>
                                      </p:cBhvr>
                                    </p:animEffect>
                                  </p:childTnLst>
                                </p:cTn>
                              </p:par>
                            </p:childTnLst>
                          </p:cTn>
                        </p:par>
                        <p:par>
                          <p:cTn id="11" fill="hold">
                            <p:stCondLst>
                              <p:cond delay="2750"/>
                            </p:stCondLst>
                            <p:childTnLst>
                              <p:par>
                                <p:cTn id="12" presetID="22" presetClass="entr" presetSubtype="8" fill="hold" nodeType="afterEffect">
                                  <p:stCondLst>
                                    <p:cond delay="300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750"/>
                                        <p:tgtEl>
                                          <p:spTgt spid="22"/>
                                        </p:tgtEl>
                                      </p:cBhvr>
                                    </p:animEffect>
                                  </p:childTnLst>
                                </p:cTn>
                              </p:par>
                            </p:childTnLst>
                          </p:cTn>
                        </p:par>
                        <p:par>
                          <p:cTn id="15" fill="hold">
                            <p:stCondLst>
                              <p:cond delay="6500"/>
                            </p:stCondLst>
                            <p:childTnLst>
                              <p:par>
                                <p:cTn id="16" presetID="1" presetClass="exit" presetSubtype="0" fill="hold" nodeType="afterEffect">
                                  <p:stCondLst>
                                    <p:cond delay="3000"/>
                                  </p:stCondLst>
                                  <p:childTnLst>
                                    <p:set>
                                      <p:cBhvr>
                                        <p:cTn id="17" dur="1" fill="hold">
                                          <p:stCondLst>
                                            <p:cond delay="0"/>
                                          </p:stCondLst>
                                        </p:cTn>
                                        <p:tgtEl>
                                          <p:spTgt spid="19"/>
                                        </p:tgtEl>
                                        <p:attrNameLst>
                                          <p:attrName>style.visibility</p:attrName>
                                        </p:attrNameLst>
                                      </p:cBhvr>
                                      <p:to>
                                        <p:strVal val="hidden"/>
                                      </p:to>
                                    </p:set>
                                  </p:childTnLst>
                                </p:cTn>
                              </p:par>
                            </p:childTnLst>
                          </p:cTn>
                        </p:par>
                        <p:par>
                          <p:cTn id="18" fill="hold">
                            <p:stCondLst>
                              <p:cond delay="9500"/>
                            </p:stCondLst>
                            <p:childTnLst>
                              <p:par>
                                <p:cTn id="19" presetID="1" presetClass="exit" presetSubtype="0" fill="hold" nodeType="afterEffect">
                                  <p:stCondLst>
                                    <p:cond delay="250"/>
                                  </p:stCondLst>
                                  <p:childTnLst>
                                    <p:set>
                                      <p:cBhvr>
                                        <p:cTn id="20" dur="1" fill="hold">
                                          <p:stCondLst>
                                            <p:cond delay="0"/>
                                          </p:stCondLst>
                                        </p:cTn>
                                        <p:tgtEl>
                                          <p:spTgt spid="22"/>
                                        </p:tgtEl>
                                        <p:attrNameLst>
                                          <p:attrName>style.visibility</p:attrName>
                                        </p:attrNameLst>
                                      </p:cBhvr>
                                      <p:to>
                                        <p:strVal val="hidden"/>
                                      </p:to>
                                    </p:set>
                                  </p:childTnLst>
                                </p:cTn>
                              </p:par>
                            </p:childTnLst>
                          </p:cTn>
                        </p:par>
                        <p:par>
                          <p:cTn id="21" fill="hold">
                            <p:stCondLst>
                              <p:cond delay="9750"/>
                            </p:stCondLst>
                            <p:childTnLst>
                              <p:par>
                                <p:cTn id="22" presetID="22" presetClass="entr" presetSubtype="2"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right)">
                                      <p:cBhvr>
                                        <p:cTn id="24" dur="750"/>
                                        <p:tgtEl>
                                          <p:spTgt spid="38"/>
                                        </p:tgtEl>
                                      </p:cBhvr>
                                    </p:animEffect>
                                  </p:childTnLst>
                                </p:cTn>
                              </p:par>
                            </p:childTnLst>
                          </p:cTn>
                        </p:par>
                        <p:par>
                          <p:cTn id="25" fill="hold">
                            <p:stCondLst>
                              <p:cond delay="10500"/>
                            </p:stCondLst>
                            <p:childTnLst>
                              <p:par>
                                <p:cTn id="26" presetID="22" presetClass="entr" presetSubtype="8" fill="hold" nodeType="afterEffect">
                                  <p:stCondLst>
                                    <p:cond delay="200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750"/>
                                        <p:tgtEl>
                                          <p:spTgt spid="42"/>
                                        </p:tgtEl>
                                      </p:cBhvr>
                                    </p:animEffect>
                                  </p:childTnLst>
                                </p:cTn>
                              </p:par>
                            </p:childTnLst>
                          </p:cTn>
                        </p:par>
                        <p:par>
                          <p:cTn id="29" fill="hold">
                            <p:stCondLst>
                              <p:cond delay="13250"/>
                            </p:stCondLst>
                            <p:childTnLst>
                              <p:par>
                                <p:cTn id="30" presetID="42" presetClass="path" presetSubtype="0" accel="50000" decel="50000" fill="hold" grpId="0" nodeType="afterEffect">
                                  <p:stCondLst>
                                    <p:cond delay="2000"/>
                                  </p:stCondLst>
                                  <p:childTnLst>
                                    <p:animMotion origin="layout" path="M 0 1.11111E-6 L 1 -0.00139 " pathEditMode="relative" rAng="0" ptsTypes="AA">
                                      <p:cBhvr>
                                        <p:cTn id="31" dur="150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p:cNvGrpSpPr/>
          <p:nvPr/>
        </p:nvGrpSpPr>
        <p:grpSpPr>
          <a:xfrm>
            <a:off x="2091721" y="155838"/>
            <a:ext cx="4826446" cy="114823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So what Miracle are we looking at today?</a:t>
              </a:r>
            </a:p>
          </p:txBody>
        </p:sp>
      </p:grpSp>
      <p:grpSp>
        <p:nvGrpSpPr>
          <p:cNvPr id="16" name="Group 15">
            <a:extLst>
              <a:ext uri="{FF2B5EF4-FFF2-40B4-BE49-F238E27FC236}">
                <a16:creationId xmlns:a16="http://schemas.microsoft.com/office/drawing/2014/main" id="{51D5EB06-3556-42AC-BF9B-340093824B0E}"/>
              </a:ext>
            </a:extLst>
          </p:cNvPr>
          <p:cNvGrpSpPr/>
          <p:nvPr/>
        </p:nvGrpSpPr>
        <p:grpSpPr>
          <a:xfrm>
            <a:off x="2980943" y="2590800"/>
            <a:ext cx="3048000" cy="2531704"/>
            <a:chOff x="3854729" y="219308"/>
            <a:chExt cx="3889100" cy="1178104"/>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3889100" cy="1178104"/>
            </a:xfrm>
            <a:prstGeom prst="wedgeRoundRectCallout">
              <a:avLst>
                <a:gd name="adj1" fmla="val -85065"/>
                <a:gd name="adj2" fmla="val -5792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3856722" y="346443"/>
              <a:ext cx="3595424" cy="902291"/>
            </a:xfrm>
            <a:prstGeom prst="rect">
              <a:avLst/>
            </a:prstGeom>
            <a:noFill/>
          </p:spPr>
          <p:txBody>
            <a:bodyPr wrap="square" rtlCol="0">
              <a:spAutoFit/>
            </a:bodyPr>
            <a:lstStyle/>
            <a:p>
              <a:pPr algn="ctr"/>
              <a:r>
                <a:rPr lang="en-GB" sz="3000" b="1" dirty="0">
                  <a:latin typeface="Comic Sans MS" panose="030F0702030302020204" pitchFamily="66" charset="0"/>
                </a:rPr>
                <a:t>You’ll have to wait until we’ve had some songs!</a:t>
              </a:r>
            </a:p>
          </p:txBody>
        </p:sp>
      </p:grpSp>
      <p:sp>
        <p:nvSpPr>
          <p:cNvPr id="27" name="TextBox 26">
            <a:extLst>
              <a:ext uri="{FF2B5EF4-FFF2-40B4-BE49-F238E27FC236}">
                <a16:creationId xmlns:a16="http://schemas.microsoft.com/office/drawing/2014/main" id="{EAF66EC5-7914-4F64-A7A6-C2BDA4BF8EFB}"/>
              </a:ext>
            </a:extLst>
          </p:cNvPr>
          <p:cNvSpPr txBox="1"/>
          <p:nvPr/>
        </p:nvSpPr>
        <p:spPr>
          <a:xfrm>
            <a:off x="2154791" y="219205"/>
            <a:ext cx="4824304" cy="553998"/>
          </a:xfrm>
          <a:prstGeom prst="rect">
            <a:avLst/>
          </a:prstGeom>
          <a:noFill/>
        </p:spPr>
        <p:txBody>
          <a:bodyPr wrap="square" rtlCol="0">
            <a:spAutoFit/>
          </a:bodyPr>
          <a:lstStyle/>
          <a:p>
            <a:pPr algn="ctr"/>
            <a:endParaRPr lang="en-GB" sz="3000" b="1" dirty="0">
              <a:solidFill>
                <a:srgbClr val="3215FF"/>
              </a:solidFill>
              <a:latin typeface="Comic Sans MS" panose="030F0702030302020204" pitchFamily="66" charset="0"/>
            </a:endParaRPr>
          </a:p>
        </p:txBody>
      </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505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rId5" action="ppaction://hlinksldjump"/>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5520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750"/>
                                        <p:tgtEl>
                                          <p:spTgt spid="38"/>
                                        </p:tgtEl>
                                      </p:cBhvr>
                                    </p:animEffect>
                                  </p:childTnLst>
                                </p:cTn>
                              </p:par>
                            </p:childTnLst>
                          </p:cTn>
                        </p:par>
                        <p:par>
                          <p:cTn id="8" fill="hold">
                            <p:stCondLst>
                              <p:cond delay="750"/>
                            </p:stCondLst>
                            <p:childTnLst>
                              <p:par>
                                <p:cTn id="9" presetID="22" presetClass="entr" presetSubtype="8" fill="hold"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35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44" y="1453914"/>
            <a:ext cx="2421490" cy="4108686"/>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3140283" y="30961"/>
            <a:ext cx="6089734" cy="2132806"/>
            <a:chOff x="3785452" y="219308"/>
            <a:chExt cx="4815952" cy="2236956"/>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72943"/>
                <a:gd name="adj2" fmla="val 588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5DD5ACF-4989-480B-A283-856C1BEE8C8D}"/>
                </a:ext>
              </a:extLst>
            </p:cNvPr>
            <p:cNvSpPr txBox="1"/>
            <p:nvPr/>
          </p:nvSpPr>
          <p:spPr>
            <a:xfrm>
              <a:off x="3785452" y="300527"/>
              <a:ext cx="4815952" cy="2033677"/>
            </a:xfrm>
            <a:prstGeom prst="rect">
              <a:avLst/>
            </a:prstGeom>
            <a:noFill/>
          </p:spPr>
          <p:txBody>
            <a:bodyPr wrap="square" rtlCol="0">
              <a:spAutoFit/>
            </a:bodyPr>
            <a:lstStyle/>
            <a:p>
              <a:pPr algn="ctr"/>
              <a:r>
                <a:rPr lang="en-GB" sz="3000" b="1" dirty="0">
                  <a:latin typeface="Comic Sans MS" panose="030F0702030302020204" pitchFamily="66" charset="0"/>
                </a:rPr>
                <a:t>Let’s sing some songs. You choose by clicking a song title.</a:t>
              </a:r>
            </a:p>
            <a:p>
              <a:pPr algn="ctr"/>
              <a:r>
                <a:rPr lang="en-GB" sz="3000" b="1" dirty="0">
                  <a:solidFill>
                    <a:srgbClr val="FF0000"/>
                  </a:solidFill>
                  <a:latin typeface="Comic Sans MS" panose="030F0702030302020204" pitchFamily="66" charset="0"/>
                </a:rPr>
                <a:t>Remember to turn off the </a:t>
              </a:r>
              <a:r>
                <a:rPr lang="en-GB" sz="3000" b="1" dirty="0" err="1">
                  <a:solidFill>
                    <a:srgbClr val="FF0000"/>
                  </a:solidFill>
                  <a:latin typeface="Comic Sans MS" panose="030F0702030302020204" pitchFamily="66" charset="0"/>
                </a:rPr>
                <a:t>Youtube</a:t>
              </a:r>
              <a:r>
                <a:rPr lang="en-GB" sz="3000" b="1" dirty="0">
                  <a:solidFill>
                    <a:srgbClr val="FF0000"/>
                  </a:solidFill>
                  <a:latin typeface="Comic Sans MS" panose="030F0702030302020204" pitchFamily="66" charset="0"/>
                </a:rPr>
                <a:t> video to get back. </a:t>
              </a:r>
            </a:p>
          </p:txBody>
        </p:sp>
      </p:gr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22302" y="-37188"/>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hlinkClick r:id="rId4" action="ppaction://hlinksldjump"/>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55" name="TextBox 54">
            <a:hlinkClick r:id="rId5" action="ppaction://hlinkfile"/>
            <a:extLst>
              <a:ext uri="{FF2B5EF4-FFF2-40B4-BE49-F238E27FC236}">
                <a16:creationId xmlns:a16="http://schemas.microsoft.com/office/drawing/2014/main" id="{A62C30AF-3C45-4E5E-AA2E-AB676C1809A9}"/>
              </a:ext>
            </a:extLst>
          </p:cNvPr>
          <p:cNvSpPr txBox="1"/>
          <p:nvPr/>
        </p:nvSpPr>
        <p:spPr>
          <a:xfrm>
            <a:off x="3352800" y="3432684"/>
            <a:ext cx="5105400" cy="707886"/>
          </a:xfrm>
          <a:prstGeom prst="rect">
            <a:avLst/>
          </a:prstGeom>
          <a:noFill/>
        </p:spPr>
        <p:txBody>
          <a:bodyPr wrap="square" rtlCol="0">
            <a:spAutoFit/>
          </a:bodyPr>
          <a:lstStyle/>
          <a:p>
            <a:pPr algn="ctr"/>
            <a:r>
              <a:rPr lang="en-GB" sz="4000" b="1" dirty="0">
                <a:solidFill>
                  <a:srgbClr val="FF0000"/>
                </a:solidFill>
                <a:hlinkClick r:id="rId6"/>
              </a:rPr>
              <a:t>When I look</a:t>
            </a:r>
            <a:endParaRPr lang="en-GB" sz="4000" b="1" dirty="0">
              <a:solidFill>
                <a:srgbClr val="FF0000"/>
              </a:solidFill>
            </a:endParaRPr>
          </a:p>
        </p:txBody>
      </p:sp>
      <p:sp>
        <p:nvSpPr>
          <p:cNvPr id="12" name="TextBox 11">
            <a:hlinkClick r:id="rId5" action="ppaction://hlinkfile"/>
            <a:extLst>
              <a:ext uri="{FF2B5EF4-FFF2-40B4-BE49-F238E27FC236}">
                <a16:creationId xmlns:a16="http://schemas.microsoft.com/office/drawing/2014/main" id="{F7885B12-83BF-465D-B697-5E3CBDBC143A}"/>
              </a:ext>
            </a:extLst>
          </p:cNvPr>
          <p:cNvSpPr txBox="1"/>
          <p:nvPr/>
        </p:nvSpPr>
        <p:spPr>
          <a:xfrm>
            <a:off x="3451918" y="2457983"/>
            <a:ext cx="5105400" cy="707886"/>
          </a:xfrm>
          <a:prstGeom prst="rect">
            <a:avLst/>
          </a:prstGeom>
          <a:noFill/>
        </p:spPr>
        <p:txBody>
          <a:bodyPr wrap="square" rtlCol="0">
            <a:spAutoFit/>
          </a:bodyPr>
          <a:lstStyle/>
          <a:p>
            <a:pPr algn="ctr"/>
            <a:r>
              <a:rPr lang="en-GB" sz="4000" b="1" dirty="0">
                <a:solidFill>
                  <a:srgbClr val="FF0000"/>
                </a:solidFill>
                <a:hlinkClick r:id="rId7" action="ppaction://hlinkfile"/>
              </a:rPr>
              <a:t>God’s love is bigger</a:t>
            </a:r>
            <a:endParaRPr lang="en-GB" sz="4000" b="1" dirty="0">
              <a:solidFill>
                <a:srgbClr val="FF0000"/>
              </a:solidFill>
            </a:endParaRPr>
          </a:p>
        </p:txBody>
      </p:sp>
      <p:sp>
        <p:nvSpPr>
          <p:cNvPr id="13" name="TextBox 12">
            <a:hlinkClick r:id="rId5" action="ppaction://hlinkfile"/>
            <a:extLst>
              <a:ext uri="{FF2B5EF4-FFF2-40B4-BE49-F238E27FC236}">
                <a16:creationId xmlns:a16="http://schemas.microsoft.com/office/drawing/2014/main" id="{E54EAF91-C439-4857-8F47-FA2413BD40C3}"/>
              </a:ext>
            </a:extLst>
          </p:cNvPr>
          <p:cNvSpPr txBox="1"/>
          <p:nvPr/>
        </p:nvSpPr>
        <p:spPr>
          <a:xfrm>
            <a:off x="3358376" y="4403510"/>
            <a:ext cx="5105400" cy="707886"/>
          </a:xfrm>
          <a:prstGeom prst="rect">
            <a:avLst/>
          </a:prstGeom>
          <a:noFill/>
        </p:spPr>
        <p:txBody>
          <a:bodyPr wrap="square" rtlCol="0">
            <a:spAutoFit/>
          </a:bodyPr>
          <a:lstStyle/>
          <a:p>
            <a:pPr algn="ctr"/>
            <a:r>
              <a:rPr lang="en-GB" sz="4000" b="1" dirty="0">
                <a:solidFill>
                  <a:srgbClr val="FF0000"/>
                </a:solidFill>
                <a:hlinkClick r:id="rId8"/>
              </a:rPr>
              <a:t>Shine</a:t>
            </a:r>
            <a:endParaRPr lang="en-GB" sz="4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38" name="Group 37"/>
          <p:cNvGrpSpPr/>
          <p:nvPr/>
        </p:nvGrpSpPr>
        <p:grpSpPr>
          <a:xfrm>
            <a:off x="2152650" y="124797"/>
            <a:ext cx="4826446" cy="1148239"/>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So what Miracle are we looking at today?</a:t>
              </a:r>
            </a:p>
          </p:txBody>
        </p:sp>
      </p:grpSp>
      <p:grpSp>
        <p:nvGrpSpPr>
          <p:cNvPr id="16" name="Group 15">
            <a:extLst>
              <a:ext uri="{FF2B5EF4-FFF2-40B4-BE49-F238E27FC236}">
                <a16:creationId xmlns:a16="http://schemas.microsoft.com/office/drawing/2014/main" id="{51D5EB06-3556-42AC-BF9B-340093824B0E}"/>
              </a:ext>
            </a:extLst>
          </p:cNvPr>
          <p:cNvGrpSpPr/>
          <p:nvPr/>
        </p:nvGrpSpPr>
        <p:grpSpPr>
          <a:xfrm>
            <a:off x="2743200" y="1887897"/>
            <a:ext cx="3657600" cy="2836504"/>
            <a:chOff x="3854729" y="219308"/>
            <a:chExt cx="4666920" cy="1731599"/>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4495800" cy="1731599"/>
            </a:xfrm>
            <a:prstGeom prst="wedgeRoundRectCallout">
              <a:avLst>
                <a:gd name="adj1" fmla="val -73695"/>
                <a:gd name="adj2" fmla="val -3373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3856722" y="346443"/>
              <a:ext cx="4664927" cy="1117123"/>
            </a:xfrm>
            <a:prstGeom prst="rect">
              <a:avLst/>
            </a:prstGeom>
            <a:noFill/>
          </p:spPr>
          <p:txBody>
            <a:bodyPr wrap="square" rtlCol="0">
              <a:spAutoFit/>
            </a:bodyPr>
            <a:lstStyle/>
            <a:p>
              <a:pPr algn="ctr"/>
              <a:r>
                <a:rPr lang="en-GB" sz="3000" b="1" dirty="0">
                  <a:latin typeface="Comic Sans MS" panose="030F0702030302020204" pitchFamily="66" charset="0"/>
                </a:rPr>
                <a:t>Well we are looking at a Miracle where Jesus fed over 5000 people.</a:t>
              </a:r>
            </a:p>
          </p:txBody>
        </p:sp>
      </p:grpSp>
      <p:grpSp>
        <p:nvGrpSpPr>
          <p:cNvPr id="19" name="Group 18">
            <a:extLst>
              <a:ext uri="{FF2B5EF4-FFF2-40B4-BE49-F238E27FC236}">
                <a16:creationId xmlns:a16="http://schemas.microsoft.com/office/drawing/2014/main" id="{805B5842-B967-49A3-B34D-953F9CB018AA}"/>
              </a:ext>
            </a:extLst>
          </p:cNvPr>
          <p:cNvGrpSpPr/>
          <p:nvPr/>
        </p:nvGrpSpPr>
        <p:grpSpPr>
          <a:xfrm>
            <a:off x="2142318" y="137517"/>
            <a:ext cx="4826446" cy="1148239"/>
            <a:chOff x="3854729" y="219308"/>
            <a:chExt cx="4495801" cy="1731599"/>
          </a:xfrm>
          <a:solidFill>
            <a:schemeClr val="bg1"/>
          </a:solidFill>
        </p:grpSpPr>
        <p:sp>
          <p:nvSpPr>
            <p:cNvPr id="26" name="Rounded Rectangular Callout 38">
              <a:extLst>
                <a:ext uri="{FF2B5EF4-FFF2-40B4-BE49-F238E27FC236}">
                  <a16:creationId xmlns:a16="http://schemas.microsoft.com/office/drawing/2014/main" id="{EFB9D83D-D875-450D-BFA4-1DD3EECFE870}"/>
                </a:ext>
              </a:extLst>
            </p:cNvPr>
            <p:cNvSpPr/>
            <p:nvPr/>
          </p:nvSpPr>
          <p:spPr>
            <a:xfrm>
              <a:off x="3854729" y="219308"/>
              <a:ext cx="4495800" cy="1731599"/>
            </a:xfrm>
            <a:prstGeom prst="wedgeRoundRectCallout">
              <a:avLst>
                <a:gd name="adj1" fmla="val 53860"/>
                <a:gd name="adj2" fmla="val 14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27" name="TextBox 26">
              <a:extLst>
                <a:ext uri="{FF2B5EF4-FFF2-40B4-BE49-F238E27FC236}">
                  <a16:creationId xmlns:a16="http://schemas.microsoft.com/office/drawing/2014/main" id="{EAF66EC5-7914-4F64-A7A6-C2BDA4BF8EFB}"/>
                </a:ext>
              </a:extLst>
            </p:cNvPr>
            <p:cNvSpPr txBox="1"/>
            <p:nvPr/>
          </p:nvSpPr>
          <p:spPr>
            <a:xfrm>
              <a:off x="3856724" y="346442"/>
              <a:ext cx="4493806" cy="153166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Shall I go and get the video?</a:t>
              </a:r>
            </a:p>
          </p:txBody>
        </p:sp>
      </p:grpSp>
      <p:grpSp>
        <p:nvGrpSpPr>
          <p:cNvPr id="28" name="Group 27">
            <a:extLst>
              <a:ext uri="{FF2B5EF4-FFF2-40B4-BE49-F238E27FC236}">
                <a16:creationId xmlns:a16="http://schemas.microsoft.com/office/drawing/2014/main" id="{6AE7EF5C-7D5B-4D1F-88C0-C2F26F179E1C}"/>
              </a:ext>
            </a:extLst>
          </p:cNvPr>
          <p:cNvGrpSpPr/>
          <p:nvPr/>
        </p:nvGrpSpPr>
        <p:grpSpPr>
          <a:xfrm>
            <a:off x="2609088" y="2824446"/>
            <a:ext cx="3657600" cy="622688"/>
            <a:chOff x="3854729" y="219308"/>
            <a:chExt cx="4666920" cy="1731599"/>
          </a:xfrm>
          <a:solidFill>
            <a:schemeClr val="bg1"/>
          </a:solidFill>
        </p:grpSpPr>
        <p:sp>
          <p:nvSpPr>
            <p:cNvPr id="29" name="Rounded Rectangular Callout 38">
              <a:extLst>
                <a:ext uri="{FF2B5EF4-FFF2-40B4-BE49-F238E27FC236}">
                  <a16:creationId xmlns:a16="http://schemas.microsoft.com/office/drawing/2014/main" id="{1E4CACA8-D7A0-463A-808F-C074274845D3}"/>
                </a:ext>
              </a:extLst>
            </p:cNvPr>
            <p:cNvSpPr/>
            <p:nvPr/>
          </p:nvSpPr>
          <p:spPr>
            <a:xfrm>
              <a:off x="3854729" y="219308"/>
              <a:ext cx="4495800" cy="1731599"/>
            </a:xfrm>
            <a:prstGeom prst="wedgeRoundRectCallout">
              <a:avLst>
                <a:gd name="adj1" fmla="val -70339"/>
                <a:gd name="adj2" fmla="val -13556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4B3C8656-F149-4D4E-9B31-F8362BCBEE86}"/>
                </a:ext>
              </a:extLst>
            </p:cNvPr>
            <p:cNvSpPr txBox="1"/>
            <p:nvPr/>
          </p:nvSpPr>
          <p:spPr>
            <a:xfrm>
              <a:off x="3856722" y="346443"/>
              <a:ext cx="4664927" cy="257798"/>
            </a:xfrm>
            <a:prstGeom prst="rect">
              <a:avLst/>
            </a:prstGeom>
            <a:noFill/>
          </p:spPr>
          <p:txBody>
            <a:bodyPr wrap="square" rtlCol="0">
              <a:spAutoFit/>
            </a:bodyPr>
            <a:lstStyle/>
            <a:p>
              <a:pPr algn="ctr"/>
              <a:r>
                <a:rPr lang="en-GB" sz="3000" b="1" dirty="0">
                  <a:latin typeface="Comic Sans MS" panose="030F0702030302020204" pitchFamily="66" charset="0"/>
                </a:rPr>
                <a:t>Yes Please.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78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rId5" action="ppaction://hlinksldjump"/>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109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750"/>
                                        <p:tgtEl>
                                          <p:spTgt spid="38"/>
                                        </p:tgtEl>
                                      </p:cBhvr>
                                    </p:animEffect>
                                  </p:childTnLst>
                                </p:cTn>
                              </p:par>
                            </p:childTnLst>
                          </p:cTn>
                        </p:par>
                        <p:par>
                          <p:cTn id="8" fill="hold">
                            <p:stCondLst>
                              <p:cond delay="750"/>
                            </p:stCondLst>
                            <p:childTnLst>
                              <p:par>
                                <p:cTn id="9" presetID="22" presetClass="entr" presetSubtype="8" fill="hold" nodeType="afterEffect">
                                  <p:stCondLst>
                                    <p:cond delay="150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750"/>
                                        <p:tgtEl>
                                          <p:spTgt spid="16"/>
                                        </p:tgtEl>
                                      </p:cBhvr>
                                    </p:animEffect>
                                  </p:childTnLst>
                                </p:cTn>
                              </p:par>
                            </p:childTnLst>
                          </p:cTn>
                        </p:par>
                        <p:par>
                          <p:cTn id="12" fill="hold">
                            <p:stCondLst>
                              <p:cond delay="3000"/>
                            </p:stCondLst>
                            <p:childTnLst>
                              <p:par>
                                <p:cTn id="13" presetID="1" presetClass="exit" presetSubtype="0" fill="hold" nodeType="afterEffect">
                                  <p:stCondLst>
                                    <p:cond delay="3000"/>
                                  </p:stCondLst>
                                  <p:childTnLst>
                                    <p:set>
                                      <p:cBhvr>
                                        <p:cTn id="14" dur="1" fill="hold">
                                          <p:stCondLst>
                                            <p:cond delay="0"/>
                                          </p:stCondLst>
                                        </p:cTn>
                                        <p:tgtEl>
                                          <p:spTgt spid="38"/>
                                        </p:tgtEl>
                                        <p:attrNameLst>
                                          <p:attrName>style.visibility</p:attrName>
                                        </p:attrNameLst>
                                      </p:cBhvr>
                                      <p:to>
                                        <p:strVal val="hidden"/>
                                      </p:to>
                                    </p:set>
                                  </p:childTnLst>
                                </p:cTn>
                              </p:par>
                            </p:childTnLst>
                          </p:cTn>
                        </p:par>
                        <p:par>
                          <p:cTn id="15" fill="hold">
                            <p:stCondLst>
                              <p:cond delay="6000"/>
                            </p:stCondLst>
                            <p:childTnLst>
                              <p:par>
                                <p:cTn id="16" presetID="22" presetClass="entr" presetSubtype="2"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750"/>
                                        <p:tgtEl>
                                          <p:spTgt spid="19"/>
                                        </p:tgtEl>
                                      </p:cBhvr>
                                    </p:animEffect>
                                  </p:childTnLst>
                                </p:cTn>
                              </p:par>
                            </p:childTnLst>
                          </p:cTn>
                        </p:par>
                        <p:par>
                          <p:cTn id="19" fill="hold">
                            <p:stCondLst>
                              <p:cond delay="6750"/>
                            </p:stCondLst>
                            <p:childTnLst>
                              <p:par>
                                <p:cTn id="20" presetID="1" presetClass="exit" presetSubtype="0" fill="hold" nodeType="afterEffect">
                                  <p:stCondLst>
                                    <p:cond delay="200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8750"/>
                            </p:stCondLst>
                            <p:childTnLst>
                              <p:par>
                                <p:cTn id="23" presetID="2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750"/>
                                        <p:tgtEl>
                                          <p:spTgt spid="28"/>
                                        </p:tgtEl>
                                      </p:cBhvr>
                                    </p:animEffect>
                                  </p:childTnLst>
                                </p:cTn>
                              </p:par>
                            </p:childTnLst>
                          </p:cTn>
                        </p:par>
                        <p:par>
                          <p:cTn id="26" fill="hold">
                            <p:stCondLst>
                              <p:cond delay="9500"/>
                            </p:stCondLst>
                            <p:childTnLst>
                              <p:par>
                                <p:cTn id="27" presetID="42" presetClass="path" presetSubtype="0" accel="50000" decel="50000" fill="hold" grpId="0" nodeType="afterEffect">
                                  <p:stCondLst>
                                    <p:cond delay="2000"/>
                                  </p:stCondLst>
                                  <p:childTnLst>
                                    <p:animMotion origin="layout" path="M 0 1.11111E-6 L 1 -0.00139 " pathEditMode="relative" rAng="0" ptsTypes="AA">
                                      <p:cBhvr>
                                        <p:cTn id="28"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576" y="1447800"/>
            <a:ext cx="2362201" cy="4135801"/>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hlinkClick r:id="rId5"/>
            <a:extLst>
              <a:ext uri="{FF2B5EF4-FFF2-40B4-BE49-F238E27FC236}">
                <a16:creationId xmlns:a16="http://schemas.microsoft.com/office/drawing/2014/main" id="{07EBF32F-9026-4B23-9CB4-7D55D3D17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6011" y="1161225"/>
            <a:ext cx="4041832" cy="4422376"/>
          </a:xfrm>
          <a:prstGeom prst="rect">
            <a:avLst/>
          </a:prstGeom>
        </p:spPr>
      </p:pic>
      <p:sp>
        <p:nvSpPr>
          <p:cNvPr id="20" name="Arrow: Right 19">
            <a:hlinkClick r:id="rId7" action="ppaction://hlinksldjump"/>
            <a:extLst>
              <a:ext uri="{FF2B5EF4-FFF2-40B4-BE49-F238E27FC236}">
                <a16:creationId xmlns:a16="http://schemas.microsoft.com/office/drawing/2014/main" id="{40C04DDA-5D7B-4F89-8203-CD40F5297101}"/>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4982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16667E-6 -1.11022E-16 L 0.39427 0.00139 " pathEditMode="relative" rAng="0" ptsTypes="AA">
                                      <p:cBhvr>
                                        <p:cTn id="6" dur="2000" fill="hold"/>
                                        <p:tgtEl>
                                          <p:spTgt spid="7"/>
                                        </p:tgtEl>
                                        <p:attrNameLst>
                                          <p:attrName>ppt_x</p:attrName>
                                          <p:attrName>ppt_y</p:attrName>
                                        </p:attrNameLst>
                                      </p:cBhvr>
                                      <p:rCtr x="19705" y="69"/>
                                    </p:animMotion>
                                  </p:childTnLst>
                                </p:cTn>
                              </p:par>
                            </p:childTnLst>
                          </p:cTn>
                        </p:par>
                        <p:par>
                          <p:cTn id="7" fill="hold">
                            <p:stCondLst>
                              <p:cond delay="2000"/>
                            </p:stCondLst>
                            <p:childTnLst>
                              <p:par>
                                <p:cTn id="8" presetID="42" presetClass="path" presetSubtype="0" accel="50000" decel="50000" fill="hold" nodeType="afterEffect">
                                  <p:stCondLst>
                                    <p:cond delay="1000"/>
                                  </p:stCondLst>
                                  <p:childTnLst>
                                    <p:animMotion origin="layout" path="M 2.77778E-6 3.33333E-6 L -0.55452 0.00347 " pathEditMode="relative" rAng="0" ptsTypes="AA">
                                      <p:cBhvr>
                                        <p:cTn id="9" dur="2500" fill="hold"/>
                                        <p:tgtEl>
                                          <p:spTgt spid="3"/>
                                        </p:tgtEl>
                                        <p:attrNameLst>
                                          <p:attrName>ppt_x</p:attrName>
                                          <p:attrName>ppt_y</p:attrName>
                                        </p:attrNameLst>
                                      </p:cBhvr>
                                      <p:rCtr x="-27726" y="162"/>
                                    </p:animMotion>
                                  </p:childTnLst>
                                </p:cTn>
                              </p:par>
                            </p:childTnLst>
                          </p:cTn>
                        </p:par>
                        <p:par>
                          <p:cTn id="10" fill="hold">
                            <p:stCondLst>
                              <p:cond delay="5500"/>
                            </p:stCondLst>
                            <p:childTnLst>
                              <p:par>
                                <p:cTn id="11" presetID="42" presetClass="path" presetSubtype="0" accel="50000" decel="50000" fill="hold" grpId="0" nodeType="afterEffect">
                                  <p:stCondLst>
                                    <p:cond delay="2000"/>
                                  </p:stCondLst>
                                  <p:childTnLst>
                                    <p:animMotion origin="layout" path="M 0 1.11111E-6 L 1 -0.00139 " pathEditMode="relative" rAng="0" ptsTypes="AA">
                                      <p:cBhvr>
                                        <p:cTn id="12"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657A9187-DCCB-4E8A-9DBA-519C8560E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6736" y="1203542"/>
            <a:ext cx="1757664" cy="4418172"/>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19" name="Group 18">
            <a:extLst>
              <a:ext uri="{FF2B5EF4-FFF2-40B4-BE49-F238E27FC236}">
                <a16:creationId xmlns:a16="http://schemas.microsoft.com/office/drawing/2014/main" id="{9A04EB43-65C9-42C9-B394-029EA4028C37}"/>
              </a:ext>
            </a:extLst>
          </p:cNvPr>
          <p:cNvGrpSpPr/>
          <p:nvPr/>
        </p:nvGrpSpPr>
        <p:grpSpPr>
          <a:xfrm>
            <a:off x="2769035" y="327850"/>
            <a:ext cx="4345257" cy="1371603"/>
            <a:chOff x="3854729" y="219308"/>
            <a:chExt cx="4666920" cy="1731599"/>
          </a:xfrm>
          <a:solidFill>
            <a:schemeClr val="bg1"/>
          </a:solidFill>
        </p:grpSpPr>
        <p:sp>
          <p:nvSpPr>
            <p:cNvPr id="20" name="Rounded Rectangular Callout 38">
              <a:extLst>
                <a:ext uri="{FF2B5EF4-FFF2-40B4-BE49-F238E27FC236}">
                  <a16:creationId xmlns:a16="http://schemas.microsoft.com/office/drawing/2014/main" id="{DD5EE47F-83F5-47A6-AD23-8E1F70372455}"/>
                </a:ext>
              </a:extLst>
            </p:cNvPr>
            <p:cNvSpPr/>
            <p:nvPr/>
          </p:nvSpPr>
          <p:spPr>
            <a:xfrm>
              <a:off x="3854729" y="219308"/>
              <a:ext cx="4495800" cy="1731599"/>
            </a:xfrm>
            <a:prstGeom prst="wedgeRoundRectCallout">
              <a:avLst>
                <a:gd name="adj1" fmla="val -71124"/>
                <a:gd name="adj2" fmla="val 1012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52BC08E-ACFF-4A27-8936-9440440D7D15}"/>
                </a:ext>
              </a:extLst>
            </p:cNvPr>
            <p:cNvSpPr txBox="1"/>
            <p:nvPr/>
          </p:nvSpPr>
          <p:spPr>
            <a:xfrm>
              <a:off x="3856723" y="346443"/>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What was Jesus doing in this video?</a:t>
              </a:r>
            </a:p>
          </p:txBody>
        </p:sp>
      </p:grpSp>
      <p:grpSp>
        <p:nvGrpSpPr>
          <p:cNvPr id="22" name="Group 21">
            <a:extLst>
              <a:ext uri="{FF2B5EF4-FFF2-40B4-BE49-F238E27FC236}">
                <a16:creationId xmlns:a16="http://schemas.microsoft.com/office/drawing/2014/main" id="{BA57F6FA-12A4-4C92-847C-A9DD41B11285}"/>
              </a:ext>
            </a:extLst>
          </p:cNvPr>
          <p:cNvGrpSpPr/>
          <p:nvPr/>
        </p:nvGrpSpPr>
        <p:grpSpPr>
          <a:xfrm>
            <a:off x="3254106" y="3412628"/>
            <a:ext cx="3503580" cy="1713955"/>
            <a:chOff x="3854729" y="219308"/>
            <a:chExt cx="4666920" cy="1731599"/>
          </a:xfrm>
          <a:solidFill>
            <a:schemeClr val="bg1"/>
          </a:solidFill>
        </p:grpSpPr>
        <p:sp>
          <p:nvSpPr>
            <p:cNvPr id="23" name="Rounded Rectangular Callout 38">
              <a:extLst>
                <a:ext uri="{FF2B5EF4-FFF2-40B4-BE49-F238E27FC236}">
                  <a16:creationId xmlns:a16="http://schemas.microsoft.com/office/drawing/2014/main" id="{A1D889FD-CFBC-41A5-AE3B-CFA1E1176C20}"/>
                </a:ext>
              </a:extLst>
            </p:cNvPr>
            <p:cNvSpPr/>
            <p:nvPr/>
          </p:nvSpPr>
          <p:spPr>
            <a:xfrm>
              <a:off x="3854729" y="219308"/>
              <a:ext cx="4495800" cy="1731599"/>
            </a:xfrm>
            <a:prstGeom prst="wedgeRoundRectCallout">
              <a:avLst>
                <a:gd name="adj1" fmla="val -91938"/>
                <a:gd name="adj2" fmla="val -11065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B38340F-C4A7-4723-81B5-ACE6BB3F25B6}"/>
                </a:ext>
              </a:extLst>
            </p:cNvPr>
            <p:cNvSpPr txBox="1"/>
            <p:nvPr/>
          </p:nvSpPr>
          <p:spPr>
            <a:xfrm>
              <a:off x="3856723" y="346443"/>
              <a:ext cx="4664926" cy="1492536"/>
            </a:xfrm>
            <a:prstGeom prst="rect">
              <a:avLst/>
            </a:prstGeom>
            <a:noFill/>
          </p:spPr>
          <p:txBody>
            <a:bodyPr wrap="square" rtlCol="0">
              <a:spAutoFit/>
            </a:bodyPr>
            <a:lstStyle/>
            <a:p>
              <a:pPr algn="ctr"/>
              <a:r>
                <a:rPr lang="en-GB" sz="3000" b="1" dirty="0">
                  <a:latin typeface="Comic Sans MS" panose="030F0702030302020204" pitchFamily="66" charset="0"/>
                </a:rPr>
                <a:t>He was talking to the people about God.</a:t>
              </a:r>
            </a:p>
          </p:txBody>
        </p:sp>
      </p:grpSp>
      <p:grpSp>
        <p:nvGrpSpPr>
          <p:cNvPr id="38" name="Group 37">
            <a:extLst>
              <a:ext uri="{FF2B5EF4-FFF2-40B4-BE49-F238E27FC236}">
                <a16:creationId xmlns:a16="http://schemas.microsoft.com/office/drawing/2014/main" id="{961790BF-872B-4FA1-A01F-A4D69CAFE87F}"/>
              </a:ext>
            </a:extLst>
          </p:cNvPr>
          <p:cNvGrpSpPr/>
          <p:nvPr/>
        </p:nvGrpSpPr>
        <p:grpSpPr>
          <a:xfrm>
            <a:off x="2632254" y="337529"/>
            <a:ext cx="5023314" cy="1371603"/>
            <a:chOff x="3748226" y="219308"/>
            <a:chExt cx="4664926" cy="1731599"/>
          </a:xfrm>
          <a:solidFill>
            <a:schemeClr val="bg1"/>
          </a:solidFill>
        </p:grpSpPr>
        <p:sp>
          <p:nvSpPr>
            <p:cNvPr id="39" name="Rounded Rectangular Callout 38">
              <a:extLst>
                <a:ext uri="{FF2B5EF4-FFF2-40B4-BE49-F238E27FC236}">
                  <a16:creationId xmlns:a16="http://schemas.microsoft.com/office/drawing/2014/main" id="{4CD76E1D-F9DA-42CB-9E3D-2113B5B8ACD7}"/>
                </a:ext>
              </a:extLst>
            </p:cNvPr>
            <p:cNvSpPr/>
            <p:nvPr/>
          </p:nvSpPr>
          <p:spPr>
            <a:xfrm>
              <a:off x="3854729" y="219308"/>
              <a:ext cx="4495800" cy="1731599"/>
            </a:xfrm>
            <a:prstGeom prst="wedgeRoundRectCallout">
              <a:avLst>
                <a:gd name="adj1" fmla="val -67826"/>
                <a:gd name="adj2" fmla="val 9810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5D5DD12-B9EB-41E1-BD9E-2D410C4110DE}"/>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Do you remember what the problem was?</a:t>
              </a:r>
            </a:p>
          </p:txBody>
        </p:sp>
      </p:grpSp>
      <p:grpSp>
        <p:nvGrpSpPr>
          <p:cNvPr id="41" name="Group 40">
            <a:extLst>
              <a:ext uri="{FF2B5EF4-FFF2-40B4-BE49-F238E27FC236}">
                <a16:creationId xmlns:a16="http://schemas.microsoft.com/office/drawing/2014/main" id="{576AA740-0F7F-4B12-AEE5-55F14F124731}"/>
              </a:ext>
            </a:extLst>
          </p:cNvPr>
          <p:cNvGrpSpPr/>
          <p:nvPr/>
        </p:nvGrpSpPr>
        <p:grpSpPr>
          <a:xfrm>
            <a:off x="3246849" y="3266086"/>
            <a:ext cx="3503580" cy="2481661"/>
            <a:chOff x="3854729" y="219308"/>
            <a:chExt cx="4666920" cy="2086088"/>
          </a:xfrm>
          <a:solidFill>
            <a:schemeClr val="bg1"/>
          </a:solidFill>
        </p:grpSpPr>
        <p:sp>
          <p:nvSpPr>
            <p:cNvPr id="42" name="Rounded Rectangular Callout 38">
              <a:extLst>
                <a:ext uri="{FF2B5EF4-FFF2-40B4-BE49-F238E27FC236}">
                  <a16:creationId xmlns:a16="http://schemas.microsoft.com/office/drawing/2014/main" id="{76D87236-261F-40E2-B6EC-E5E14319DBB4}"/>
                </a:ext>
              </a:extLst>
            </p:cNvPr>
            <p:cNvSpPr/>
            <p:nvPr/>
          </p:nvSpPr>
          <p:spPr>
            <a:xfrm>
              <a:off x="3854729" y="219308"/>
              <a:ext cx="4495800" cy="1731599"/>
            </a:xfrm>
            <a:prstGeom prst="wedgeRoundRectCallout">
              <a:avLst>
                <a:gd name="adj1" fmla="val -91078"/>
                <a:gd name="adj2" fmla="val -9233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5828DBE4-C379-4BCB-85D4-F301B62379F5}"/>
                </a:ext>
              </a:extLst>
            </p:cNvPr>
            <p:cNvSpPr txBox="1"/>
            <p:nvPr/>
          </p:nvSpPr>
          <p:spPr>
            <a:xfrm>
              <a:off x="3856723" y="346443"/>
              <a:ext cx="4664926" cy="1958953"/>
            </a:xfrm>
            <a:prstGeom prst="rect">
              <a:avLst/>
            </a:prstGeom>
            <a:noFill/>
          </p:spPr>
          <p:txBody>
            <a:bodyPr wrap="square" rtlCol="0">
              <a:spAutoFit/>
            </a:bodyPr>
            <a:lstStyle/>
            <a:p>
              <a:pPr algn="ctr"/>
              <a:r>
                <a:rPr lang="en-GB" sz="3000" b="1" dirty="0">
                  <a:latin typeface="Comic Sans MS" panose="030F0702030302020204" pitchFamily="66" charset="0"/>
                </a:rPr>
                <a:t>The people were all hungry and they had no food.</a:t>
              </a:r>
            </a:p>
          </p:txBody>
        </p:sp>
      </p:grpSp>
      <p:grpSp>
        <p:nvGrpSpPr>
          <p:cNvPr id="44" name="Group 43">
            <a:extLst>
              <a:ext uri="{FF2B5EF4-FFF2-40B4-BE49-F238E27FC236}">
                <a16:creationId xmlns:a16="http://schemas.microsoft.com/office/drawing/2014/main" id="{A6833CB9-5A94-4DFF-9F95-A0DCF73C1742}"/>
              </a:ext>
            </a:extLst>
          </p:cNvPr>
          <p:cNvGrpSpPr/>
          <p:nvPr/>
        </p:nvGrpSpPr>
        <p:grpSpPr>
          <a:xfrm>
            <a:off x="2741148" y="344217"/>
            <a:ext cx="5023314" cy="1371603"/>
            <a:chOff x="3826215" y="219308"/>
            <a:chExt cx="4664926" cy="1731599"/>
          </a:xfrm>
          <a:solidFill>
            <a:schemeClr val="bg1"/>
          </a:solidFill>
        </p:grpSpPr>
        <p:sp>
          <p:nvSpPr>
            <p:cNvPr id="45" name="Rounded Rectangular Callout 38">
              <a:extLst>
                <a:ext uri="{FF2B5EF4-FFF2-40B4-BE49-F238E27FC236}">
                  <a16:creationId xmlns:a16="http://schemas.microsoft.com/office/drawing/2014/main" id="{DB392103-E89B-42AA-8589-6A13CD679CB9}"/>
                </a:ext>
              </a:extLst>
            </p:cNvPr>
            <p:cNvSpPr/>
            <p:nvPr/>
          </p:nvSpPr>
          <p:spPr>
            <a:xfrm>
              <a:off x="3854728" y="219308"/>
              <a:ext cx="4495800" cy="1731599"/>
            </a:xfrm>
            <a:prstGeom prst="wedgeRoundRectCallout">
              <a:avLst>
                <a:gd name="adj1" fmla="val -68127"/>
                <a:gd name="adj2" fmla="val 9810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7BF509B5-216D-4EA8-936E-4CBB21B267B2}"/>
                </a:ext>
              </a:extLst>
            </p:cNvPr>
            <p:cNvSpPr txBox="1"/>
            <p:nvPr/>
          </p:nvSpPr>
          <p:spPr>
            <a:xfrm>
              <a:off x="3826215" y="443987"/>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What could Jesus do about the problem?.</a:t>
              </a:r>
            </a:p>
          </p:txBody>
        </p:sp>
      </p:grpSp>
      <p:grpSp>
        <p:nvGrpSpPr>
          <p:cNvPr id="26" name="Group 25">
            <a:extLst>
              <a:ext uri="{FF2B5EF4-FFF2-40B4-BE49-F238E27FC236}">
                <a16:creationId xmlns:a16="http://schemas.microsoft.com/office/drawing/2014/main" id="{F4E1DA8B-99D6-4E95-8A1D-627355884332}"/>
              </a:ext>
            </a:extLst>
          </p:cNvPr>
          <p:cNvGrpSpPr/>
          <p:nvPr/>
        </p:nvGrpSpPr>
        <p:grpSpPr>
          <a:xfrm>
            <a:off x="2895600" y="3339013"/>
            <a:ext cx="4059366" cy="1537787"/>
            <a:chOff x="3748226" y="219308"/>
            <a:chExt cx="4664926" cy="1941400"/>
          </a:xfrm>
          <a:solidFill>
            <a:schemeClr val="bg1"/>
          </a:solidFill>
        </p:grpSpPr>
        <p:sp>
          <p:nvSpPr>
            <p:cNvPr id="27" name="Rounded Rectangular Callout 38">
              <a:extLst>
                <a:ext uri="{FF2B5EF4-FFF2-40B4-BE49-F238E27FC236}">
                  <a16:creationId xmlns:a16="http://schemas.microsoft.com/office/drawing/2014/main" id="{A96A9281-E544-4B0D-B576-2BD1F2D31F19}"/>
                </a:ext>
              </a:extLst>
            </p:cNvPr>
            <p:cNvSpPr/>
            <p:nvPr/>
          </p:nvSpPr>
          <p:spPr>
            <a:xfrm>
              <a:off x="3854728" y="219308"/>
              <a:ext cx="4495799" cy="1941400"/>
            </a:xfrm>
            <a:prstGeom prst="wedgeRoundRectCallout">
              <a:avLst>
                <a:gd name="adj1" fmla="val -79286"/>
                <a:gd name="adj2" fmla="val -11071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739BFFB4-EC55-4FE3-8E38-41D1710D585C}"/>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Let’s read the first part of the story.</a:t>
              </a:r>
            </a:p>
          </p:txBody>
        </p:sp>
      </p:grpSp>
      <p:sp>
        <p:nvSpPr>
          <p:cNvPr id="2" name="Rectangle 1">
            <a:extLst>
              <a:ext uri="{FF2B5EF4-FFF2-40B4-BE49-F238E27FC236}">
                <a16:creationId xmlns:a16="http://schemas.microsoft.com/office/drawing/2014/main" id="{80E3381E-A9A5-448D-B32E-B65E162F6B02}"/>
              </a:ext>
            </a:extLst>
          </p:cNvPr>
          <p:cNvSpPr/>
          <p:nvPr/>
        </p:nvSpPr>
        <p:spPr>
          <a:xfrm>
            <a:off x="3657600" y="6609519"/>
            <a:ext cx="5336052" cy="246221"/>
          </a:xfrm>
          <a:prstGeom prst="rect">
            <a:avLst/>
          </a:prstGeom>
        </p:spPr>
        <p:txBody>
          <a:bodyPr wrap="square">
            <a:spAutoFit/>
          </a:bodyPr>
          <a:lstStyle/>
          <a:p>
            <a:r>
              <a:rPr lang="en-GB" sz="1000" dirty="0"/>
              <a:t>Original image : https://youtu.be/7plJa_qnVug?list=PL5aPdmniG3y_n7hXEKTV4qQnIeCe-p6Ws</a:t>
            </a:r>
          </a:p>
        </p:txBody>
      </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0716"/>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hlinkClick r:id="rId5" action="ppaction://hlinksldjump"/>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241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nodeType="afterEffect">
                                  <p:stCondLst>
                                    <p:cond delay="400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750"/>
                                        <p:tgtEl>
                                          <p:spTgt spid="22"/>
                                        </p:tgtEl>
                                      </p:cBhvr>
                                    </p:animEffect>
                                  </p:childTnLst>
                                </p:cTn>
                              </p:par>
                            </p:childTnLst>
                          </p:cTn>
                        </p:par>
                        <p:par>
                          <p:cTn id="12" fill="hold">
                            <p:stCondLst>
                              <p:cond delay="5500"/>
                            </p:stCondLst>
                            <p:childTnLst>
                              <p:par>
                                <p:cTn id="13" presetID="1" presetClass="exit" presetSubtype="0" fill="hold" nodeType="afterEffect">
                                  <p:stCondLst>
                                    <p:cond delay="3000"/>
                                  </p:stCondLst>
                                  <p:childTnLst>
                                    <p:set>
                                      <p:cBhvr>
                                        <p:cTn id="14" dur="1" fill="hold">
                                          <p:stCondLst>
                                            <p:cond delay="0"/>
                                          </p:stCondLst>
                                        </p:cTn>
                                        <p:tgtEl>
                                          <p:spTgt spid="19"/>
                                        </p:tgtEl>
                                        <p:attrNameLst>
                                          <p:attrName>style.visibility</p:attrName>
                                        </p:attrNameLst>
                                      </p:cBhvr>
                                      <p:to>
                                        <p:strVal val="hidden"/>
                                      </p:to>
                                    </p:set>
                                  </p:childTnLst>
                                </p:cTn>
                              </p:par>
                            </p:childTnLst>
                          </p:cTn>
                        </p:par>
                        <p:par>
                          <p:cTn id="15" fill="hold">
                            <p:stCondLst>
                              <p:cond delay="8500"/>
                            </p:stCondLst>
                            <p:childTnLst>
                              <p:par>
                                <p:cTn id="16" presetID="1" presetClass="exit" presetSubtype="0" fill="hold" nodeType="afterEffect">
                                  <p:stCondLst>
                                    <p:cond delay="0"/>
                                  </p:stCondLst>
                                  <p:childTnLst>
                                    <p:set>
                                      <p:cBhvr>
                                        <p:cTn id="17" dur="1" fill="hold">
                                          <p:stCondLst>
                                            <p:cond delay="0"/>
                                          </p:stCondLst>
                                        </p:cTn>
                                        <p:tgtEl>
                                          <p:spTgt spid="22"/>
                                        </p:tgtEl>
                                        <p:attrNameLst>
                                          <p:attrName>style.visibility</p:attrName>
                                        </p:attrNameLst>
                                      </p:cBhvr>
                                      <p:to>
                                        <p:strVal val="hidden"/>
                                      </p:to>
                                    </p:set>
                                  </p:childTnLst>
                                </p:cTn>
                              </p:par>
                            </p:childTnLst>
                          </p:cTn>
                        </p:par>
                        <p:par>
                          <p:cTn id="18" fill="hold">
                            <p:stCondLst>
                              <p:cond delay="8500"/>
                            </p:stCondLst>
                            <p:childTnLst>
                              <p:par>
                                <p:cTn id="19" presetID="22" presetClass="entr" presetSubtype="8"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750"/>
                                        <p:tgtEl>
                                          <p:spTgt spid="38"/>
                                        </p:tgtEl>
                                      </p:cBhvr>
                                    </p:animEffect>
                                  </p:childTnLst>
                                </p:cTn>
                              </p:par>
                            </p:childTnLst>
                          </p:cTn>
                        </p:par>
                        <p:par>
                          <p:cTn id="22" fill="hold">
                            <p:stCondLst>
                              <p:cond delay="9250"/>
                            </p:stCondLst>
                            <p:childTnLst>
                              <p:par>
                                <p:cTn id="23" presetID="22" presetClass="entr" presetSubtype="8" fill="hold" nodeType="afterEffect">
                                  <p:stCondLst>
                                    <p:cond delay="400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750"/>
                                        <p:tgtEl>
                                          <p:spTgt spid="41"/>
                                        </p:tgtEl>
                                      </p:cBhvr>
                                    </p:animEffect>
                                  </p:childTnLst>
                                </p:cTn>
                              </p:par>
                            </p:childTnLst>
                          </p:cTn>
                        </p:par>
                        <p:par>
                          <p:cTn id="26" fill="hold">
                            <p:stCondLst>
                              <p:cond delay="14000"/>
                            </p:stCondLst>
                            <p:childTnLst>
                              <p:par>
                                <p:cTn id="27" presetID="1" presetClass="exit" presetSubtype="0" fill="hold" nodeType="afterEffect">
                                  <p:stCondLst>
                                    <p:cond delay="2000"/>
                                  </p:stCondLst>
                                  <p:childTnLst>
                                    <p:set>
                                      <p:cBhvr>
                                        <p:cTn id="28" dur="1" fill="hold">
                                          <p:stCondLst>
                                            <p:cond delay="0"/>
                                          </p:stCondLst>
                                        </p:cTn>
                                        <p:tgtEl>
                                          <p:spTgt spid="38"/>
                                        </p:tgtEl>
                                        <p:attrNameLst>
                                          <p:attrName>style.visibility</p:attrName>
                                        </p:attrNameLst>
                                      </p:cBhvr>
                                      <p:to>
                                        <p:strVal val="hidden"/>
                                      </p:to>
                                    </p:set>
                                  </p:childTnLst>
                                </p:cTn>
                              </p:par>
                            </p:childTnLst>
                          </p:cTn>
                        </p:par>
                        <p:par>
                          <p:cTn id="29" fill="hold">
                            <p:stCondLst>
                              <p:cond delay="16000"/>
                            </p:stCondLst>
                            <p:childTnLst>
                              <p:par>
                                <p:cTn id="30" presetID="1" presetClass="exit" presetSubtype="0" fill="hold" nodeType="afterEffect">
                                  <p:stCondLst>
                                    <p:cond delay="0"/>
                                  </p:stCondLst>
                                  <p:childTnLst>
                                    <p:set>
                                      <p:cBhvr>
                                        <p:cTn id="31" dur="1" fill="hold">
                                          <p:stCondLst>
                                            <p:cond delay="0"/>
                                          </p:stCondLst>
                                        </p:cTn>
                                        <p:tgtEl>
                                          <p:spTgt spid="41"/>
                                        </p:tgtEl>
                                        <p:attrNameLst>
                                          <p:attrName>style.visibility</p:attrName>
                                        </p:attrNameLst>
                                      </p:cBhvr>
                                      <p:to>
                                        <p:strVal val="hidden"/>
                                      </p:to>
                                    </p:set>
                                  </p:childTnLst>
                                </p:cTn>
                              </p:par>
                            </p:childTnLst>
                          </p:cTn>
                        </p:par>
                        <p:par>
                          <p:cTn id="32" fill="hold">
                            <p:stCondLst>
                              <p:cond delay="16000"/>
                            </p:stCondLst>
                            <p:childTnLst>
                              <p:par>
                                <p:cTn id="33" presetID="22" presetClass="entr" presetSubtype="8" fill="hold" nodeType="afterEffect">
                                  <p:stCondLst>
                                    <p:cond delay="25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750"/>
                                        <p:tgtEl>
                                          <p:spTgt spid="44"/>
                                        </p:tgtEl>
                                      </p:cBhvr>
                                    </p:animEffect>
                                  </p:childTnLst>
                                </p:cTn>
                              </p:par>
                            </p:childTnLst>
                          </p:cTn>
                        </p:par>
                        <p:par>
                          <p:cTn id="36" fill="hold">
                            <p:stCondLst>
                              <p:cond delay="17000"/>
                            </p:stCondLst>
                            <p:childTnLst>
                              <p:par>
                                <p:cTn id="37" presetID="22" presetClass="entr" presetSubtype="8" fill="hold" nodeType="afterEffect">
                                  <p:stCondLst>
                                    <p:cond delay="300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750"/>
                                        <p:tgtEl>
                                          <p:spTgt spid="26"/>
                                        </p:tgtEl>
                                      </p:cBhvr>
                                    </p:animEffect>
                                  </p:childTnLst>
                                </p:cTn>
                              </p:par>
                            </p:childTnLst>
                          </p:cTn>
                        </p:par>
                        <p:par>
                          <p:cTn id="40" fill="hold">
                            <p:stCondLst>
                              <p:cond delay="20750"/>
                            </p:stCondLst>
                            <p:childTnLst>
                              <p:par>
                                <p:cTn id="41" presetID="42" presetClass="path" presetSubtype="0" accel="50000" decel="50000" fill="hold" grpId="0" nodeType="afterEffect">
                                  <p:stCondLst>
                                    <p:cond delay="0"/>
                                  </p:stCondLst>
                                  <p:childTnLst>
                                    <p:animMotion origin="layout" path="M 0 1.11111E-6 L 1 -0.00139 " pathEditMode="relative" rAng="0" ptsTypes="AA">
                                      <p:cBhvr>
                                        <p:cTn id="42"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5610831" cy="584775"/>
          </a:xfrm>
          <a:prstGeom prst="rect">
            <a:avLst/>
          </a:prstGeom>
        </p:spPr>
        <p:txBody>
          <a:bodyPr wrap="none">
            <a:spAutoFit/>
          </a:bodyPr>
          <a:lstStyle/>
          <a:p>
            <a:r>
              <a:rPr lang="en-GB" sz="3200" b="1" dirty="0">
                <a:solidFill>
                  <a:srgbClr val="FF0000"/>
                </a:solidFill>
                <a:latin typeface="Comic Sans MS" panose="030F0702030302020204" pitchFamily="66" charset="0"/>
              </a:rPr>
              <a:t>John chapter 6 verses 5-9</a:t>
            </a:r>
          </a:p>
        </p:txBody>
      </p:sp>
      <p:sp>
        <p:nvSpPr>
          <p:cNvPr id="5" name="Rectangle 4"/>
          <p:cNvSpPr/>
          <p:nvPr/>
        </p:nvSpPr>
        <p:spPr>
          <a:xfrm>
            <a:off x="152399" y="858387"/>
            <a:ext cx="8534401" cy="5386090"/>
          </a:xfrm>
          <a:prstGeom prst="rect">
            <a:avLst/>
          </a:prstGeom>
        </p:spPr>
        <p:txBody>
          <a:bodyPr wrap="square">
            <a:spAutoFit/>
          </a:bodyPr>
          <a:lstStyle/>
          <a:p>
            <a:r>
              <a:rPr lang="en-US" sz="2400" dirty="0">
                <a:latin typeface="Comic Sans MS" panose="030F0702030302020204" pitchFamily="66" charset="0"/>
              </a:rPr>
              <a:t>Jesus looked up and saw a large crowd coming toward him. He said to Philip, “Where can we buy bread </a:t>
            </a:r>
          </a:p>
          <a:p>
            <a:r>
              <a:rPr lang="en-US" sz="2400" dirty="0">
                <a:latin typeface="Comic Sans MS" panose="030F0702030302020204" pitchFamily="66" charset="0"/>
              </a:rPr>
              <a:t>for all these people to eat?” (Jesus asked</a:t>
            </a:r>
          </a:p>
          <a:p>
            <a:r>
              <a:rPr lang="en-US" sz="2400" dirty="0">
                <a:latin typeface="Comic Sans MS" panose="030F0702030302020204" pitchFamily="66" charset="0"/>
              </a:rPr>
              <a:t>Philip this question to test him. Jesus</a:t>
            </a:r>
          </a:p>
          <a:p>
            <a:r>
              <a:rPr lang="en-US" sz="2400" dirty="0">
                <a:latin typeface="Comic Sans MS" panose="030F0702030302020204" pitchFamily="66" charset="0"/>
              </a:rPr>
              <a:t>already knew what he planned to do.)</a:t>
            </a:r>
          </a:p>
          <a:p>
            <a:r>
              <a:rPr lang="en-US" sz="2400" dirty="0">
                <a:solidFill>
                  <a:srgbClr val="FF0000"/>
                </a:solidFill>
                <a:latin typeface="Comic Sans MS" panose="030F0702030302020204" pitchFamily="66" charset="0"/>
              </a:rPr>
              <a:t>Philip answered, “Someone would have </a:t>
            </a:r>
          </a:p>
          <a:p>
            <a:r>
              <a:rPr lang="en-US" sz="2400" dirty="0">
                <a:solidFill>
                  <a:srgbClr val="FF0000"/>
                </a:solidFill>
                <a:latin typeface="Comic Sans MS" panose="030F0702030302020204" pitchFamily="66" charset="0"/>
              </a:rPr>
              <a:t>to work almost a year to buy enough </a:t>
            </a:r>
          </a:p>
          <a:p>
            <a:r>
              <a:rPr lang="en-US" sz="2400" dirty="0">
                <a:solidFill>
                  <a:srgbClr val="FF0000"/>
                </a:solidFill>
                <a:latin typeface="Comic Sans MS" panose="030F0702030302020204" pitchFamily="66" charset="0"/>
              </a:rPr>
              <a:t>bread for each person here to have </a:t>
            </a:r>
          </a:p>
          <a:p>
            <a:r>
              <a:rPr lang="en-US" sz="2400" dirty="0">
                <a:solidFill>
                  <a:srgbClr val="FF0000"/>
                </a:solidFill>
                <a:latin typeface="Comic Sans MS" panose="030F0702030302020204" pitchFamily="66" charset="0"/>
              </a:rPr>
              <a:t>only a little piece.”</a:t>
            </a:r>
          </a:p>
          <a:p>
            <a:r>
              <a:rPr lang="en-US" sz="2400" dirty="0">
                <a:solidFill>
                  <a:srgbClr val="3215FF"/>
                </a:solidFill>
                <a:latin typeface="Comic Sans MS" panose="030F0702030302020204" pitchFamily="66" charset="0"/>
              </a:rPr>
              <a:t>Another follower there was Andrew. He was </a:t>
            </a:r>
          </a:p>
          <a:p>
            <a:r>
              <a:rPr lang="en-US" sz="2400" dirty="0">
                <a:solidFill>
                  <a:srgbClr val="3215FF"/>
                </a:solidFill>
                <a:latin typeface="Comic Sans MS" panose="030F0702030302020204" pitchFamily="66" charset="0"/>
              </a:rPr>
              <a:t>Simon Peter’s brother. Andrew said, “Here is </a:t>
            </a:r>
          </a:p>
          <a:p>
            <a:r>
              <a:rPr lang="en-US" sz="2400" dirty="0">
                <a:solidFill>
                  <a:srgbClr val="3215FF"/>
                </a:solidFill>
                <a:latin typeface="Comic Sans MS" panose="030F0702030302020204" pitchFamily="66" charset="0"/>
              </a:rPr>
              <a:t>a boy with five loaves of barley bread and two</a:t>
            </a:r>
          </a:p>
          <a:p>
            <a:r>
              <a:rPr lang="en-US" sz="2400" dirty="0">
                <a:solidFill>
                  <a:srgbClr val="3215FF"/>
                </a:solidFill>
                <a:latin typeface="Comic Sans MS" panose="030F0702030302020204" pitchFamily="66" charset="0"/>
              </a:rPr>
              <a:t>little fish. But that is not enough for so many people.”</a:t>
            </a:r>
          </a:p>
          <a:p>
            <a:endParaRPr lang="en-GB" sz="3200" dirty="0">
              <a:latin typeface="Comic Sans MS" panose="030F0702030302020204" pitchFamily="66" charset="0"/>
            </a:endParaRP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4" action="ppaction://hlinksldjump"/>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7" name="Rectangle 6">
            <a:extLst>
              <a:ext uri="{FF2B5EF4-FFF2-40B4-BE49-F238E27FC236}">
                <a16:creationId xmlns:a16="http://schemas.microsoft.com/office/drawing/2014/main" id="{1B65326C-42E3-4FB7-AFC7-43AB258E68F3}"/>
              </a:ext>
            </a:extLst>
          </p:cNvPr>
          <p:cNvSpPr/>
          <p:nvPr/>
        </p:nvSpPr>
        <p:spPr>
          <a:xfrm>
            <a:off x="9525000" y="4953000"/>
            <a:ext cx="2424826" cy="4142305"/>
          </a:xfrm>
          <a:prstGeom prst="rect">
            <a:avLst/>
          </a:prstGeom>
          <a:noFill/>
          <a:ln>
            <a:solidFill>
              <a:srgbClr val="321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4209</TotalTime>
  <Words>1028</Words>
  <Application>Microsoft Office PowerPoint</Application>
  <PresentationFormat>On-screen Show (4:3)</PresentationFormat>
  <Paragraphs>107</Paragraphs>
  <Slides>21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All of the activities today are available as downloadable documents on the Sunday’s Online website page. We hope you enjoy them.  Go to the next page if you want a preview.</vt:lpstr>
      <vt:lpstr>Maze</vt:lpstr>
      <vt:lpstr>Colouring</vt:lpstr>
      <vt:lpstr>Wordsearch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 Hancock</cp:lastModifiedBy>
  <cp:revision>518</cp:revision>
  <cp:lastPrinted>2020-04-13T21:48:51Z</cp:lastPrinted>
  <dcterms:created xsi:type="dcterms:W3CDTF">2017-09-14T22:46:00Z</dcterms:created>
  <dcterms:modified xsi:type="dcterms:W3CDTF">2020-04-20T17:36:52Z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