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85" r:id="rId2"/>
    <p:sldId id="259" r:id="rId3"/>
    <p:sldId id="263" r:id="rId4"/>
    <p:sldId id="256" r:id="rId5"/>
    <p:sldId id="266" r:id="rId6"/>
    <p:sldId id="270" r:id="rId7"/>
    <p:sldId id="264" r:id="rId8"/>
    <p:sldId id="265" r:id="rId9"/>
    <p:sldId id="269" r:id="rId10"/>
    <p:sldId id="267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2" r:id="rId22"/>
    <p:sldId id="281" r:id="rId23"/>
    <p:sldId id="283" r:id="rId24"/>
    <p:sldId id="262" r:id="rId25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200"/>
    <a:srgbClr val="A6A6A6"/>
    <a:srgbClr val="00FF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649" autoAdjust="0"/>
    <p:restoredTop sz="94660" autoAdjust="0"/>
  </p:normalViewPr>
  <p:slideViewPr>
    <p:cSldViewPr snapToGrid="0" showGuides="1">
      <p:cViewPr varScale="1">
        <p:scale>
          <a:sx n="58" d="100"/>
          <a:sy n="58" d="100"/>
        </p:scale>
        <p:origin x="2628" y="126"/>
      </p:cViewPr>
      <p:guideLst>
        <p:guide orient="horz" pos="3840"/>
        <p:guide pos="2183"/>
      </p:guideLst>
    </p:cSldViewPr>
  </p:slideViewPr>
  <p:outlineViewPr>
    <p:cViewPr>
      <p:scale>
        <a:sx n="33" d="100"/>
        <a:sy n="33" d="100"/>
      </p:scale>
      <p:origin x="0" y="-28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064"/>
    </p:cViewPr>
  </p:sorterViewPr>
  <p:notesViewPr>
    <p:cSldViewPr snapToGrid="0" showGuides="1">
      <p:cViewPr varScale="1">
        <p:scale>
          <a:sx n="78" d="100"/>
          <a:sy n="78" d="100"/>
        </p:scale>
        <p:origin x="2046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54AEEC-AD16-4078-B85B-B2492E65DC30}" type="datetimeFigureOut">
              <a:rPr lang="en-GB" smtClean="0"/>
              <a:t>06/10/2020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A1298F-1970-454D-859D-28E6AB5E3B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397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A1298F-1970-454D-859D-28E6AB5E3B24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90005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B3F7356-12B6-4A62-BAE5-9EDFD7EFB2B3}"/>
              </a:ext>
            </a:extLst>
          </p:cNvPr>
          <p:cNvSpPr/>
          <p:nvPr userDrawn="1"/>
        </p:nvSpPr>
        <p:spPr>
          <a:xfrm>
            <a:off x="277336" y="1582916"/>
            <a:ext cx="6303328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>
                <a:ln w="13462">
                  <a:solidFill>
                    <a:srgbClr val="FF0000"/>
                  </a:solidFill>
                  <a:prstDash val="solid"/>
                </a:ln>
                <a:solidFill>
                  <a:srgbClr val="FF82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Comic Sans MS" panose="030F0702030302020204" pitchFamily="66" charset="0"/>
              </a:rPr>
              <a:t>THE MOSES QUIZ </a:t>
            </a:r>
          </a:p>
          <a:p>
            <a:pPr algn="ctr"/>
            <a:r>
              <a:rPr lang="en-US" sz="4800" b="1" cap="none" spc="0" dirty="0">
                <a:ln w="13462">
                  <a:solidFill>
                    <a:srgbClr val="FF0000"/>
                  </a:solidFill>
                  <a:prstDash val="solid"/>
                </a:ln>
                <a:solidFill>
                  <a:srgbClr val="FF82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Comic Sans MS" panose="030F0702030302020204" pitchFamily="66" charset="0"/>
              </a:rPr>
              <a:t>3</a:t>
            </a:r>
            <a:r>
              <a:rPr lang="en-US" sz="4800" b="1" cap="none" spc="0" baseline="30000" dirty="0">
                <a:ln w="13462">
                  <a:solidFill>
                    <a:srgbClr val="FF0000"/>
                  </a:solidFill>
                  <a:prstDash val="solid"/>
                </a:ln>
                <a:solidFill>
                  <a:srgbClr val="FF82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Comic Sans MS" panose="030F0702030302020204" pitchFamily="66" charset="0"/>
              </a:rPr>
              <a:t>rd</a:t>
            </a:r>
            <a:r>
              <a:rPr lang="en-US" sz="4800" b="1" cap="none" spc="0" dirty="0">
                <a:ln w="13462">
                  <a:solidFill>
                    <a:srgbClr val="FF0000"/>
                  </a:solidFill>
                  <a:prstDash val="solid"/>
                </a:ln>
                <a:solidFill>
                  <a:srgbClr val="FF82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Comic Sans MS" panose="030F0702030302020204" pitchFamily="66" charset="0"/>
              </a:rPr>
              <a:t> Commandment</a:t>
            </a:r>
            <a:endParaRPr lang="en-GB" sz="4800" b="1" cap="none" spc="0" dirty="0">
              <a:ln w="13462">
                <a:solidFill>
                  <a:srgbClr val="FF0000"/>
                </a:solidFill>
                <a:prstDash val="solid"/>
              </a:ln>
              <a:solidFill>
                <a:srgbClr val="FF820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52050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06/10/2020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4035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06/10/2020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52148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06/10/2020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2276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06/10/2020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0181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06/10/2020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6536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06/10/2020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1354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06/10/2020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0917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06/10/2020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187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06/10/2020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6050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06/10/2020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2628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2A6387-274D-4656-80C9-079951A73FB1}" type="datetimeFigureOut">
              <a:rPr lang="en-GB" smtClean="0"/>
              <a:t>06/10/2020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7203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0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slide" Target="slide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8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9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slide" Target="slide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21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slide" Target="slide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4.xml"/><Relationship Id="rId1" Type="http://schemas.openxmlformats.org/officeDocument/2006/relationships/slideLayout" Target="../slideLayouts/slideLayout1.xml"/><Relationship Id="rId4" Type="http://schemas.openxmlformats.org/officeDocument/2006/relationships/slide" Target="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5.xml"/><Relationship Id="rId1" Type="http://schemas.openxmlformats.org/officeDocument/2006/relationships/slideLayout" Target="../slideLayouts/slideLayout1.xml"/><Relationship Id="rId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9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86AC726-1579-4DF3-8E6D-D7F4C191DA7B}"/>
              </a:ext>
            </a:extLst>
          </p:cNvPr>
          <p:cNvSpPr txBox="1"/>
          <p:nvPr/>
        </p:nvSpPr>
        <p:spPr>
          <a:xfrm>
            <a:off x="698270" y="3980149"/>
            <a:ext cx="5636028" cy="33291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dirty="0">
                <a:latin typeface="Comic Sans MS" panose="030F0702030302020204" pitchFamily="66" charset="0"/>
              </a:rPr>
              <a:t>Please click on the “slide show” tab on the top bar and “From Beginning” tab to start the Activity</a:t>
            </a:r>
            <a:endParaRPr lang="en-GB" sz="3600" dirty="0"/>
          </a:p>
        </p:txBody>
      </p:sp>
      <p:sp>
        <p:nvSpPr>
          <p:cNvPr id="5" name="Rectangle 4">
            <a:hlinkClick r:id="rId2" action="ppaction://hlinksldjump"/>
            <a:extLst>
              <a:ext uri="{FF2B5EF4-FFF2-40B4-BE49-F238E27FC236}">
                <a16:creationId xmlns:a16="http://schemas.microsoft.com/office/drawing/2014/main" id="{DE24717A-D9AD-4C1B-9D54-992DE7E711B9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95079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2">
            <a:extLst>
              <a:ext uri="{FF2B5EF4-FFF2-40B4-BE49-F238E27FC236}">
                <a16:creationId xmlns:a16="http://schemas.microsoft.com/office/drawing/2014/main" id="{92237967-2E30-4CD9-8DCF-3E4C34E2A942}"/>
              </a:ext>
            </a:extLst>
          </p:cNvPr>
          <p:cNvSpPr txBox="1">
            <a:spLocks/>
          </p:cNvSpPr>
          <p:nvPr/>
        </p:nvSpPr>
        <p:spPr>
          <a:xfrm>
            <a:off x="514350" y="4170770"/>
            <a:ext cx="5819948" cy="13372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metal did Aaron use to make the idol?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2" action="ppaction://hlinksldjump"/>
            <a:extLst>
              <a:ext uri="{FF2B5EF4-FFF2-40B4-BE49-F238E27FC236}">
                <a16:creationId xmlns:a16="http://schemas.microsoft.com/office/drawing/2014/main" id="{D2E097EA-8693-4758-8A2B-080932DE3164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Gold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3" action="ppaction://hlinksldjump"/>
            <a:extLst>
              <a:ext uri="{FF2B5EF4-FFF2-40B4-BE49-F238E27FC236}">
                <a16:creationId xmlns:a16="http://schemas.microsoft.com/office/drawing/2014/main" id="{BFEBA28A-BD2E-4924-A5B1-81F2833628A0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Silver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: Rounded Corners 19">
            <a:hlinkClick r:id="rId3" action="ppaction://hlinksldjump"/>
            <a:extLst>
              <a:ext uri="{FF2B5EF4-FFF2-40B4-BE49-F238E27FC236}">
                <a16:creationId xmlns:a16="http://schemas.microsoft.com/office/drawing/2014/main" id="{C65A9450-0A49-434A-944E-B96F9D87B01D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Bronze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4: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252032" y="6956755"/>
            <a:ext cx="4082266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Aaron used gold to make the idol.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5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432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5: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352670" y="4287768"/>
            <a:ext cx="6330763" cy="1337296"/>
          </a:xfrm>
        </p:spPr>
        <p:txBody>
          <a:bodyPr>
            <a:noAutofit/>
          </a:bodyPr>
          <a:lstStyle/>
          <a:p>
            <a:pPr marL="0" indent="0">
              <a:lnSpc>
                <a:spcPts val="35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Where did Aaron get the gold to make the idol?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Gold mine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Gold earrings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3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Gold coins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4202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btitle 2">
            <a:extLst>
              <a:ext uri="{FF2B5EF4-FFF2-40B4-BE49-F238E27FC236}">
                <a16:creationId xmlns:a16="http://schemas.microsoft.com/office/drawing/2014/main" id="{BBE03E28-E3B4-4520-BE77-090674B6F9EE}"/>
              </a:ext>
            </a:extLst>
          </p:cNvPr>
          <p:cNvSpPr txBox="1">
            <a:spLocks/>
          </p:cNvSpPr>
          <p:nvPr/>
        </p:nvSpPr>
        <p:spPr>
          <a:xfrm>
            <a:off x="352670" y="4287768"/>
            <a:ext cx="6314137" cy="13372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5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Where did Aaron get the gold to make the idol?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2" name="Rectangle: Rounded Corners 11">
            <a:hlinkClick r:id="rId3" action="ppaction://hlinksldjump"/>
            <a:extLst>
              <a:ext uri="{FF2B5EF4-FFF2-40B4-BE49-F238E27FC236}">
                <a16:creationId xmlns:a16="http://schemas.microsoft.com/office/drawing/2014/main" id="{F24D56EE-405B-4955-8260-F1A3C8D24877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Gold mine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4" action="ppaction://hlinksldjump"/>
            <a:extLst>
              <a:ext uri="{FF2B5EF4-FFF2-40B4-BE49-F238E27FC236}">
                <a16:creationId xmlns:a16="http://schemas.microsoft.com/office/drawing/2014/main" id="{F7C34D07-2953-44CC-B293-43AEE08ADFF3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Gold earrings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3" action="ppaction://hlinksldjump"/>
            <a:extLst>
              <a:ext uri="{FF2B5EF4-FFF2-40B4-BE49-F238E27FC236}">
                <a16:creationId xmlns:a16="http://schemas.microsoft.com/office/drawing/2014/main" id="{0F15A6FA-E5C8-4EE1-BB6D-E6E80399C68D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Gold coins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5: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252031" y="6956755"/>
            <a:ext cx="4298397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You are correct.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 Israelites gave their gold earrings and Aaron melted the gold.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4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8124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6: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49" y="4170770"/>
            <a:ext cx="6036079" cy="1337296"/>
          </a:xfrm>
        </p:spPr>
        <p:txBody>
          <a:bodyPr>
            <a:norm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animal was the idol like?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Lion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3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Sheep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Calf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8355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btitle 2">
            <a:extLst>
              <a:ext uri="{FF2B5EF4-FFF2-40B4-BE49-F238E27FC236}">
                <a16:creationId xmlns:a16="http://schemas.microsoft.com/office/drawing/2014/main" id="{26D4E574-2AC4-437F-A335-F13155D6BE66}"/>
              </a:ext>
            </a:extLst>
          </p:cNvPr>
          <p:cNvSpPr txBox="1">
            <a:spLocks/>
          </p:cNvSpPr>
          <p:nvPr/>
        </p:nvSpPr>
        <p:spPr>
          <a:xfrm>
            <a:off x="514350" y="4170770"/>
            <a:ext cx="5819948" cy="13372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animal was the idol like?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2" name="Rectangle: Rounded Corners 11">
            <a:hlinkClick r:id="rId2" action="ppaction://hlinksldjump"/>
            <a:extLst>
              <a:ext uri="{FF2B5EF4-FFF2-40B4-BE49-F238E27FC236}">
                <a16:creationId xmlns:a16="http://schemas.microsoft.com/office/drawing/2014/main" id="{8BC80794-926B-478E-ADEF-4A3E177C5953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Lion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2" action="ppaction://hlinksldjump"/>
            <a:extLst>
              <a:ext uri="{FF2B5EF4-FFF2-40B4-BE49-F238E27FC236}">
                <a16:creationId xmlns:a16="http://schemas.microsoft.com/office/drawing/2014/main" id="{75983B20-032E-4671-AD93-7B268C8194DF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Sheep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3" action="ppaction://hlinksldjump"/>
            <a:extLst>
              <a:ext uri="{FF2B5EF4-FFF2-40B4-BE49-F238E27FC236}">
                <a16:creationId xmlns:a16="http://schemas.microsoft.com/office/drawing/2014/main" id="{47F85C59-49D2-4E80-AE5A-5A5C2CC0763E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Calf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6: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252032" y="6956755"/>
            <a:ext cx="4357826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The idol was in the shape of a golden calf.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3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4676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2835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7: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307572" y="4148579"/>
            <a:ext cx="6125045" cy="1615673"/>
          </a:xfrm>
        </p:spPr>
        <p:txBody>
          <a:bodyPr>
            <a:norm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God tell Moses he was going to do to the Israelites?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Give them more Manna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Destroy them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3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Take them to Egypt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8829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2">
            <a:extLst>
              <a:ext uri="{FF2B5EF4-FFF2-40B4-BE49-F238E27FC236}">
                <a16:creationId xmlns:a16="http://schemas.microsoft.com/office/drawing/2014/main" id="{56E5E5E8-3CAC-4485-8B9B-672DBCCB6DC8}"/>
              </a:ext>
            </a:extLst>
          </p:cNvPr>
          <p:cNvSpPr txBox="1">
            <a:spLocks/>
          </p:cNvSpPr>
          <p:nvPr/>
        </p:nvSpPr>
        <p:spPr>
          <a:xfrm>
            <a:off x="2011157" y="7076442"/>
            <a:ext cx="4846843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28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lnSpc>
                <a:spcPts val="2800"/>
              </a:lnSpc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God said he was going to destroy the Israelites because they had sinned.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6A190200-7744-4BC6-8560-8B8F17BFC542}"/>
              </a:ext>
            </a:extLst>
          </p:cNvPr>
          <p:cNvSpPr txBox="1">
            <a:spLocks/>
          </p:cNvSpPr>
          <p:nvPr/>
        </p:nvSpPr>
        <p:spPr>
          <a:xfrm>
            <a:off x="392656" y="4082224"/>
            <a:ext cx="6202334" cy="16894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God tell Moses he was going to do to the Israelites?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22" name="Rectangle: Rounded Corners 21">
            <a:hlinkClick r:id="rId2" action="ppaction://hlinksldjump"/>
            <a:extLst>
              <a:ext uri="{FF2B5EF4-FFF2-40B4-BE49-F238E27FC236}">
                <a16:creationId xmlns:a16="http://schemas.microsoft.com/office/drawing/2014/main" id="{A50B8365-D4C6-49F6-9D87-65200178D171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Give them more Manna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8AAB7EA1-CEDE-490F-A86B-33EE9E8760CF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Destroy them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2" action="ppaction://hlinksldjump"/>
            <a:extLst>
              <a:ext uri="{FF2B5EF4-FFF2-40B4-BE49-F238E27FC236}">
                <a16:creationId xmlns:a16="http://schemas.microsoft.com/office/drawing/2014/main" id="{AA4479A5-4F8A-4718-BA96-4FEC044801DE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Take them to Egypt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7: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3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7981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8: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2ADD8015-1547-4614-80ED-180B165EF855}"/>
              </a:ext>
            </a:extLst>
          </p:cNvPr>
          <p:cNvSpPr txBox="1">
            <a:spLocks/>
          </p:cNvSpPr>
          <p:nvPr/>
        </p:nvSpPr>
        <p:spPr>
          <a:xfrm>
            <a:off x="514350" y="4170770"/>
            <a:ext cx="5819948" cy="13372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Moses ask God to do to the Israelites?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0" name="Rectangle: Rounded Corners 9">
            <a:hlinkClick r:id="rId3" action="ppaction://hlinksldjump"/>
            <a:extLst>
              <a:ext uri="{FF2B5EF4-FFF2-40B4-BE49-F238E27FC236}">
                <a16:creationId xmlns:a16="http://schemas.microsoft.com/office/drawing/2014/main" id="{FB87683E-6C24-4EF5-A841-10FE285DAF08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Destroy them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Rectangle: Rounded Corners 10">
            <a:hlinkClick r:id="rId2" action="ppaction://hlinksldjump"/>
            <a:extLst>
              <a:ext uri="{FF2B5EF4-FFF2-40B4-BE49-F238E27FC236}">
                <a16:creationId xmlns:a16="http://schemas.microsoft.com/office/drawing/2014/main" id="{0460856B-4AA4-45F5-B995-6C5E2BC368D3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Forgive them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Rectangle: Rounded Corners 11">
            <a:hlinkClick r:id="rId3" action="ppaction://hlinksldjump"/>
            <a:extLst>
              <a:ext uri="{FF2B5EF4-FFF2-40B4-BE49-F238E27FC236}">
                <a16:creationId xmlns:a16="http://schemas.microsoft.com/office/drawing/2014/main" id="{347D4F13-5F81-42F8-BADA-4DABBBD26EDC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Forget them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8517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9" grpId="0" build="p"/>
      <p:bldP spid="10" grpId="0" animBg="1"/>
      <p:bldP spid="11" grpId="0" animBg="1"/>
      <p:bldP spid="1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: Rounded Corners 10">
            <a:hlinkClick r:id="rId2" action="ppaction://hlinksldjump"/>
            <a:extLst>
              <a:ext uri="{FF2B5EF4-FFF2-40B4-BE49-F238E27FC236}">
                <a16:creationId xmlns:a16="http://schemas.microsoft.com/office/drawing/2014/main" id="{FFD52AE6-359C-4B39-9DFC-B3AEDFA710E2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Destroy them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3" action="ppaction://hlinksldjump"/>
            <a:extLst>
              <a:ext uri="{FF2B5EF4-FFF2-40B4-BE49-F238E27FC236}">
                <a16:creationId xmlns:a16="http://schemas.microsoft.com/office/drawing/2014/main" id="{521065D7-71F9-4626-9CBC-8C7383EBCB19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Forgive them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2" action="ppaction://hlinksldjump"/>
            <a:extLst>
              <a:ext uri="{FF2B5EF4-FFF2-40B4-BE49-F238E27FC236}">
                <a16:creationId xmlns:a16="http://schemas.microsoft.com/office/drawing/2014/main" id="{4D97586B-B63E-48F2-AC24-86A3217D7C76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Forget them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D3AD8C90-C11C-4DAD-8BB4-5DCE6F46B4C4}"/>
              </a:ext>
            </a:extLst>
          </p:cNvPr>
          <p:cNvSpPr txBox="1">
            <a:spLocks/>
          </p:cNvSpPr>
          <p:nvPr/>
        </p:nvSpPr>
        <p:spPr>
          <a:xfrm>
            <a:off x="2011157" y="6956755"/>
            <a:ext cx="4722152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Moses begged God to forgive the Israelites.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CAB6DC15-1DB2-4DDC-BFFC-8FB2B5744887}"/>
              </a:ext>
            </a:extLst>
          </p:cNvPr>
          <p:cNvSpPr txBox="1">
            <a:spLocks/>
          </p:cNvSpPr>
          <p:nvPr/>
        </p:nvSpPr>
        <p:spPr>
          <a:xfrm>
            <a:off x="514350" y="4170770"/>
            <a:ext cx="5819948" cy="13372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Moses ask God to do to the Israelites?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8: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3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626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8541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9: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023359"/>
            <a:ext cx="5819948" cy="1763083"/>
          </a:xfrm>
        </p:spPr>
        <p:txBody>
          <a:bodyPr>
            <a:norm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Moses do to the Golden Calf when he came down the mountain?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Took it </a:t>
            </a:r>
          </a:p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up the mountain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3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Threw it into the sea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Melted and crushed it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4223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Pyramid Png - Pyramids Of Giza Clipart, Transparent Png - kindpng">
            <a:extLst>
              <a:ext uri="{FF2B5EF4-FFF2-40B4-BE49-F238E27FC236}">
                <a16:creationId xmlns:a16="http://schemas.microsoft.com/office/drawing/2014/main" id="{D25F3890-1431-4E93-AB2C-835672E3FB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07" y="3505820"/>
            <a:ext cx="3025836" cy="1337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EDDCCB7-6DCB-4455-A0AA-7BFC5D05EA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807" y="4987637"/>
            <a:ext cx="2226747" cy="3740726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39EAF010-8613-406A-A993-1752406DFCE6}"/>
              </a:ext>
            </a:extLst>
          </p:cNvPr>
          <p:cNvGrpSpPr/>
          <p:nvPr/>
        </p:nvGrpSpPr>
        <p:grpSpPr>
          <a:xfrm>
            <a:off x="2240730" y="3361113"/>
            <a:ext cx="4172989" cy="5999085"/>
            <a:chOff x="2240730" y="3361113"/>
            <a:chExt cx="4172989" cy="5736515"/>
          </a:xfrm>
        </p:grpSpPr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FED4A168-B514-48BA-B111-6924BB69AA33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74346"/>
                <a:gd name="adj2" fmla="val -6888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77AB87A-DB89-49FD-80B0-192E1B270BF6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55918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In this activity you  will be given 10 questions about the story of Moses and the 3</a:t>
              </a:r>
              <a:r>
                <a:rPr lang="en-US" sz="2800" baseline="30000" dirty="0">
                  <a:latin typeface="Comic Sans MS" panose="030F0702030302020204" pitchFamily="66" charset="0"/>
                </a:rPr>
                <a:t>rd</a:t>
              </a:r>
              <a:r>
                <a:rPr lang="en-US" sz="2800" dirty="0">
                  <a:latin typeface="Comic Sans MS" panose="030F0702030302020204" pitchFamily="66" charset="0"/>
                </a:rPr>
                <a:t> Commandment, which you can find in Exodus 20 v7.</a:t>
              </a:r>
            </a:p>
            <a:p>
              <a:endParaRPr lang="en-US" sz="10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You will be given 3 possible answers to each question and you have to choose the right one. </a:t>
              </a:r>
              <a:endParaRPr lang="en-GB" sz="28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10" name="Rectangle 9">
            <a:hlinkClick r:id="rId4" action="ppaction://hlinksldjump"/>
            <a:extLst>
              <a:ext uri="{FF2B5EF4-FFF2-40B4-BE49-F238E27FC236}">
                <a16:creationId xmlns:a16="http://schemas.microsoft.com/office/drawing/2014/main" id="{91A00952-A873-4124-B3FA-32CAB845877F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Arrow: Striped Right 8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CE697D22-F85D-4801-9CB9-3DD817A9E0FA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here to start the quiz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26228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hlinkClick r:id="rId2" action="ppaction://hlinksldjump"/>
            <a:extLst>
              <a:ext uri="{FF2B5EF4-FFF2-40B4-BE49-F238E27FC236}">
                <a16:creationId xmlns:a16="http://schemas.microsoft.com/office/drawing/2014/main" id="{7922EEAB-F3CB-40DA-83C9-975FE1B5A24B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Took it </a:t>
            </a:r>
          </a:p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up the mountain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2" action="ppaction://hlinksldjump"/>
            <a:extLst>
              <a:ext uri="{FF2B5EF4-FFF2-40B4-BE49-F238E27FC236}">
                <a16:creationId xmlns:a16="http://schemas.microsoft.com/office/drawing/2014/main" id="{795901B1-A16E-4C6D-9C03-FB1FB81CE847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Threw it into the sea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3" action="ppaction://hlinksldjump"/>
            <a:extLst>
              <a:ext uri="{FF2B5EF4-FFF2-40B4-BE49-F238E27FC236}">
                <a16:creationId xmlns:a16="http://schemas.microsoft.com/office/drawing/2014/main" id="{3E568450-6A78-4FDC-B5A9-8E9CB14490AC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Melted and crushed it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55A2B2CC-F138-4DED-9210-84CF698D1666}"/>
              </a:ext>
            </a:extLst>
          </p:cNvPr>
          <p:cNvSpPr txBox="1">
            <a:spLocks/>
          </p:cNvSpPr>
          <p:nvPr/>
        </p:nvSpPr>
        <p:spPr>
          <a:xfrm>
            <a:off x="514350" y="3973483"/>
            <a:ext cx="5819948" cy="17617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Moses do to the Golden Calf when he came down the mountain?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9: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011157" y="6956755"/>
            <a:ext cx="4823050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Moses melted the idol and then crushed it into dust.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3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1913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300349" y="3555299"/>
            <a:ext cx="27831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10: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9025" y="4103060"/>
            <a:ext cx="6031403" cy="1532969"/>
          </a:xfrm>
        </p:spPr>
        <p:txBody>
          <a:bodyPr>
            <a:normAutofit/>
          </a:bodyPr>
          <a:lstStyle/>
          <a:p>
            <a:pPr marL="0" indent="0">
              <a:lnSpc>
                <a:spcPts val="35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Moses put the gold dust into water and gave it to the Israelites to do what</a:t>
            </a:r>
            <a:r>
              <a:rPr lang="en-US" sz="2800" b="1" dirty="0">
                <a:latin typeface="Comic Sans MS" panose="030F0702030302020204" pitchFamily="66" charset="0"/>
              </a:rPr>
              <a:t>?</a:t>
            </a:r>
            <a:endParaRPr lang="en-GB" sz="28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Wash </a:t>
            </a:r>
          </a:p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in it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Drink it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3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Throw it away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3263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hlinkClick r:id="rId2" action="ppaction://hlinksldjump"/>
            <a:extLst>
              <a:ext uri="{FF2B5EF4-FFF2-40B4-BE49-F238E27FC236}">
                <a16:creationId xmlns:a16="http://schemas.microsoft.com/office/drawing/2014/main" id="{F1D0E1B8-ED81-4AF0-AEEF-ED8101717717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Wash </a:t>
            </a:r>
          </a:p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in it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3" action="ppaction://hlinksldjump"/>
            <a:extLst>
              <a:ext uri="{FF2B5EF4-FFF2-40B4-BE49-F238E27FC236}">
                <a16:creationId xmlns:a16="http://schemas.microsoft.com/office/drawing/2014/main" id="{FD4124BE-8DD2-4A92-94C1-111B6D9AD042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Drink it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3" action="ppaction://hlinksldjump"/>
            <a:extLst>
              <a:ext uri="{FF2B5EF4-FFF2-40B4-BE49-F238E27FC236}">
                <a16:creationId xmlns:a16="http://schemas.microsoft.com/office/drawing/2014/main" id="{BF1972FA-967F-4A13-9A98-6AAE4701FF64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Throw it away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5D59ED9A-B3DE-4D47-A19B-0ABB24AB4994}"/>
              </a:ext>
            </a:extLst>
          </p:cNvPr>
          <p:cNvSpPr txBox="1">
            <a:spLocks/>
          </p:cNvSpPr>
          <p:nvPr/>
        </p:nvSpPr>
        <p:spPr>
          <a:xfrm>
            <a:off x="514350" y="4170770"/>
            <a:ext cx="5899370" cy="13372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5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Moses put the gold dust into water and gave it to the Israelites to do what?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300349" y="3555299"/>
            <a:ext cx="27831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10: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011157" y="6950280"/>
            <a:ext cx="4846843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Moses told the Israelites to drink the water</a:t>
            </a:r>
            <a:r>
              <a:rPr lang="en-US" sz="2800" b="1" dirty="0">
                <a:latin typeface="Comic Sans MS" panose="030F0702030302020204" pitchFamily="66" charset="0"/>
              </a:rPr>
              <a:t>.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slide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8907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Pyramid Png - Pyramids Of Giza Clipart, Transparent Png - kindpng">
            <a:extLst>
              <a:ext uri="{FF2B5EF4-FFF2-40B4-BE49-F238E27FC236}">
                <a16:creationId xmlns:a16="http://schemas.microsoft.com/office/drawing/2014/main" id="{D25F3890-1431-4E93-AB2C-835672E3FB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07" y="3505820"/>
            <a:ext cx="3025836" cy="1337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EDDCCB7-6DCB-4455-A0AA-7BFC5D05EA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807" y="4987637"/>
            <a:ext cx="2226747" cy="3740726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39EAF010-8613-406A-A993-1752406DFCE6}"/>
              </a:ext>
            </a:extLst>
          </p:cNvPr>
          <p:cNvGrpSpPr/>
          <p:nvPr/>
        </p:nvGrpSpPr>
        <p:grpSpPr>
          <a:xfrm>
            <a:off x="2362554" y="4657898"/>
            <a:ext cx="4172989" cy="3422072"/>
            <a:chOff x="2240730" y="3361113"/>
            <a:chExt cx="4172989" cy="5469774"/>
          </a:xfrm>
        </p:grpSpPr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FED4A168-B514-48BA-B111-6924BB69AA33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73948"/>
                <a:gd name="adj2" fmla="val -16899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77AB87A-DB89-49FD-80B0-192E1B270BF6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31085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Well done for finishing the quiz.</a:t>
              </a:r>
            </a:p>
            <a:p>
              <a:endParaRPr lang="en-US" sz="28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I’ll have another one for you next week.</a:t>
              </a:r>
            </a:p>
            <a:p>
              <a:pPr algn="ctr"/>
              <a:endParaRPr lang="en-US" sz="28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See you next time </a:t>
              </a:r>
              <a:endParaRPr lang="en-GB" sz="28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10" name="Rectangle 9">
            <a:hlinkClick r:id="" action="ppaction://hlinkshowjump?jump=endshow"/>
            <a:extLst>
              <a:ext uri="{FF2B5EF4-FFF2-40B4-BE49-F238E27FC236}">
                <a16:creationId xmlns:a16="http://schemas.microsoft.com/office/drawing/2014/main" id="{91A00952-A873-4124-B3FA-32CAB845877F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8111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2F95A66F-FACA-4966-AF64-801E2DAB78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581" y="5396092"/>
            <a:ext cx="2287790" cy="3982050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39EAF010-8613-406A-A993-1752406DFCE6}"/>
              </a:ext>
            </a:extLst>
          </p:cNvPr>
          <p:cNvGrpSpPr/>
          <p:nvPr/>
        </p:nvGrpSpPr>
        <p:grpSpPr>
          <a:xfrm>
            <a:off x="2541790" y="5160230"/>
            <a:ext cx="4149629" cy="3340303"/>
            <a:chOff x="2240730" y="3361113"/>
            <a:chExt cx="4172989" cy="6355529"/>
          </a:xfrm>
        </p:grpSpPr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FED4A168-B514-48BA-B111-6924BB69AA33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68915"/>
                <a:gd name="adj2" fmla="val -8729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77AB87A-DB89-49FD-80B0-192E1B270BF6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6210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Whoops!</a:t>
              </a:r>
            </a:p>
            <a:p>
              <a:pPr algn="ctr"/>
              <a:endParaRPr lang="en-US" sz="2800" b="1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That’s not quite right.</a:t>
              </a:r>
            </a:p>
            <a:p>
              <a:pPr algn="ctr"/>
              <a:endParaRPr lang="en-US" sz="2800" b="1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Try again.</a:t>
              </a:r>
              <a:endParaRPr lang="en-GB" sz="2800" b="1" dirty="0">
                <a:latin typeface="Comic Sans MS" panose="030F0702030302020204" pitchFamily="66" charset="0"/>
              </a:endParaRPr>
            </a:p>
          </p:txBody>
        </p:sp>
      </p:grpSp>
      <p:pic>
        <p:nvPicPr>
          <p:cNvPr id="7" name="Picture 2" descr="Pyramid Png - Pyramids Of Giza Clipart, Transparent Png - kindpng">
            <a:extLst>
              <a:ext uri="{FF2B5EF4-FFF2-40B4-BE49-F238E27FC236}">
                <a16:creationId xmlns:a16="http://schemas.microsoft.com/office/drawing/2014/main" id="{D25F3890-1431-4E93-AB2C-835672E3FB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07" y="3505820"/>
            <a:ext cx="3025836" cy="1337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hlinkClick r:id="rId4" action="ppaction://hlinksldjump"/>
            <a:extLst>
              <a:ext uri="{FF2B5EF4-FFF2-40B4-BE49-F238E27FC236}">
                <a16:creationId xmlns:a16="http://schemas.microsoft.com/office/drawing/2014/main" id="{91A00952-A873-4124-B3FA-32CAB845877F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Arrow: Striped Right 8">
            <a:hlinkClick r:id="" action="ppaction://hlinkshowjump?jump=lastslideviewed"/>
            <a:extLst>
              <a:ext uri="{FF2B5EF4-FFF2-40B4-BE49-F238E27FC236}">
                <a16:creationId xmlns:a16="http://schemas.microsoft.com/office/drawing/2014/main" id="{CE697D22-F85D-4801-9CB9-3DD817A9E0FA}"/>
              </a:ext>
            </a:extLst>
          </p:cNvPr>
          <p:cNvSpPr/>
          <p:nvPr/>
        </p:nvSpPr>
        <p:spPr>
          <a:xfrm flipH="1">
            <a:off x="135807" y="9378142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to return to the quiz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4299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091738"/>
          </a:xfrm>
        </p:spPr>
        <p:txBody>
          <a:bodyPr>
            <a:normAutofit fontScale="92500"/>
          </a:bodyPr>
          <a:lstStyle/>
          <a:p>
            <a:pPr marL="0" indent="0">
              <a:lnSpc>
                <a:spcPts val="3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The 3</a:t>
            </a:r>
            <a:r>
              <a:rPr lang="en-US" sz="3200" b="1" baseline="30000" dirty="0">
                <a:latin typeface="Comic Sans MS" panose="030F0702030302020204" pitchFamily="66" charset="0"/>
              </a:rPr>
              <a:t>rd</a:t>
            </a:r>
            <a:r>
              <a:rPr lang="en-US" sz="3200" b="1" dirty="0">
                <a:latin typeface="Comic Sans MS" panose="030F0702030302020204" pitchFamily="66" charset="0"/>
              </a:rPr>
              <a:t> Commandment tells us not to ______ God’s name?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58665" y="7086806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Misuse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3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Shout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Whisper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649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ubtitle 2">
            <a:extLst>
              <a:ext uri="{FF2B5EF4-FFF2-40B4-BE49-F238E27FC236}">
                <a16:creationId xmlns:a16="http://schemas.microsoft.com/office/drawing/2014/main" id="{59B1951C-7C5C-423B-BBAB-80597369B363}"/>
              </a:ext>
            </a:extLst>
          </p:cNvPr>
          <p:cNvSpPr txBox="1">
            <a:spLocks/>
          </p:cNvSpPr>
          <p:nvPr/>
        </p:nvSpPr>
        <p:spPr>
          <a:xfrm>
            <a:off x="514350" y="4170770"/>
            <a:ext cx="5819948" cy="109173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The 3</a:t>
            </a:r>
            <a:r>
              <a:rPr lang="en-US" sz="3200" b="1" baseline="30000" dirty="0">
                <a:latin typeface="Comic Sans MS" panose="030F0702030302020204" pitchFamily="66" charset="0"/>
              </a:rPr>
              <a:t>rd</a:t>
            </a:r>
            <a:r>
              <a:rPr lang="en-US" sz="3200" b="1" dirty="0">
                <a:latin typeface="Comic Sans MS" panose="030F0702030302020204" pitchFamily="66" charset="0"/>
              </a:rPr>
              <a:t> Commandment tells us not to ______ God’s name?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2" action="ppaction://hlinksldjump"/>
            <a:extLst>
              <a:ext uri="{FF2B5EF4-FFF2-40B4-BE49-F238E27FC236}">
                <a16:creationId xmlns:a16="http://schemas.microsoft.com/office/drawing/2014/main" id="{69FDFE8D-9C18-4D0A-A60C-72EA61D4E0EB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Misuse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2" action="ppaction://hlinksldjump"/>
            <a:extLst>
              <a:ext uri="{FF2B5EF4-FFF2-40B4-BE49-F238E27FC236}">
                <a16:creationId xmlns:a16="http://schemas.microsoft.com/office/drawing/2014/main" id="{3AA4F4A9-908E-45B6-93E6-15C689911E7E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Shout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2" action="ppaction://hlinksldjump"/>
            <a:extLst>
              <a:ext uri="{FF2B5EF4-FFF2-40B4-BE49-F238E27FC236}">
                <a16:creationId xmlns:a16="http://schemas.microsoft.com/office/drawing/2014/main" id="{629D699D-D856-4409-BDE0-2E4D5C48DC6A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Whisper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011157" y="7076442"/>
            <a:ext cx="4697767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The 3</a:t>
            </a:r>
            <a:r>
              <a:rPr lang="en-US" sz="3200" b="1" baseline="30000" dirty="0">
                <a:latin typeface="Comic Sans MS" panose="030F0702030302020204" pitchFamily="66" charset="0"/>
              </a:rPr>
              <a:t>rd</a:t>
            </a:r>
            <a:r>
              <a:rPr lang="en-US" sz="3200" b="1" dirty="0">
                <a:latin typeface="Comic Sans MS" panose="030F0702030302020204" pitchFamily="66" charset="0"/>
              </a:rPr>
              <a:t> Commandment tells use we must not MISUSE God’s name.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4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4676" y="-98255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044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2: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337296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does the 2</a:t>
            </a:r>
            <a:r>
              <a:rPr lang="en-US" sz="3200" b="1" baseline="30000" dirty="0">
                <a:latin typeface="Comic Sans MS" panose="030F0702030302020204" pitchFamily="66" charset="0"/>
              </a:rPr>
              <a:t>nd</a:t>
            </a:r>
            <a:r>
              <a:rPr lang="en-US" sz="3200" b="1" dirty="0">
                <a:latin typeface="Comic Sans MS" panose="030F0702030302020204" pitchFamily="66" charset="0"/>
              </a:rPr>
              <a:t> Commandment tell us not to make? 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Models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Idols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3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Houses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781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: Rounded Corners 10">
            <a:hlinkClick r:id="rId2" action="ppaction://hlinksldjump"/>
            <a:extLst>
              <a:ext uri="{FF2B5EF4-FFF2-40B4-BE49-F238E27FC236}">
                <a16:creationId xmlns:a16="http://schemas.microsoft.com/office/drawing/2014/main" id="{6C246256-6076-499C-A46D-A3DA0E91EAEE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Models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Rectangle: Rounded Corners 11">
            <a:hlinkClick r:id="rId3" action="ppaction://hlinksldjump"/>
            <a:extLst>
              <a:ext uri="{FF2B5EF4-FFF2-40B4-BE49-F238E27FC236}">
                <a16:creationId xmlns:a16="http://schemas.microsoft.com/office/drawing/2014/main" id="{9C950B9E-1FFD-40CF-B91B-8F1CA5494006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Idols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3" action="ppaction://hlinksldjump"/>
            <a:extLst>
              <a:ext uri="{FF2B5EF4-FFF2-40B4-BE49-F238E27FC236}">
                <a16:creationId xmlns:a16="http://schemas.microsoft.com/office/drawing/2014/main" id="{259639D4-B7BF-4280-879C-E20550A4130E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Houses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2: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349497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does the 2</a:t>
            </a:r>
            <a:r>
              <a:rPr lang="en-US" sz="3200" b="1" baseline="30000" dirty="0">
                <a:latin typeface="Comic Sans MS" panose="030F0702030302020204" pitchFamily="66" charset="0"/>
              </a:rPr>
              <a:t>nd</a:t>
            </a:r>
            <a:r>
              <a:rPr lang="en-US" sz="3200" b="1" dirty="0">
                <a:latin typeface="Comic Sans MS" panose="030F0702030302020204" pitchFamily="66" charset="0"/>
              </a:rPr>
              <a:t> Commandment tell us not to make?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011157" y="7076442"/>
            <a:ext cx="4598701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The 2</a:t>
            </a:r>
            <a:r>
              <a:rPr lang="en-US" sz="3200" b="1" baseline="30000" dirty="0">
                <a:latin typeface="Comic Sans MS" panose="030F0702030302020204" pitchFamily="66" charset="0"/>
              </a:rPr>
              <a:t>nd</a:t>
            </a:r>
            <a:r>
              <a:rPr lang="en-US" sz="3200" b="1" dirty="0">
                <a:latin typeface="Comic Sans MS" panose="030F0702030302020204" pitchFamily="66" charset="0"/>
              </a:rPr>
              <a:t>  commandment tells us not to make IDOLS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4676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2348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3: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337296"/>
          </a:xfrm>
        </p:spPr>
        <p:txBody>
          <a:bodyPr>
            <a:norm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When we misuse God’s name it makes Him _________? 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Unhappy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Happy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900" dirty="0">
                <a:solidFill>
                  <a:schemeClr val="tx1"/>
                </a:solidFill>
                <a:latin typeface="Comic Sans MS" panose="030F0702030302020204" pitchFamily="66" charset="0"/>
              </a:rPr>
              <a:t>Pleased</a:t>
            </a:r>
            <a:endParaRPr lang="en-GB" sz="29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1116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: Rounded Corners 10">
            <a:hlinkClick r:id="rId2" action="ppaction://hlinksldjump"/>
            <a:extLst>
              <a:ext uri="{FF2B5EF4-FFF2-40B4-BE49-F238E27FC236}">
                <a16:creationId xmlns:a16="http://schemas.microsoft.com/office/drawing/2014/main" id="{450114C9-5488-4C4F-B53B-EC33D7634A3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Unhappy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Rectangle: Rounded Corners 11">
            <a:hlinkClick r:id="rId2" action="ppaction://hlinksldjump"/>
            <a:extLst>
              <a:ext uri="{FF2B5EF4-FFF2-40B4-BE49-F238E27FC236}">
                <a16:creationId xmlns:a16="http://schemas.microsoft.com/office/drawing/2014/main" id="{F1DD784E-A141-4DA8-A0F5-49C281E59231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Happy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3" action="ppaction://hlinksldjump"/>
            <a:extLst>
              <a:ext uri="{FF2B5EF4-FFF2-40B4-BE49-F238E27FC236}">
                <a16:creationId xmlns:a16="http://schemas.microsoft.com/office/drawing/2014/main" id="{ECA097D8-C739-495E-AB69-7B4791CED379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Pleased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252031" y="7076442"/>
            <a:ext cx="4298397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When we misuse God’s name it makes Him very unhappy.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3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3: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0030140B-19AA-4054-89B3-73E093612F3E}"/>
              </a:ext>
            </a:extLst>
          </p:cNvPr>
          <p:cNvSpPr txBox="1">
            <a:spLocks/>
          </p:cNvSpPr>
          <p:nvPr/>
        </p:nvSpPr>
        <p:spPr>
          <a:xfrm>
            <a:off x="514350" y="4170770"/>
            <a:ext cx="5819948" cy="13372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200" b="1">
                <a:latin typeface="Comic Sans MS" panose="030F0702030302020204" pitchFamily="66" charset="0"/>
              </a:rPr>
              <a:t>When we misuse God’s name it makes Him _________? 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5160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75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  <p:bldP spid="1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4: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337296"/>
          </a:xfrm>
        </p:spPr>
        <p:txBody>
          <a:bodyPr>
            <a:norm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metal did Aaron use to make the idol?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7050124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Gold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Silver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Bronze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395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706</TotalTime>
  <Words>768</Words>
  <Application>Microsoft Office PowerPoint</Application>
  <PresentationFormat>Widescreen</PresentationFormat>
  <Paragraphs>171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Bryan Hancock</dc:creator>
  <cp:lastModifiedBy>Bryan Hancock</cp:lastModifiedBy>
  <cp:revision>68</cp:revision>
  <dcterms:created xsi:type="dcterms:W3CDTF">2020-08-05T14:43:31Z</dcterms:created>
  <dcterms:modified xsi:type="dcterms:W3CDTF">2020-10-06T14:11:01Z</dcterms:modified>
</cp:coreProperties>
</file>