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451" r:id="rId2"/>
    <p:sldId id="455" r:id="rId3"/>
    <p:sldId id="456" r:id="rId4"/>
    <p:sldId id="466" r:id="rId5"/>
    <p:sldId id="497" r:id="rId6"/>
    <p:sldId id="498" r:id="rId7"/>
    <p:sldId id="300" r:id="rId8"/>
    <p:sldId id="470" r:id="rId9"/>
    <p:sldId id="488" r:id="rId10"/>
    <p:sldId id="460" r:id="rId11"/>
    <p:sldId id="489" r:id="rId12"/>
    <p:sldId id="463" r:id="rId13"/>
    <p:sldId id="462" r:id="rId14"/>
    <p:sldId id="464" r:id="rId15"/>
    <p:sldId id="499" r:id="rId16"/>
    <p:sldId id="474" r:id="rId17"/>
    <p:sldId id="508" r:id="rId18"/>
    <p:sldId id="509" r:id="rId19"/>
    <p:sldId id="510" r:id="rId20"/>
    <p:sldId id="507" r:id="rId21"/>
    <p:sldId id="504" r:id="rId22"/>
    <p:sldId id="468" r:id="rId23"/>
    <p:sldId id="505" r:id="rId24"/>
    <p:sldId id="471" r:id="rId25"/>
    <p:sldId id="400" r:id="rId26"/>
    <p:sldId id="447" r:id="rId27"/>
    <p:sldId id="448" r:id="rId28"/>
    <p:sldId id="480" r:id="rId29"/>
    <p:sldId id="347" r:id="rId30"/>
    <p:sldId id="449" r:id="rId31"/>
    <p:sldId id="492" r:id="rId32"/>
    <p:sldId id="485" r:id="rId33"/>
    <p:sldId id="486" r:id="rId34"/>
    <p:sldId id="487" r:id="rId35"/>
    <p:sldId id="496" r:id="rId36"/>
    <p:sldId id="506" r:id="rId37"/>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215FF"/>
    <a:srgbClr val="6B19FF"/>
    <a:srgbClr val="00FF00"/>
    <a:srgbClr val="29C7FF"/>
    <a:srgbClr val="FF8700"/>
    <a:srgbClr val="F97613"/>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86432" autoAdjust="0"/>
  </p:normalViewPr>
  <p:slideViewPr>
    <p:cSldViewPr showGuides="1">
      <p:cViewPr varScale="1">
        <p:scale>
          <a:sx n="88" d="100"/>
          <a:sy n="88" d="100"/>
        </p:scale>
        <p:origin x="720" y="90"/>
      </p:cViewPr>
      <p:guideLst>
        <p:guide orient="horz" pos="3600"/>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20/05/2020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26</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31</a:t>
            </a:fld>
            <a:endParaRPr lang="en-GB" dirty="0"/>
          </a:p>
        </p:txBody>
      </p:sp>
    </p:spTree>
    <p:extLst>
      <p:ext uri="{BB962C8B-B14F-4D97-AF65-F5344CB8AC3E}">
        <p14:creationId xmlns:p14="http://schemas.microsoft.com/office/powerpoint/2010/main" val="11935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20/05/2020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youtu.be/y1cykPOiMuY" TargetMode="Externa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36.xml"/><Relationship Id="rId3" Type="http://schemas.openxmlformats.org/officeDocument/2006/relationships/image" Target="../media/image3.png"/><Relationship Id="rId7" Type="http://schemas.openxmlformats.org/officeDocument/2006/relationships/slide" Target="slide33.xm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35.xml"/><Relationship Id="rId5" Type="http://schemas.openxmlformats.org/officeDocument/2006/relationships/slide" Target="slide34.xml"/><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32.xml"/><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youtu.be/S0GPu2fQK5s?list=PL5NlNQJLqINyvoFsyEocBX17_8q4PhZc9" TargetMode="External"/><Relationship Id="rId5" Type="http://schemas.openxmlformats.org/officeDocument/2006/relationships/hyperlink" Target="https://youtu.be/to3_4yR0ClY" TargetMode="External"/><Relationship Id="rId4" Type="http://schemas.openxmlformats.org/officeDocument/2006/relationships/hyperlink" Target="https://youtu.be/zRvCUz6KFB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088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5"/>
            <a:extLst>
              <a:ext uri="{FF2B5EF4-FFF2-40B4-BE49-F238E27FC236}">
                <a16:creationId xmlns:a16="http://schemas.microsoft.com/office/drawing/2014/main" id="{07EBF32F-9026-4B23-9CB4-7D55D3D17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6011" y="1161225"/>
            <a:ext cx="4041832" cy="4422376"/>
          </a:xfrm>
          <a:prstGeom prst="rect">
            <a:avLst/>
          </a:prstGeom>
        </p:spPr>
      </p:pic>
      <p:sp>
        <p:nvSpPr>
          <p:cNvPr id="20" name="Arrow: Right 19">
            <a:hlinkClick r:id="" action="ppaction://hlinkshowjump?jump=nextslide"/>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98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1.11022E-16 L 0.39427 0.00139 " pathEditMode="relative" rAng="0" ptsTypes="AA">
                                      <p:cBhvr>
                                        <p:cTn id="6" dur="2000" fill="hold"/>
                                        <p:tgtEl>
                                          <p:spTgt spid="7"/>
                                        </p:tgtEl>
                                        <p:attrNameLst>
                                          <p:attrName>ppt_x</p:attrName>
                                          <p:attrName>ppt_y</p:attrName>
                                        </p:attrNameLst>
                                      </p:cBhvr>
                                      <p:rCtr x="19705" y="69"/>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2.77778E-6 3.33333E-6 L -0.55452 0.00347 " pathEditMode="relative" rAng="0" ptsTypes="AA">
                                      <p:cBhvr>
                                        <p:cTn id="9" dur="2500" fill="hold"/>
                                        <p:tgtEl>
                                          <p:spTgt spid="3"/>
                                        </p:tgtEl>
                                        <p:attrNameLst>
                                          <p:attrName>ppt_x</p:attrName>
                                          <p:attrName>ppt_y</p:attrName>
                                        </p:attrNameLst>
                                      </p:cBhvr>
                                      <p:rCtr x="-27726" y="162"/>
                                    </p:animMotion>
                                  </p:childTnLst>
                                </p:cTn>
                              </p:par>
                            </p:childTnLst>
                          </p:cTn>
                        </p:par>
                        <p:par>
                          <p:cTn id="10" fill="hold">
                            <p:stCondLst>
                              <p:cond delay="5500"/>
                            </p:stCondLst>
                            <p:childTnLst>
                              <p:par>
                                <p:cTn id="11" presetID="42" presetClass="path" presetSubtype="0" accel="50000" decel="50000" fill="hold" grpId="0" nodeType="afterEffect">
                                  <p:stCondLst>
                                    <p:cond delay="2000"/>
                                  </p:stCondLst>
                                  <p:childTnLst>
                                    <p:animMotion origin="layout" path="M 0 1.11111E-6 L 1 -0.00139 " pathEditMode="relative" rAng="0" ptsTypes="AA">
                                      <p:cBhvr>
                                        <p:cTn id="1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083E6C-558E-4489-AAFA-0AB0BA9B4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680" y="1985724"/>
            <a:ext cx="2197575" cy="3804345"/>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3037415" y="206182"/>
            <a:ext cx="4333628" cy="1371603"/>
            <a:chOff x="3836459" y="219308"/>
            <a:chExt cx="4664926"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8154"/>
                <a:gd name="adj2" fmla="val 1066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was the man </a:t>
              </a:r>
            </a:p>
            <a:p>
              <a:pPr algn="ctr"/>
              <a:r>
                <a:rPr lang="en-GB" sz="3000" b="1" dirty="0">
                  <a:latin typeface="Comic Sans MS" panose="030F0702030302020204" pitchFamily="66" charset="0"/>
                </a:rPr>
                <a:t>doing in this video?</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253432" y="2027434"/>
            <a:ext cx="3503580" cy="1324108"/>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77249"/>
                <a:gd name="adj2" fmla="val 1069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32823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was waiting to get into the pool.</a:t>
              </a:r>
            </a:p>
          </p:txBody>
        </p:sp>
      </p:grpSp>
      <p:grpSp>
        <p:nvGrpSpPr>
          <p:cNvPr id="38" name="Group 37">
            <a:extLst>
              <a:ext uri="{FF2B5EF4-FFF2-40B4-BE49-F238E27FC236}">
                <a16:creationId xmlns:a16="http://schemas.microsoft.com/office/drawing/2014/main" id="{961790BF-872B-4FA1-A01F-A4D69CAFE87F}"/>
              </a:ext>
            </a:extLst>
          </p:cNvPr>
          <p:cNvGrpSpPr/>
          <p:nvPr/>
        </p:nvGrpSpPr>
        <p:grpSpPr>
          <a:xfrm>
            <a:off x="2555807" y="303399"/>
            <a:ext cx="5978593"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5467"/>
                <a:gd name="adj2" fmla="val 999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did the man expect to happen if he got to the pool?</a:t>
              </a:r>
            </a:p>
          </p:txBody>
        </p:sp>
      </p:grpSp>
      <p:grpSp>
        <p:nvGrpSpPr>
          <p:cNvPr id="29" name="Group 28">
            <a:extLst>
              <a:ext uri="{FF2B5EF4-FFF2-40B4-BE49-F238E27FC236}">
                <a16:creationId xmlns:a16="http://schemas.microsoft.com/office/drawing/2014/main" id="{D4A43F2A-E3A4-46CD-A38C-3BEE4B875ECA}"/>
              </a:ext>
            </a:extLst>
          </p:cNvPr>
          <p:cNvGrpSpPr/>
          <p:nvPr/>
        </p:nvGrpSpPr>
        <p:grpSpPr>
          <a:xfrm>
            <a:off x="2912943" y="4021513"/>
            <a:ext cx="3605737" cy="1537787"/>
            <a:chOff x="3748226" y="219308"/>
            <a:chExt cx="4664926" cy="1941400"/>
          </a:xfrm>
          <a:solidFill>
            <a:schemeClr val="bg1"/>
          </a:solidFill>
        </p:grpSpPr>
        <p:sp>
          <p:nvSpPr>
            <p:cNvPr id="30" name="Rounded Rectangular Callout 38">
              <a:extLst>
                <a:ext uri="{FF2B5EF4-FFF2-40B4-BE49-F238E27FC236}">
                  <a16:creationId xmlns:a16="http://schemas.microsoft.com/office/drawing/2014/main" id="{8907FEA0-686C-4A44-ABE6-96217E8CAAEE}"/>
                </a:ext>
              </a:extLst>
            </p:cNvPr>
            <p:cNvSpPr/>
            <p:nvPr/>
          </p:nvSpPr>
          <p:spPr>
            <a:xfrm>
              <a:off x="3854728" y="219308"/>
              <a:ext cx="4495799" cy="1941400"/>
            </a:xfrm>
            <a:prstGeom prst="wedgeRoundRectCallout">
              <a:avLst>
                <a:gd name="adj1" fmla="val -82068"/>
                <a:gd name="adj2" fmla="val -15832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669290-BFC5-463B-AD6B-04B7D73B7676}"/>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grpSp>
        <p:nvGrpSpPr>
          <p:cNvPr id="26" name="Group 25">
            <a:extLst>
              <a:ext uri="{FF2B5EF4-FFF2-40B4-BE49-F238E27FC236}">
                <a16:creationId xmlns:a16="http://schemas.microsoft.com/office/drawing/2014/main" id="{B90B12F8-B004-47F7-B7AB-C952896CB974}"/>
              </a:ext>
            </a:extLst>
          </p:cNvPr>
          <p:cNvGrpSpPr/>
          <p:nvPr/>
        </p:nvGrpSpPr>
        <p:grpSpPr>
          <a:xfrm>
            <a:off x="3118300" y="2398404"/>
            <a:ext cx="3745312" cy="1693887"/>
            <a:chOff x="3854729" y="219308"/>
            <a:chExt cx="4666920" cy="1731599"/>
          </a:xfrm>
          <a:solidFill>
            <a:schemeClr val="bg1"/>
          </a:solidFill>
        </p:grpSpPr>
        <p:sp>
          <p:nvSpPr>
            <p:cNvPr id="27" name="Rounded Rectangular Callout 38">
              <a:extLst>
                <a:ext uri="{FF2B5EF4-FFF2-40B4-BE49-F238E27FC236}">
                  <a16:creationId xmlns:a16="http://schemas.microsoft.com/office/drawing/2014/main" id="{5429452F-B1F6-4515-9740-B4B898C96252}"/>
                </a:ext>
              </a:extLst>
            </p:cNvPr>
            <p:cNvSpPr/>
            <p:nvPr/>
          </p:nvSpPr>
          <p:spPr>
            <a:xfrm>
              <a:off x="3854729" y="219308"/>
              <a:ext cx="4495800" cy="1731599"/>
            </a:xfrm>
            <a:prstGeom prst="wedgeRoundRectCallout">
              <a:avLst>
                <a:gd name="adj1" fmla="val 72788"/>
                <a:gd name="adj2" fmla="val -236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4B85505-2BEC-4734-BFE2-2B9D519586D8}"/>
                </a:ext>
              </a:extLst>
            </p:cNvPr>
            <p:cNvSpPr txBox="1"/>
            <p:nvPr/>
          </p:nvSpPr>
          <p:spPr>
            <a:xfrm>
              <a:off x="3856723" y="346443"/>
              <a:ext cx="4664926" cy="93651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If I got to the pool first I would be healed.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578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500"/>
                                        <p:tgtEl>
                                          <p:spTgt spid="22"/>
                                        </p:tgtEl>
                                      </p:cBhvr>
                                    </p:animEffect>
                                  </p:childTnLst>
                                </p:cTn>
                              </p:par>
                            </p:childTnLst>
                          </p:cTn>
                        </p:par>
                        <p:par>
                          <p:cTn id="12" fill="hold">
                            <p:stCondLst>
                              <p:cond delay="7000"/>
                            </p:stCondLst>
                            <p:childTnLst>
                              <p:par>
                                <p:cTn id="13" presetID="1" presetClass="exit" presetSubtype="0" fill="hold" nodeType="afterEffect">
                                  <p:stCondLst>
                                    <p:cond delay="45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11500"/>
                            </p:stCondLst>
                            <p:childTnLst>
                              <p:par>
                                <p:cTn id="16" presetID="1" presetClass="exit" presetSubtype="0" fill="hold" nodeType="after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115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1500"/>
                                        <p:tgtEl>
                                          <p:spTgt spid="38"/>
                                        </p:tgtEl>
                                      </p:cBhvr>
                                    </p:animEffect>
                                  </p:childTnLst>
                                </p:cTn>
                              </p:par>
                            </p:childTnLst>
                          </p:cTn>
                        </p:par>
                        <p:par>
                          <p:cTn id="22" fill="hold">
                            <p:stCondLst>
                              <p:cond delay="13000"/>
                            </p:stCondLst>
                            <p:childTnLst>
                              <p:par>
                                <p:cTn id="23" presetID="22" presetClass="entr" presetSubtype="2" fill="hold" nodeType="afterEffect">
                                  <p:stCondLst>
                                    <p:cond delay="400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1500"/>
                                        <p:tgtEl>
                                          <p:spTgt spid="26"/>
                                        </p:tgtEl>
                                      </p:cBhvr>
                                    </p:animEffect>
                                  </p:childTnLst>
                                </p:cTn>
                              </p:par>
                            </p:childTnLst>
                          </p:cTn>
                        </p:par>
                        <p:par>
                          <p:cTn id="26" fill="hold">
                            <p:stCondLst>
                              <p:cond delay="18500"/>
                            </p:stCondLst>
                            <p:childTnLst>
                              <p:par>
                                <p:cTn id="27" presetID="22" presetClass="entr" presetSubtype="1" fill="hold" nodeType="after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1500"/>
                                        <p:tgtEl>
                                          <p:spTgt spid="29"/>
                                        </p:tgtEl>
                                      </p:cBhvr>
                                    </p:animEffect>
                                  </p:childTnLst>
                                </p:cTn>
                              </p:par>
                            </p:childTnLst>
                          </p:cTn>
                        </p:par>
                        <p:par>
                          <p:cTn id="30" fill="hold">
                            <p:stCondLst>
                              <p:cond delay="20500"/>
                            </p:stCondLst>
                            <p:childTnLst>
                              <p:par>
                                <p:cTn id="31" presetID="42" presetClass="path" presetSubtype="0" accel="50000" decel="50000" fill="hold" grpId="0" nodeType="afterEffect">
                                  <p:stCondLst>
                                    <p:cond delay="0"/>
                                  </p:stCondLst>
                                  <p:childTnLst>
                                    <p:animMotion origin="layout" path="M 0 1.11111E-6 L 1 -0.00139 " pathEditMode="relative" rAng="0" ptsTypes="AA">
                                      <p:cBhvr>
                                        <p:cTn id="32"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610831"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5 verses 1-5</a:t>
            </a:r>
          </a:p>
        </p:txBody>
      </p:sp>
      <p:sp>
        <p:nvSpPr>
          <p:cNvPr id="5" name="Rectangle 4"/>
          <p:cNvSpPr/>
          <p:nvPr/>
        </p:nvSpPr>
        <p:spPr>
          <a:xfrm>
            <a:off x="152399" y="858387"/>
            <a:ext cx="8610601" cy="5262979"/>
          </a:xfrm>
          <a:prstGeom prst="rect">
            <a:avLst/>
          </a:prstGeom>
        </p:spPr>
        <p:txBody>
          <a:bodyPr wrap="square">
            <a:spAutoFit/>
          </a:bodyPr>
          <a:lstStyle/>
          <a:p>
            <a:r>
              <a:rPr lang="en-US" sz="2400" dirty="0">
                <a:latin typeface="Comic Sans MS" panose="030F0702030302020204" pitchFamily="66" charset="0"/>
              </a:rPr>
              <a:t>Later Jesus went to Jerusalem for a special Jewish feast.</a:t>
            </a:r>
            <a:r>
              <a:rPr lang="en-US" sz="2400" b="1" baseline="30000" dirty="0">
                <a:latin typeface="Comic Sans MS" panose="030F0702030302020204" pitchFamily="66" charset="0"/>
              </a:rPr>
              <a:t> </a:t>
            </a:r>
            <a:r>
              <a:rPr lang="en-US" sz="2400" dirty="0">
                <a:latin typeface="Comic Sans MS" panose="030F0702030302020204" pitchFamily="66" charset="0"/>
              </a:rPr>
              <a:t>In Jerusalem there is a pool with five covered porches. In the Jewish language it is called </a:t>
            </a:r>
          </a:p>
          <a:p>
            <a:r>
              <a:rPr lang="en-US" sz="2400" dirty="0">
                <a:latin typeface="Comic Sans MS" panose="030F0702030302020204" pitchFamily="66" charset="0"/>
              </a:rPr>
              <a:t>Bethesda. This pool is near the Sheep Gate. </a:t>
            </a:r>
          </a:p>
          <a:p>
            <a:r>
              <a:rPr lang="en-US" sz="2400" dirty="0">
                <a:solidFill>
                  <a:srgbClr val="0000CC"/>
                </a:solidFill>
                <a:latin typeface="Comic Sans MS" panose="030F0702030302020204" pitchFamily="66" charset="0"/>
              </a:rPr>
              <a:t>Many sick people were lying on the </a:t>
            </a:r>
          </a:p>
          <a:p>
            <a:r>
              <a:rPr lang="en-US" sz="2400" dirty="0">
                <a:solidFill>
                  <a:srgbClr val="0000CC"/>
                </a:solidFill>
                <a:latin typeface="Comic Sans MS" panose="030F0702030302020204" pitchFamily="66" charset="0"/>
              </a:rPr>
              <a:t>porches beside the pool. Some were </a:t>
            </a:r>
          </a:p>
          <a:p>
            <a:r>
              <a:rPr lang="en-US" sz="2400" dirty="0">
                <a:solidFill>
                  <a:srgbClr val="0000CC"/>
                </a:solidFill>
                <a:latin typeface="Comic Sans MS" panose="030F0702030302020204" pitchFamily="66" charset="0"/>
              </a:rPr>
              <a:t>blind, some were crippled, and some were</a:t>
            </a:r>
          </a:p>
          <a:p>
            <a:r>
              <a:rPr lang="en-US" sz="2400" dirty="0">
                <a:solidFill>
                  <a:srgbClr val="0000CC"/>
                </a:solidFill>
                <a:latin typeface="Comic Sans MS" panose="030F0702030302020204" pitchFamily="66" charset="0"/>
              </a:rPr>
              <a:t>paralyzed and they waited for the water to move. </a:t>
            </a:r>
          </a:p>
          <a:p>
            <a:r>
              <a:rPr lang="en-US" sz="2400" dirty="0">
                <a:latin typeface="Comic Sans MS" panose="030F0702030302020204" pitchFamily="66" charset="0"/>
              </a:rPr>
              <a:t>Sometimes an angel of the Lord came down to the</a:t>
            </a:r>
          </a:p>
          <a:p>
            <a:r>
              <a:rPr lang="en-US" sz="2400" dirty="0">
                <a:latin typeface="Comic Sans MS" panose="030F0702030302020204" pitchFamily="66" charset="0"/>
              </a:rPr>
              <a:t>pool and stirred up the water. After the angel did</a:t>
            </a:r>
          </a:p>
          <a:p>
            <a:r>
              <a:rPr lang="en-US" sz="2400" dirty="0">
                <a:latin typeface="Comic Sans MS" panose="030F0702030302020204" pitchFamily="66" charset="0"/>
              </a:rPr>
              <a:t>this, the first person to go into the pool was </a:t>
            </a:r>
          </a:p>
          <a:p>
            <a:r>
              <a:rPr lang="en-US" sz="2400" dirty="0">
                <a:latin typeface="Comic Sans MS" panose="030F0702030302020204" pitchFamily="66" charset="0"/>
              </a:rPr>
              <a:t>healed from any sickness he had.</a:t>
            </a:r>
          </a:p>
          <a:p>
            <a:r>
              <a:rPr lang="en-US" sz="2400" dirty="0">
                <a:solidFill>
                  <a:srgbClr val="FF0000"/>
                </a:solidFill>
                <a:latin typeface="Comic Sans MS" panose="030F0702030302020204" pitchFamily="66" charset="0"/>
              </a:rPr>
              <a:t>There was a man lying there who had been sick </a:t>
            </a:r>
          </a:p>
          <a:p>
            <a:r>
              <a:rPr lang="en-US" sz="2400" dirty="0">
                <a:solidFill>
                  <a:srgbClr val="FF0000"/>
                </a:solidFill>
                <a:latin typeface="Comic Sans MS" panose="030F0702030302020204" pitchFamily="66" charset="0"/>
              </a:rPr>
              <a:t>for 38 years.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B014868-56BA-4608-AF58-69FE0BCF5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680" y="1985724"/>
            <a:ext cx="2197575" cy="3804345"/>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187966" y="92067"/>
            <a:ext cx="5023314" cy="1560346"/>
            <a:chOff x="3770165" y="219308"/>
            <a:chExt cx="4664926" cy="1331347"/>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331347"/>
            </a:xfrm>
            <a:prstGeom prst="wedgeRoundRectCallout">
              <a:avLst>
                <a:gd name="adj1" fmla="val -56972"/>
                <a:gd name="adj2" fmla="val 922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70165" y="275746"/>
              <a:ext cx="4664926" cy="1260513"/>
            </a:xfrm>
            <a:prstGeom prst="rect">
              <a:avLst/>
            </a:prstGeom>
            <a:noFill/>
          </p:spPr>
          <p:txBody>
            <a:bodyPr wrap="square" rtlCol="0">
              <a:spAutoFit/>
            </a:bodyPr>
            <a:lstStyle/>
            <a:p>
              <a:pPr algn="ctr"/>
              <a:r>
                <a:rPr lang="en-GB" sz="3000" b="1" dirty="0">
                  <a:latin typeface="Comic Sans MS" panose="030F0702030302020204" pitchFamily="66" charset="0"/>
                </a:rPr>
                <a:t>Do you think that the man would be healed if he got to the pool first?</a:t>
              </a:r>
            </a:p>
          </p:txBody>
        </p:sp>
      </p:grpSp>
      <p:grpSp>
        <p:nvGrpSpPr>
          <p:cNvPr id="26" name="Group 25">
            <a:extLst>
              <a:ext uri="{FF2B5EF4-FFF2-40B4-BE49-F238E27FC236}">
                <a16:creationId xmlns:a16="http://schemas.microsoft.com/office/drawing/2014/main" id="{F4E1DA8B-99D6-4E95-8A1D-627355884332}"/>
              </a:ext>
            </a:extLst>
          </p:cNvPr>
          <p:cNvGrpSpPr/>
          <p:nvPr/>
        </p:nvGrpSpPr>
        <p:grpSpPr>
          <a:xfrm>
            <a:off x="2855243" y="3783270"/>
            <a:ext cx="4059366" cy="1537787"/>
            <a:chOff x="3748226" y="219308"/>
            <a:chExt cx="4664926" cy="1941400"/>
          </a:xfrm>
          <a:solidFill>
            <a:schemeClr val="bg1"/>
          </a:solidFill>
        </p:grpSpPr>
        <p:sp>
          <p:nvSpPr>
            <p:cNvPr id="27" name="Rounded Rectangular Callout 38">
              <a:extLst>
                <a:ext uri="{FF2B5EF4-FFF2-40B4-BE49-F238E27FC236}">
                  <a16:creationId xmlns:a16="http://schemas.microsoft.com/office/drawing/2014/main" id="{A96A9281-E544-4B0D-B576-2BD1F2D31F19}"/>
                </a:ext>
              </a:extLst>
            </p:cNvPr>
            <p:cNvSpPr/>
            <p:nvPr/>
          </p:nvSpPr>
          <p:spPr>
            <a:xfrm>
              <a:off x="3854728" y="219308"/>
              <a:ext cx="4495799" cy="1941400"/>
            </a:xfrm>
            <a:prstGeom prst="wedgeRoundRectCallout">
              <a:avLst>
                <a:gd name="adj1" fmla="val -76721"/>
                <a:gd name="adj2" fmla="val -1433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39BFFB4-EC55-4FE3-8E38-41D1710D585C}"/>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next part of the story.</a:t>
              </a:r>
            </a:p>
          </p:txBody>
        </p:sp>
      </p:grpSp>
      <p:grpSp>
        <p:nvGrpSpPr>
          <p:cNvPr id="21" name="Group 20">
            <a:extLst>
              <a:ext uri="{FF2B5EF4-FFF2-40B4-BE49-F238E27FC236}">
                <a16:creationId xmlns:a16="http://schemas.microsoft.com/office/drawing/2014/main" id="{BB0B6BD9-41EE-48EF-83A5-AE895CE797AF}"/>
              </a:ext>
            </a:extLst>
          </p:cNvPr>
          <p:cNvGrpSpPr/>
          <p:nvPr/>
        </p:nvGrpSpPr>
        <p:grpSpPr>
          <a:xfrm>
            <a:off x="3005624" y="121686"/>
            <a:ext cx="3981152" cy="1537788"/>
            <a:chOff x="3770165" y="219308"/>
            <a:chExt cx="4664926" cy="1731599"/>
          </a:xfrm>
          <a:solidFill>
            <a:schemeClr val="bg1"/>
          </a:solidFill>
        </p:grpSpPr>
        <p:sp>
          <p:nvSpPr>
            <p:cNvPr id="22" name="Rounded Rectangular Callout 38">
              <a:extLst>
                <a:ext uri="{FF2B5EF4-FFF2-40B4-BE49-F238E27FC236}">
                  <a16:creationId xmlns:a16="http://schemas.microsoft.com/office/drawing/2014/main" id="{DD2842F0-4007-42D5-8CB5-56719EE3D12E}"/>
                </a:ext>
              </a:extLst>
            </p:cNvPr>
            <p:cNvSpPr/>
            <p:nvPr/>
          </p:nvSpPr>
          <p:spPr>
            <a:xfrm>
              <a:off x="3854729" y="219308"/>
              <a:ext cx="4495800" cy="1731599"/>
            </a:xfrm>
            <a:prstGeom prst="wedgeRoundRectCallout">
              <a:avLst>
                <a:gd name="adj1" fmla="val -80534"/>
                <a:gd name="adj2" fmla="val 940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E7D9BDB-E4F2-4431-ABBD-0763D8EEEC58}"/>
                </a:ext>
              </a:extLst>
            </p:cNvPr>
            <p:cNvSpPr txBox="1"/>
            <p:nvPr/>
          </p:nvSpPr>
          <p:spPr>
            <a:xfrm>
              <a:off x="3770165" y="275746"/>
              <a:ext cx="4664926" cy="1260513"/>
            </a:xfrm>
            <a:prstGeom prst="rect">
              <a:avLst/>
            </a:prstGeom>
            <a:noFill/>
          </p:spPr>
          <p:txBody>
            <a:bodyPr wrap="square" rtlCol="0">
              <a:spAutoFit/>
            </a:bodyPr>
            <a:lstStyle/>
            <a:p>
              <a:pPr algn="ctr"/>
              <a:r>
                <a:rPr lang="en-GB" sz="3000" b="1" dirty="0">
                  <a:latin typeface="Comic Sans MS" panose="030F0702030302020204" pitchFamily="66" charset="0"/>
                </a:rPr>
                <a:t>Why couldn’t the man get to the pool first?</a:t>
              </a:r>
            </a:p>
          </p:txBody>
        </p:sp>
      </p:grpSp>
      <p:grpSp>
        <p:nvGrpSpPr>
          <p:cNvPr id="17" name="Group 16">
            <a:extLst>
              <a:ext uri="{FF2B5EF4-FFF2-40B4-BE49-F238E27FC236}">
                <a16:creationId xmlns:a16="http://schemas.microsoft.com/office/drawing/2014/main" id="{69D1D492-AB48-4C00-AE01-66EBA9BAC59E}"/>
              </a:ext>
            </a:extLst>
          </p:cNvPr>
          <p:cNvGrpSpPr/>
          <p:nvPr/>
        </p:nvGrpSpPr>
        <p:grpSpPr>
          <a:xfrm>
            <a:off x="3253432" y="2027434"/>
            <a:ext cx="3503580" cy="1324108"/>
            <a:chOff x="3854729" y="219308"/>
            <a:chExt cx="4666920" cy="1731599"/>
          </a:xfrm>
          <a:solidFill>
            <a:schemeClr val="bg1"/>
          </a:solidFill>
        </p:grpSpPr>
        <p:sp>
          <p:nvSpPr>
            <p:cNvPr id="18" name="Rounded Rectangular Callout 38">
              <a:extLst>
                <a:ext uri="{FF2B5EF4-FFF2-40B4-BE49-F238E27FC236}">
                  <a16:creationId xmlns:a16="http://schemas.microsoft.com/office/drawing/2014/main" id="{3DDEAC05-6609-47DB-86EE-6F9D98EC9168}"/>
                </a:ext>
              </a:extLst>
            </p:cNvPr>
            <p:cNvSpPr/>
            <p:nvPr/>
          </p:nvSpPr>
          <p:spPr>
            <a:xfrm>
              <a:off x="3854729" y="219308"/>
              <a:ext cx="4495800" cy="1731599"/>
            </a:xfrm>
            <a:prstGeom prst="wedgeRoundRectCallout">
              <a:avLst>
                <a:gd name="adj1" fmla="val 77249"/>
                <a:gd name="adj2" fmla="val 1069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501E95A-E59D-4352-A4A9-0A9392F85ADC}"/>
                </a:ext>
              </a:extLst>
            </p:cNvPr>
            <p:cNvSpPr txBox="1"/>
            <p:nvPr/>
          </p:nvSpPr>
          <p:spPr>
            <a:xfrm>
              <a:off x="3856723" y="346443"/>
              <a:ext cx="4664926" cy="132823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had no one to help me.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rId5" action="ppaction://hlinksldjump"/>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241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1" presetClass="exit" presetSubtype="0" fill="hold" nodeType="afterEffect">
                                  <p:stCondLst>
                                    <p:cond delay="5000"/>
                                  </p:stCondLst>
                                  <p:childTnLst>
                                    <p:set>
                                      <p:cBhvr>
                                        <p:cTn id="10" dur="1" fill="hold">
                                          <p:stCondLst>
                                            <p:cond delay="0"/>
                                          </p:stCondLst>
                                        </p:cTn>
                                        <p:tgtEl>
                                          <p:spTgt spid="38"/>
                                        </p:tgtEl>
                                        <p:attrNameLst>
                                          <p:attrName>style.visibility</p:attrName>
                                        </p:attrNameLst>
                                      </p:cBhvr>
                                      <p:to>
                                        <p:strVal val="hidden"/>
                                      </p:to>
                                    </p:set>
                                  </p:childTnLst>
                                </p:cTn>
                              </p:par>
                            </p:childTnLst>
                          </p:cTn>
                        </p:par>
                        <p:par>
                          <p:cTn id="11" fill="hold">
                            <p:stCondLst>
                              <p:cond delay="5750"/>
                            </p:stCondLst>
                            <p:childTnLst>
                              <p:par>
                                <p:cTn id="12" presetID="22" presetClass="entr" presetSubtype="8" fill="hold" nodeType="after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1500"/>
                                        <p:tgtEl>
                                          <p:spTgt spid="21"/>
                                        </p:tgtEl>
                                      </p:cBhvr>
                                    </p:animEffect>
                                  </p:childTnLst>
                                </p:cTn>
                              </p:par>
                            </p:childTnLst>
                          </p:cTn>
                        </p:par>
                        <p:par>
                          <p:cTn id="15" fill="hold">
                            <p:stCondLst>
                              <p:cond delay="7500"/>
                            </p:stCondLst>
                            <p:childTnLst>
                              <p:par>
                                <p:cTn id="16" presetID="22" presetClass="entr" presetSubtype="2" fill="hold" nodeType="afterEffect">
                                  <p:stCondLst>
                                    <p:cond delay="500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1500"/>
                                        <p:tgtEl>
                                          <p:spTgt spid="17"/>
                                        </p:tgtEl>
                                      </p:cBhvr>
                                    </p:animEffect>
                                  </p:childTnLst>
                                </p:cTn>
                              </p:par>
                            </p:childTnLst>
                          </p:cTn>
                        </p:par>
                        <p:par>
                          <p:cTn id="19" fill="hold">
                            <p:stCondLst>
                              <p:cond delay="14000"/>
                            </p:stCondLst>
                            <p:childTnLst>
                              <p:par>
                                <p:cTn id="20" presetID="1" presetClass="exit" presetSubtype="0" fill="hold" nodeType="afterEffect">
                                  <p:stCondLst>
                                    <p:cond delay="3000"/>
                                  </p:stCondLst>
                                  <p:childTnLst>
                                    <p:set>
                                      <p:cBhvr>
                                        <p:cTn id="21" dur="1" fill="hold">
                                          <p:stCondLst>
                                            <p:cond delay="0"/>
                                          </p:stCondLst>
                                        </p:cTn>
                                        <p:tgtEl>
                                          <p:spTgt spid="21"/>
                                        </p:tgtEl>
                                        <p:attrNameLst>
                                          <p:attrName>style.visibility</p:attrName>
                                        </p:attrNameLst>
                                      </p:cBhvr>
                                      <p:to>
                                        <p:strVal val="hidden"/>
                                      </p:to>
                                    </p:set>
                                  </p:childTnLst>
                                </p:cTn>
                              </p:par>
                            </p:childTnLst>
                          </p:cTn>
                        </p:par>
                        <p:par>
                          <p:cTn id="22" fill="hold">
                            <p:stCondLst>
                              <p:cond delay="17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500"/>
                                        <p:tgtEl>
                                          <p:spTgt spid="26"/>
                                        </p:tgtEl>
                                      </p:cBhvr>
                                    </p:animEffect>
                                  </p:childTnLst>
                                </p:cTn>
                              </p:par>
                            </p:childTnLst>
                          </p:cTn>
                        </p:par>
                        <p:par>
                          <p:cTn id="26" fill="hold">
                            <p:stCondLst>
                              <p:cond delay="18500"/>
                            </p:stCondLst>
                            <p:childTnLst>
                              <p:par>
                                <p:cTn id="27" presetID="42" presetClass="path" presetSubtype="0" accel="50000" decel="50000" fill="hold" grpId="0" nodeType="afterEffect">
                                  <p:stCondLst>
                                    <p:cond delay="0"/>
                                  </p:stCondLst>
                                  <p:childTnLst>
                                    <p:animMotion origin="layout" path="M 0 1.11111E-6 L 1 -0.00139 " pathEditMode="relative" rAng="0" ptsTypes="AA">
                                      <p:cBhvr>
                                        <p:cTn id="28"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966698"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5 verses 6 - 9</a:t>
            </a:r>
          </a:p>
        </p:txBody>
      </p:sp>
      <p:sp>
        <p:nvSpPr>
          <p:cNvPr id="5" name="Rectangle 4"/>
          <p:cNvSpPr/>
          <p:nvPr/>
        </p:nvSpPr>
        <p:spPr>
          <a:xfrm>
            <a:off x="152400" y="858387"/>
            <a:ext cx="8839200" cy="4524315"/>
          </a:xfrm>
          <a:prstGeom prst="rect">
            <a:avLst/>
          </a:prstGeom>
        </p:spPr>
        <p:txBody>
          <a:bodyPr wrap="square">
            <a:spAutoFit/>
          </a:bodyPr>
          <a:lstStyle/>
          <a:p>
            <a:r>
              <a:rPr lang="en-US" sz="2400" dirty="0">
                <a:solidFill>
                  <a:srgbClr val="0000CC"/>
                </a:solidFill>
                <a:latin typeface="Comic Sans MS" panose="030F0702030302020204" pitchFamily="66" charset="0"/>
              </a:rPr>
              <a:t>Jesus saw the man and knew that he had been sick for a very long time. So Jesus asked him, </a:t>
            </a:r>
          </a:p>
          <a:p>
            <a:r>
              <a:rPr lang="en-US" sz="2400" dirty="0">
                <a:solidFill>
                  <a:srgbClr val="0000CC"/>
                </a:solidFill>
                <a:latin typeface="Comic Sans MS" panose="030F0702030302020204" pitchFamily="66" charset="0"/>
              </a:rPr>
              <a:t>“Do you want to be well?”</a:t>
            </a:r>
          </a:p>
          <a:p>
            <a:r>
              <a:rPr lang="en-US" sz="2400" dirty="0">
                <a:latin typeface="Comic Sans MS" panose="030F0702030302020204" pitchFamily="66" charset="0"/>
              </a:rPr>
              <a:t>The sick man answered, “Sir, there is no</a:t>
            </a:r>
          </a:p>
          <a:p>
            <a:r>
              <a:rPr lang="en-US" sz="2400" dirty="0">
                <a:latin typeface="Comic Sans MS" panose="030F0702030302020204" pitchFamily="66" charset="0"/>
              </a:rPr>
              <a:t>one to help me get into the pool when </a:t>
            </a:r>
          </a:p>
          <a:p>
            <a:r>
              <a:rPr lang="en-US" sz="2400" dirty="0">
                <a:latin typeface="Comic Sans MS" panose="030F0702030302020204" pitchFamily="66" charset="0"/>
              </a:rPr>
              <a:t>the water starts moving. I try to be the </a:t>
            </a:r>
          </a:p>
          <a:p>
            <a:r>
              <a:rPr lang="en-US" sz="2400" dirty="0">
                <a:latin typeface="Comic Sans MS" panose="030F0702030302020204" pitchFamily="66" charset="0"/>
              </a:rPr>
              <a:t>first one into the water. But when I try, </a:t>
            </a:r>
          </a:p>
          <a:p>
            <a:r>
              <a:rPr lang="en-US" sz="2400" dirty="0">
                <a:latin typeface="Comic Sans MS" panose="030F0702030302020204" pitchFamily="66" charset="0"/>
              </a:rPr>
              <a:t>someone else always goes in before I can.”</a:t>
            </a:r>
          </a:p>
          <a:p>
            <a:r>
              <a:rPr lang="en-US" sz="2400" dirty="0">
                <a:solidFill>
                  <a:srgbClr val="0000CC"/>
                </a:solidFill>
                <a:latin typeface="Comic Sans MS" panose="030F0702030302020204" pitchFamily="66" charset="0"/>
              </a:rPr>
              <a:t>Then Jesus said, “Stand up. Pick up your mat and </a:t>
            </a:r>
          </a:p>
          <a:p>
            <a:r>
              <a:rPr lang="en-US" sz="2400" dirty="0">
                <a:solidFill>
                  <a:srgbClr val="0000CC"/>
                </a:solidFill>
                <a:latin typeface="Comic Sans MS" panose="030F0702030302020204" pitchFamily="66" charset="0"/>
              </a:rPr>
              <a:t>walk.” And immediately the man was well. </a:t>
            </a:r>
          </a:p>
          <a:p>
            <a:r>
              <a:rPr lang="en-US" sz="2400" dirty="0">
                <a:latin typeface="Comic Sans MS" panose="030F0702030302020204" pitchFamily="66" charset="0"/>
              </a:rPr>
              <a:t>He picked up his mat and began to walk.</a:t>
            </a:r>
          </a:p>
          <a:p>
            <a:r>
              <a:rPr lang="en-US" sz="2400" dirty="0">
                <a:latin typeface="Comic Sans MS" panose="030F0702030302020204" pitchFamily="66" charset="0"/>
              </a:rPr>
              <a:t>The day all this happened was a Sabbath day.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7434"/>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027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FAA3B-EF92-490A-8CF9-4FF4CD2A1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858" y="1295400"/>
            <a:ext cx="2495516" cy="427314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477886" y="22188"/>
            <a:ext cx="4853176" cy="2134372"/>
            <a:chOff x="3770165"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3981"/>
                <a:gd name="adj2" fmla="val 588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70165" y="275746"/>
              <a:ext cx="4664926" cy="1305974"/>
            </a:xfrm>
            <a:prstGeom prst="rect">
              <a:avLst/>
            </a:prstGeom>
            <a:noFill/>
          </p:spPr>
          <p:txBody>
            <a:bodyPr wrap="square" rtlCol="0">
              <a:spAutoFit/>
            </a:bodyPr>
            <a:lstStyle/>
            <a:p>
              <a:pPr algn="ctr"/>
              <a:r>
                <a:rPr lang="en-US" sz="3000" b="1" dirty="0">
                  <a:latin typeface="Comic Sans MS" panose="030F0702030302020204" pitchFamily="66" charset="0"/>
                </a:rPr>
                <a:t>Jesus had pity on this man. </a:t>
              </a:r>
            </a:p>
            <a:p>
              <a:pPr algn="ctr"/>
              <a:r>
                <a:rPr lang="en-US" sz="3000" b="1" dirty="0">
                  <a:latin typeface="Comic Sans MS" panose="030F0702030302020204" pitchFamily="66" charset="0"/>
                </a:rPr>
                <a:t>He commanded him to get up and walk</a:t>
              </a:r>
              <a:endParaRPr lang="en-GB" sz="3000" b="1" dirty="0">
                <a:latin typeface="Comic Sans MS" panose="030F0702030302020204" pitchFamily="66" charset="0"/>
              </a:endParaRPr>
            </a:p>
          </p:txBody>
        </p:sp>
      </p:grpSp>
      <p:grpSp>
        <p:nvGrpSpPr>
          <p:cNvPr id="21" name="Group 20">
            <a:extLst>
              <a:ext uri="{FF2B5EF4-FFF2-40B4-BE49-F238E27FC236}">
                <a16:creationId xmlns:a16="http://schemas.microsoft.com/office/drawing/2014/main" id="{BB0B6BD9-41EE-48EF-83A5-AE895CE797AF}"/>
              </a:ext>
            </a:extLst>
          </p:cNvPr>
          <p:cNvGrpSpPr/>
          <p:nvPr/>
        </p:nvGrpSpPr>
        <p:grpSpPr>
          <a:xfrm>
            <a:off x="2755144" y="2411491"/>
            <a:ext cx="3981152" cy="1518232"/>
            <a:chOff x="3770166" y="219308"/>
            <a:chExt cx="4664926" cy="1731599"/>
          </a:xfrm>
          <a:solidFill>
            <a:schemeClr val="bg1"/>
          </a:solidFill>
        </p:grpSpPr>
        <p:sp>
          <p:nvSpPr>
            <p:cNvPr id="22" name="Rounded Rectangular Callout 38">
              <a:extLst>
                <a:ext uri="{FF2B5EF4-FFF2-40B4-BE49-F238E27FC236}">
                  <a16:creationId xmlns:a16="http://schemas.microsoft.com/office/drawing/2014/main" id="{DD2842F0-4007-42D5-8CB5-56719EE3D12E}"/>
                </a:ext>
              </a:extLst>
            </p:cNvPr>
            <p:cNvSpPr/>
            <p:nvPr/>
          </p:nvSpPr>
          <p:spPr>
            <a:xfrm>
              <a:off x="3854729" y="219308"/>
              <a:ext cx="4495800" cy="1731599"/>
            </a:xfrm>
            <a:prstGeom prst="wedgeRoundRectCallout">
              <a:avLst>
                <a:gd name="adj1" fmla="val -73872"/>
                <a:gd name="adj2" fmla="val -5523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E7D9BDB-E4F2-4431-ABBD-0763D8EEEC58}"/>
                </a:ext>
              </a:extLst>
            </p:cNvPr>
            <p:cNvSpPr txBox="1"/>
            <p:nvPr/>
          </p:nvSpPr>
          <p:spPr>
            <a:xfrm>
              <a:off x="3770166" y="219308"/>
              <a:ext cx="4664926" cy="1684947"/>
            </a:xfrm>
            <a:prstGeom prst="rect">
              <a:avLst/>
            </a:prstGeom>
            <a:noFill/>
          </p:spPr>
          <p:txBody>
            <a:bodyPr wrap="square" rtlCol="0">
              <a:spAutoFit/>
            </a:bodyPr>
            <a:lstStyle/>
            <a:p>
              <a:pPr algn="ctr"/>
              <a:r>
                <a:rPr lang="en-GB" sz="3000" b="1" dirty="0">
                  <a:latin typeface="Comic Sans MS" panose="030F0702030302020204" pitchFamily="66" charset="0"/>
                </a:rPr>
                <a:t>The man did what Jesus told him and he could walk again!</a:t>
              </a:r>
            </a:p>
          </p:txBody>
        </p:sp>
      </p:grpSp>
      <p:pic>
        <p:nvPicPr>
          <p:cNvPr id="13" name="Picture 12">
            <a:extLst>
              <a:ext uri="{FF2B5EF4-FFF2-40B4-BE49-F238E27FC236}">
                <a16:creationId xmlns:a16="http://schemas.microsoft.com/office/drawing/2014/main" id="{090CDC71-C2D2-470F-88ED-431E29B7F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630" y="1862235"/>
            <a:ext cx="2197575" cy="3804345"/>
          </a:xfrm>
          <a:prstGeom prst="rect">
            <a:avLst/>
          </a:prstGeom>
        </p:spPr>
      </p:pic>
      <p:grpSp>
        <p:nvGrpSpPr>
          <p:cNvPr id="17" name="Group 16">
            <a:extLst>
              <a:ext uri="{FF2B5EF4-FFF2-40B4-BE49-F238E27FC236}">
                <a16:creationId xmlns:a16="http://schemas.microsoft.com/office/drawing/2014/main" id="{DED718F6-2128-4735-B8C6-76EFA3D625D5}"/>
              </a:ext>
            </a:extLst>
          </p:cNvPr>
          <p:cNvGrpSpPr/>
          <p:nvPr/>
        </p:nvGrpSpPr>
        <p:grpSpPr>
          <a:xfrm>
            <a:off x="2755144" y="4255959"/>
            <a:ext cx="3981152" cy="1130105"/>
            <a:chOff x="3770166" y="219308"/>
            <a:chExt cx="4664926" cy="1731599"/>
          </a:xfrm>
          <a:solidFill>
            <a:schemeClr val="bg1"/>
          </a:solidFill>
        </p:grpSpPr>
        <p:sp>
          <p:nvSpPr>
            <p:cNvPr id="18" name="Rounded Rectangular Callout 38">
              <a:extLst>
                <a:ext uri="{FF2B5EF4-FFF2-40B4-BE49-F238E27FC236}">
                  <a16:creationId xmlns:a16="http://schemas.microsoft.com/office/drawing/2014/main" id="{E4E6F606-20E1-418C-9148-5BFD6BD48B8D}"/>
                </a:ext>
              </a:extLst>
            </p:cNvPr>
            <p:cNvSpPr/>
            <p:nvPr/>
          </p:nvSpPr>
          <p:spPr>
            <a:xfrm>
              <a:off x="3854729" y="219308"/>
              <a:ext cx="4495800" cy="1731599"/>
            </a:xfrm>
            <a:prstGeom prst="wedgeRoundRectCallout">
              <a:avLst>
                <a:gd name="adj1" fmla="val -74838"/>
                <a:gd name="adj2" fmla="val -2225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49495F3-7AE0-40DE-BCAA-C62E4B212054}"/>
                </a:ext>
              </a:extLst>
            </p:cNvPr>
            <p:cNvSpPr txBox="1"/>
            <p:nvPr/>
          </p:nvSpPr>
          <p:spPr>
            <a:xfrm>
              <a:off x="3770166" y="219308"/>
              <a:ext cx="4664926" cy="1158401"/>
            </a:xfrm>
            <a:prstGeom prst="rect">
              <a:avLst/>
            </a:prstGeom>
            <a:noFill/>
          </p:spPr>
          <p:txBody>
            <a:bodyPr wrap="square" rtlCol="0">
              <a:spAutoFit/>
            </a:bodyPr>
            <a:lstStyle/>
            <a:p>
              <a:pPr algn="ctr"/>
              <a:r>
                <a:rPr lang="en-GB" sz="3000" b="1" dirty="0">
                  <a:latin typeface="Comic Sans MS" panose="030F0702030302020204" pitchFamily="66" charset="0"/>
                </a:rPr>
                <a:t>The man showed he had faith in Jesus. </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69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750"/>
                            </p:stCondLst>
                            <p:childTnLst>
                              <p:par>
                                <p:cTn id="9" presetID="22" presetClass="entr" presetSubtype="8" fill="hold" nodeType="afterEffect">
                                  <p:stCondLst>
                                    <p:cond delay="4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500"/>
                                        <p:tgtEl>
                                          <p:spTgt spid="21"/>
                                        </p:tgtEl>
                                      </p:cBhvr>
                                    </p:animEffect>
                                  </p:childTnLst>
                                </p:cTn>
                              </p:par>
                            </p:childTnLst>
                          </p:cTn>
                        </p:par>
                        <p:par>
                          <p:cTn id="12" fill="hold">
                            <p:stCondLst>
                              <p:cond delay="7250"/>
                            </p:stCondLst>
                            <p:childTnLst>
                              <p:par>
                                <p:cTn id="13" presetID="14" presetClass="exit" presetSubtype="5" fill="hold" nodeType="afterEffect">
                                  <p:stCondLst>
                                    <p:cond delay="2500"/>
                                  </p:stCondLst>
                                  <p:childTnLst>
                                    <p:animEffect transition="out" filter="randombar(vertical)">
                                      <p:cBhvr>
                                        <p:cTn id="14" dur="1500"/>
                                        <p:tgtEl>
                                          <p:spTgt spid="13"/>
                                        </p:tgtEl>
                                      </p:cBhvr>
                                    </p:animEffect>
                                    <p:set>
                                      <p:cBhvr>
                                        <p:cTn id="15" dur="1" fill="hold">
                                          <p:stCondLst>
                                            <p:cond delay="1499"/>
                                          </p:stCondLst>
                                        </p:cTn>
                                        <p:tgtEl>
                                          <p:spTgt spid="13"/>
                                        </p:tgtEl>
                                        <p:attrNameLst>
                                          <p:attrName>style.visibility</p:attrName>
                                        </p:attrNameLst>
                                      </p:cBhvr>
                                      <p:to>
                                        <p:strVal val="hidden"/>
                                      </p:to>
                                    </p:set>
                                  </p:childTnLst>
                                </p:cTn>
                              </p:par>
                              <p:par>
                                <p:cTn id="16" presetID="14" presetClass="entr" presetSubtype="5" fill="hold" nodeType="withEffect">
                                  <p:stCondLst>
                                    <p:cond delay="300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500"/>
                                        <p:tgtEl>
                                          <p:spTgt spid="6"/>
                                        </p:tgtEl>
                                      </p:cBhvr>
                                    </p:animEffect>
                                  </p:childTnLst>
                                </p:cTn>
                              </p:par>
                            </p:childTnLst>
                          </p:cTn>
                        </p:par>
                        <p:par>
                          <p:cTn id="19" fill="hold">
                            <p:stCondLst>
                              <p:cond delay="11750"/>
                            </p:stCondLst>
                            <p:childTnLst>
                              <p:par>
                                <p:cTn id="20" presetID="22" presetClass="entr" presetSubtype="8" fill="hold" nodeType="after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500"/>
                                        <p:tgtEl>
                                          <p:spTgt spid="17"/>
                                        </p:tgtEl>
                                      </p:cBhvr>
                                    </p:animEffect>
                                  </p:childTnLst>
                                </p:cTn>
                              </p:par>
                            </p:childTnLst>
                          </p:cTn>
                        </p:par>
                        <p:par>
                          <p:cTn id="23" fill="hold">
                            <p:stCondLst>
                              <p:cond delay="15750"/>
                            </p:stCondLst>
                            <p:childTnLst>
                              <p:par>
                                <p:cTn id="24" presetID="42" presetClass="path" presetSubtype="0" accel="50000" decel="50000" fill="hold" grpId="0" nodeType="afterEffect">
                                  <p:stCondLst>
                                    <p:cond delay="0"/>
                                  </p:stCondLst>
                                  <p:childTnLst>
                                    <p:animMotion origin="layout" path="M -4.44444E-6 -2.96296E-6 L 1 -0.00139 " pathEditMode="relative" rAng="0" ptsTypes="AA">
                                      <p:cBhvr>
                                        <p:cTn id="25"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601311" y="162829"/>
            <a:ext cx="5943600" cy="2298945"/>
            <a:chOff x="3854729" y="219308"/>
            <a:chExt cx="4495800" cy="2094061"/>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47825"/>
                <a:gd name="adj2" fmla="val 634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3" y="239739"/>
              <a:ext cx="4493806" cy="207363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a really good story. </a:t>
              </a:r>
            </a:p>
            <a:p>
              <a:pPr algn="ctr"/>
              <a:r>
                <a:rPr lang="en-GB" sz="3000" b="1" dirty="0">
                  <a:solidFill>
                    <a:srgbClr val="FF0000"/>
                  </a:solidFill>
                  <a:latin typeface="Comic Sans MS" panose="030F0702030302020204" pitchFamily="66" charset="0"/>
                </a:rPr>
                <a:t>Jesus healed the lame man. </a:t>
              </a:r>
            </a:p>
            <a:p>
              <a:pPr algn="ctr"/>
              <a:r>
                <a:rPr lang="en-GB" sz="3000" b="1" dirty="0">
                  <a:solidFill>
                    <a:srgbClr val="FF0000"/>
                  </a:solidFill>
                  <a:latin typeface="Comic Sans MS" panose="030F0702030302020204" pitchFamily="66" charset="0"/>
                </a:rPr>
                <a:t>I expect Jesus had more to teach us?</a:t>
              </a:r>
            </a:p>
          </p:txBody>
        </p:sp>
      </p:grpSp>
      <p:grpSp>
        <p:nvGrpSpPr>
          <p:cNvPr id="6" name="Group 5">
            <a:extLst>
              <a:ext uri="{FF2B5EF4-FFF2-40B4-BE49-F238E27FC236}">
                <a16:creationId xmlns:a16="http://schemas.microsoft.com/office/drawing/2014/main" id="{0DF6109E-75B7-4AB3-80D9-7CF4B0819796}"/>
              </a:ext>
            </a:extLst>
          </p:cNvPr>
          <p:cNvGrpSpPr/>
          <p:nvPr/>
        </p:nvGrpSpPr>
        <p:grpSpPr>
          <a:xfrm>
            <a:off x="2897949" y="2192815"/>
            <a:ext cx="3611450" cy="3234757"/>
            <a:chOff x="2905090" y="2476938"/>
            <a:chExt cx="3305577" cy="3154742"/>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77607"/>
                <a:gd name="adj2" fmla="val -4425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061667"/>
            </a:xfrm>
            <a:prstGeom prst="rect">
              <a:avLst/>
            </a:prstGeom>
            <a:noFill/>
          </p:spPr>
          <p:txBody>
            <a:bodyPr wrap="square" rtlCol="0">
              <a:spAutoFit/>
            </a:bodyPr>
            <a:lstStyle/>
            <a:p>
              <a:pPr algn="ctr"/>
              <a:r>
                <a:rPr lang="en-GB" sz="3000" b="1" dirty="0">
                  <a:latin typeface="Comic Sans MS" panose="030F0702030302020204" pitchFamily="66" charset="0"/>
                </a:rPr>
                <a:t>Yes you’re right!</a:t>
              </a:r>
            </a:p>
            <a:p>
              <a:pPr algn="ctr"/>
              <a:r>
                <a:rPr lang="en-GB" sz="3000" b="1" dirty="0">
                  <a:latin typeface="Comic Sans MS" panose="030F0702030302020204" pitchFamily="66" charset="0"/>
                </a:rPr>
                <a:t>When Jesus heals he is healing our </a:t>
              </a:r>
              <a:r>
                <a:rPr lang="en-GB" sz="3000" b="1" u="sng" dirty="0">
                  <a:latin typeface="Comic Sans MS" panose="030F0702030302020204" pitchFamily="66" charset="0"/>
                </a:rPr>
                <a:t>whole</a:t>
              </a:r>
              <a:r>
                <a:rPr lang="en-GB" sz="3000" b="1" dirty="0">
                  <a:latin typeface="Comic Sans MS" panose="030F0702030302020204" pitchFamily="66" charset="0"/>
                </a:rPr>
                <a:t> bodies not just our sick bodies.</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980" y="-209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833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601311" y="162829"/>
            <a:ext cx="5943600" cy="1073087"/>
            <a:chOff x="3854729" y="219308"/>
            <a:chExt cx="4495800"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47409"/>
                <a:gd name="adj2" fmla="val 1486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3" y="239739"/>
              <a:ext cx="4493806" cy="163893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What do you mean by   healing our whole bodies?</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2819401" y="1482523"/>
            <a:ext cx="3733799" cy="3709571"/>
            <a:chOff x="2855309" y="2476938"/>
            <a:chExt cx="3417564" cy="3179716"/>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77278"/>
                <a:gd name="adj2" fmla="val -2538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855309" y="2570013"/>
              <a:ext cx="3417564" cy="3086641"/>
            </a:xfrm>
            <a:prstGeom prst="rect">
              <a:avLst/>
            </a:prstGeom>
            <a:noFill/>
          </p:spPr>
          <p:txBody>
            <a:bodyPr wrap="square" rtlCol="0">
              <a:spAutoFit/>
            </a:bodyPr>
            <a:lstStyle/>
            <a:p>
              <a:pPr algn="ctr"/>
              <a:r>
                <a:rPr lang="en-GB" sz="3000" b="1" dirty="0">
                  <a:latin typeface="Comic Sans MS" panose="030F0702030302020204" pitchFamily="66" charset="0"/>
                </a:rPr>
                <a:t>When God made  us, He gave us a physical body and also a spiritual body. That’s what makes us different to other animals. </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521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601311" y="162829"/>
            <a:ext cx="5943600" cy="1073087"/>
            <a:chOff x="3854729" y="219308"/>
            <a:chExt cx="4495800"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47409"/>
                <a:gd name="adj2" fmla="val 1486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3" y="239739"/>
              <a:ext cx="4493806" cy="163893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So is that our emotions and feelings?</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2819401" y="1312116"/>
            <a:ext cx="3733799" cy="5212649"/>
            <a:chOff x="2855309" y="2476938"/>
            <a:chExt cx="3417564" cy="3599413"/>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77278"/>
                <a:gd name="adj2" fmla="val -2538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855309" y="2570013"/>
              <a:ext cx="3417564" cy="3506338"/>
            </a:xfrm>
            <a:prstGeom prst="rect">
              <a:avLst/>
            </a:prstGeom>
            <a:noFill/>
          </p:spPr>
          <p:txBody>
            <a:bodyPr wrap="square" rtlCol="0">
              <a:spAutoFit/>
            </a:bodyPr>
            <a:lstStyle/>
            <a:p>
              <a:pPr algn="ctr"/>
              <a:r>
                <a:rPr lang="en-GB" sz="3000" b="1" dirty="0">
                  <a:latin typeface="Comic Sans MS" panose="030F0702030302020204" pitchFamily="66" charset="0"/>
                </a:rPr>
                <a:t>A little bit but it’s more than that. Animals also have feelings and emotions. </a:t>
              </a:r>
            </a:p>
            <a:p>
              <a:pPr algn="ctr"/>
              <a:r>
                <a:rPr lang="en-GB" sz="3000" b="1" dirty="0">
                  <a:latin typeface="Comic Sans MS" panose="030F0702030302020204" pitchFamily="66" charset="0"/>
                </a:rPr>
                <a:t>But God wants us to have a special relationship with Him. </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557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4732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2325344" y="65112"/>
            <a:ext cx="4739788" cy="2280428"/>
            <a:chOff x="2855309" y="2476938"/>
            <a:chExt cx="3417564" cy="3293952"/>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61786"/>
                <a:gd name="adj2" fmla="val 619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855309" y="2570014"/>
              <a:ext cx="3417564" cy="3200876"/>
            </a:xfrm>
            <a:prstGeom prst="rect">
              <a:avLst/>
            </a:prstGeom>
            <a:noFill/>
          </p:spPr>
          <p:txBody>
            <a:bodyPr wrap="square" rtlCol="0">
              <a:spAutoFit/>
            </a:bodyPr>
            <a:lstStyle/>
            <a:p>
              <a:pPr algn="ctr"/>
              <a:r>
                <a:rPr lang="en-GB" sz="3000" b="1" dirty="0">
                  <a:latin typeface="Comic Sans MS" panose="030F0702030302020204" pitchFamily="66" charset="0"/>
                </a:rPr>
                <a:t>Jesus wants to heal our relationship with God.</a:t>
              </a:r>
            </a:p>
            <a:p>
              <a:pPr algn="ctr"/>
              <a:r>
                <a:rPr lang="en-GB" sz="3000" b="1" dirty="0">
                  <a:latin typeface="Comic Sans MS" panose="030F0702030302020204" pitchFamily="66" charset="0"/>
                </a:rPr>
                <a:t>He wants us to trust and follow him</a:t>
              </a:r>
            </a:p>
            <a:p>
              <a:pPr algn="ctr"/>
              <a:endParaRPr lang="en-GB" dirty="0"/>
            </a:p>
          </p:txBody>
        </p:sp>
      </p:grpSp>
      <p:grpSp>
        <p:nvGrpSpPr>
          <p:cNvPr id="12" name="Group 11">
            <a:extLst>
              <a:ext uri="{FF2B5EF4-FFF2-40B4-BE49-F238E27FC236}">
                <a16:creationId xmlns:a16="http://schemas.microsoft.com/office/drawing/2014/main" id="{B27AE03D-21DC-4929-B11C-60AA8EB7543C}"/>
              </a:ext>
            </a:extLst>
          </p:cNvPr>
          <p:cNvGrpSpPr/>
          <p:nvPr/>
        </p:nvGrpSpPr>
        <p:grpSpPr>
          <a:xfrm>
            <a:off x="2997999" y="4070062"/>
            <a:ext cx="3733799" cy="1306682"/>
            <a:chOff x="2855309" y="2476938"/>
            <a:chExt cx="3417564" cy="2971800"/>
          </a:xfrm>
        </p:grpSpPr>
        <p:sp>
          <p:nvSpPr>
            <p:cNvPr id="13" name="Rounded Rectangular Callout 38">
              <a:extLst>
                <a:ext uri="{FF2B5EF4-FFF2-40B4-BE49-F238E27FC236}">
                  <a16:creationId xmlns:a16="http://schemas.microsoft.com/office/drawing/2014/main" id="{23350F84-E1AD-4ADA-873A-553E8A5737A3}"/>
                </a:ext>
              </a:extLst>
            </p:cNvPr>
            <p:cNvSpPr/>
            <p:nvPr/>
          </p:nvSpPr>
          <p:spPr>
            <a:xfrm>
              <a:off x="2905091" y="2476938"/>
              <a:ext cx="3271668" cy="2971800"/>
            </a:xfrm>
            <a:prstGeom prst="wedgeRoundRectCallout">
              <a:avLst>
                <a:gd name="adj1" fmla="val -82118"/>
                <a:gd name="adj2" fmla="val -1787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FD0B372-19D9-488D-850A-C0247391D332}"/>
                </a:ext>
              </a:extLst>
            </p:cNvPr>
            <p:cNvSpPr txBox="1"/>
            <p:nvPr/>
          </p:nvSpPr>
          <p:spPr>
            <a:xfrm>
              <a:off x="2855309" y="2570013"/>
              <a:ext cx="3417564" cy="892603"/>
            </a:xfrm>
            <a:prstGeom prst="rect">
              <a:avLst/>
            </a:prstGeom>
            <a:noFill/>
          </p:spPr>
          <p:txBody>
            <a:bodyPr wrap="square" rtlCol="0">
              <a:spAutoFit/>
            </a:bodyPr>
            <a:lstStyle/>
            <a:p>
              <a:pPr algn="ctr"/>
              <a:r>
                <a:rPr lang="en-GB" sz="3000" b="1" dirty="0">
                  <a:latin typeface="Comic Sans MS" panose="030F0702030302020204" pitchFamily="66" charset="0"/>
                </a:rPr>
                <a:t>Let’s read the rest of the story</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9342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2000"/>
                            </p:stCondLst>
                            <p:childTnLst>
                              <p:par>
                                <p:cTn id="9" presetID="22" presetClass="entr" presetSubtype="8" fill="hold" nodeType="afterEffect">
                                  <p:stCondLst>
                                    <p:cond delay="5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8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69CC32B-2CC9-4279-862D-C3FD34AB9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095" y="-2965205"/>
            <a:ext cx="2424826" cy="4135802"/>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5256"/>
                <a:gd name="adj2" fmla="val 687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Welcome to </a:t>
              </a:r>
              <a:r>
                <a:rPr lang="en-GB" sz="3000" b="1" dirty="0" err="1">
                  <a:latin typeface="Comic Sans MS" panose="030F0702030302020204" pitchFamily="66" charset="0"/>
                </a:rPr>
                <a:t>Hillcliffe</a:t>
              </a:r>
              <a:r>
                <a:rPr lang="en-GB" sz="3000" b="1" dirty="0">
                  <a:latin typeface="Comic Sans MS" panose="030F0702030302020204" pitchFamily="66" charset="0"/>
                </a:rPr>
                <a:t> Junior Church Online.</a:t>
              </a:r>
            </a:p>
          </p:txBody>
        </p:sp>
      </p:grpSp>
      <p:grpSp>
        <p:nvGrpSpPr>
          <p:cNvPr id="20" name="Group 19">
            <a:extLst>
              <a:ext uri="{FF2B5EF4-FFF2-40B4-BE49-F238E27FC236}">
                <a16:creationId xmlns:a16="http://schemas.microsoft.com/office/drawing/2014/main" id="{22CC4FAB-5493-4B35-B4BB-6AF1DB42C1C1}"/>
              </a:ext>
            </a:extLst>
          </p:cNvPr>
          <p:cNvGrpSpPr/>
          <p:nvPr/>
        </p:nvGrpSpPr>
        <p:grpSpPr>
          <a:xfrm>
            <a:off x="4190071" y="304797"/>
            <a:ext cx="4345256" cy="1731599"/>
            <a:chOff x="3854730" y="219308"/>
            <a:chExt cx="4666919" cy="1731599"/>
          </a:xfrm>
          <a:solidFill>
            <a:schemeClr val="bg1"/>
          </a:solidFill>
        </p:grpSpPr>
        <p:sp>
          <p:nvSpPr>
            <p:cNvPr id="25" name="Rounded Rectangular Callout 38">
              <a:extLst>
                <a:ext uri="{FF2B5EF4-FFF2-40B4-BE49-F238E27FC236}">
                  <a16:creationId xmlns:a16="http://schemas.microsoft.com/office/drawing/2014/main" id="{C5DDBB79-D848-4650-8B80-BC4B171F8F4D}"/>
                </a:ext>
              </a:extLst>
            </p:cNvPr>
            <p:cNvSpPr/>
            <p:nvPr/>
          </p:nvSpPr>
          <p:spPr>
            <a:xfrm>
              <a:off x="3854730" y="219308"/>
              <a:ext cx="4495800" cy="1731599"/>
            </a:xfrm>
            <a:prstGeom prst="wedgeRoundRectCallout">
              <a:avLst>
                <a:gd name="adj1" fmla="val -104879"/>
                <a:gd name="adj2" fmla="val 68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02DD42F0-9070-4242-905F-177EE93ACE15}"/>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We have been looking at some of Jesus’ miracles.</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037115" y="2767499"/>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104373"/>
                <a:gd name="adj2" fmla="val -735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Can you remember the 5 miracles we have looked at so far?</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42" presetClass="path" presetSubtype="0" accel="50000" decel="50000" fill="hold" nodeType="withEffect">
                                  <p:stCondLst>
                                    <p:cond delay="0"/>
                                  </p:stCondLst>
                                  <p:childTnLst>
                                    <p:animMotion origin="layout" path="M 1.66667E-6 -2.96296E-6 L 0.29635 0.6419 " pathEditMode="relative" rAng="0" ptsTypes="AA">
                                      <p:cBhvr>
                                        <p:cTn id="11" dur="2000" fill="hold"/>
                                        <p:tgtEl>
                                          <p:spTgt spid="15"/>
                                        </p:tgtEl>
                                        <p:attrNameLst>
                                          <p:attrName>ppt_x</p:attrName>
                                          <p:attrName>ppt_y</p:attrName>
                                        </p:attrNameLst>
                                      </p:cBhvr>
                                      <p:rCtr x="14809" y="32083"/>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1" presetClass="exit" presetSubtype="0" fill="hold" nodeType="afterEffect">
                                  <p:stCondLst>
                                    <p:cond delay="25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5760"/>
                            </p:stCondLst>
                            <p:childTnLst>
                              <p:par>
                                <p:cTn id="20" presetID="22" presetClass="entr" presetSubtype="8"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par>
                          <p:cTn id="23" fill="hold">
                            <p:stCondLst>
                              <p:cond delay="7760"/>
                            </p:stCondLst>
                            <p:childTnLst>
                              <p:par>
                                <p:cTn id="24" presetID="22" presetClass="entr" presetSubtype="8" fill="hold" nodeType="after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10760"/>
                            </p:stCondLst>
                            <p:childTnLst>
                              <p:par>
                                <p:cTn id="28" presetID="42" presetClass="path" presetSubtype="0" accel="50000" decel="50000" fill="hold" grpId="0" nodeType="afterEffect">
                                  <p:stCondLst>
                                    <p:cond delay="0"/>
                                  </p:stCondLst>
                                  <p:childTnLst>
                                    <p:animMotion origin="layout" path="M 0 1.11111E-6 L 1 -0.00139 " pathEditMode="relative" rAng="0" ptsTypes="AA">
                                      <p:cBhvr>
                                        <p:cTn id="29"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466835"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5 verses 10 - 14</a:t>
            </a:r>
          </a:p>
        </p:txBody>
      </p:sp>
      <p:sp>
        <p:nvSpPr>
          <p:cNvPr id="5" name="Rectangle 4"/>
          <p:cNvSpPr/>
          <p:nvPr/>
        </p:nvSpPr>
        <p:spPr>
          <a:xfrm>
            <a:off x="152400" y="858387"/>
            <a:ext cx="8839200" cy="4893647"/>
          </a:xfrm>
          <a:prstGeom prst="rect">
            <a:avLst/>
          </a:prstGeom>
        </p:spPr>
        <p:txBody>
          <a:bodyPr wrap="square">
            <a:spAutoFit/>
          </a:bodyPr>
          <a:lstStyle/>
          <a:p>
            <a:r>
              <a:rPr lang="en-US" sz="2400" dirty="0">
                <a:solidFill>
                  <a:srgbClr val="0000CC"/>
                </a:solidFill>
                <a:latin typeface="Comic Sans MS" panose="030F0702030302020204" pitchFamily="66" charset="0"/>
              </a:rPr>
              <a:t>So the Jews said to the man who had been healed, “Today is the Sabbath. It is against our law for you to carry </a:t>
            </a:r>
          </a:p>
          <a:p>
            <a:r>
              <a:rPr lang="en-US" sz="2400" dirty="0">
                <a:solidFill>
                  <a:srgbClr val="0000CC"/>
                </a:solidFill>
                <a:latin typeface="Comic Sans MS" panose="030F0702030302020204" pitchFamily="66" charset="0"/>
              </a:rPr>
              <a:t>your mat on the Sabbath day.”</a:t>
            </a:r>
          </a:p>
          <a:p>
            <a:r>
              <a:rPr lang="en-US" sz="2400" dirty="0">
                <a:latin typeface="Comic Sans MS" panose="030F0702030302020204" pitchFamily="66" charset="0"/>
              </a:rPr>
              <a:t>But he answered, “The man who made me</a:t>
            </a:r>
          </a:p>
          <a:p>
            <a:r>
              <a:rPr lang="en-US" sz="2400" dirty="0">
                <a:latin typeface="Comic Sans MS" panose="030F0702030302020204" pitchFamily="66" charset="0"/>
              </a:rPr>
              <a:t>well told me, ‘Pick up your mat and walk.’”</a:t>
            </a:r>
          </a:p>
          <a:p>
            <a:r>
              <a:rPr lang="en-US" sz="2400" dirty="0">
                <a:solidFill>
                  <a:srgbClr val="0000CC"/>
                </a:solidFill>
                <a:latin typeface="Comic Sans MS" panose="030F0702030302020204" pitchFamily="66" charset="0"/>
              </a:rPr>
              <a:t>Then they asked him, “Who is the man </a:t>
            </a:r>
          </a:p>
          <a:p>
            <a:r>
              <a:rPr lang="en-US" sz="2400" dirty="0">
                <a:solidFill>
                  <a:srgbClr val="0000CC"/>
                </a:solidFill>
                <a:latin typeface="Comic Sans MS" panose="030F0702030302020204" pitchFamily="66" charset="0"/>
              </a:rPr>
              <a:t>Who told you to pick up your mat and walk?”</a:t>
            </a:r>
          </a:p>
          <a:p>
            <a:r>
              <a:rPr lang="en-US" sz="2400" dirty="0">
                <a:latin typeface="Comic Sans MS" panose="030F0702030302020204" pitchFamily="66" charset="0"/>
              </a:rPr>
              <a:t>But the man who had been healed did not know</a:t>
            </a:r>
          </a:p>
          <a:p>
            <a:r>
              <a:rPr lang="en-US" sz="2400" dirty="0">
                <a:latin typeface="Comic Sans MS" panose="030F0702030302020204" pitchFamily="66" charset="0"/>
              </a:rPr>
              <a:t>who it was. There were many people in that place, </a:t>
            </a:r>
          </a:p>
          <a:p>
            <a:r>
              <a:rPr lang="en-US" sz="2400" dirty="0">
                <a:latin typeface="Comic Sans MS" panose="030F0702030302020204" pitchFamily="66" charset="0"/>
              </a:rPr>
              <a:t>and Jesus had left. </a:t>
            </a:r>
            <a:r>
              <a:rPr lang="en-US" sz="2400" dirty="0">
                <a:solidFill>
                  <a:srgbClr val="FF0000"/>
                </a:solidFill>
                <a:latin typeface="Comic Sans MS" panose="030F0702030302020204" pitchFamily="66" charset="0"/>
              </a:rPr>
              <a:t>Later, Jesus found the man </a:t>
            </a:r>
          </a:p>
          <a:p>
            <a:r>
              <a:rPr lang="en-US" sz="2400" dirty="0">
                <a:solidFill>
                  <a:srgbClr val="FF0000"/>
                </a:solidFill>
                <a:latin typeface="Comic Sans MS" panose="030F0702030302020204" pitchFamily="66" charset="0"/>
              </a:rPr>
              <a:t>at the Temple. Jesus said to him, </a:t>
            </a:r>
          </a:p>
          <a:p>
            <a:r>
              <a:rPr lang="en-US" sz="2400" dirty="0">
                <a:solidFill>
                  <a:srgbClr val="FF0000"/>
                </a:solidFill>
                <a:latin typeface="Comic Sans MS" panose="030F0702030302020204" pitchFamily="66" charset="0"/>
              </a:rPr>
              <a:t>“See, you are well now. But stop sinning or </a:t>
            </a:r>
          </a:p>
          <a:p>
            <a:r>
              <a:rPr lang="en-US" sz="2400" dirty="0">
                <a:solidFill>
                  <a:srgbClr val="FF0000"/>
                </a:solidFill>
                <a:latin typeface="Comic Sans MS" panose="030F0702030302020204" pitchFamily="66" charset="0"/>
              </a:rPr>
              <a:t>something worse may happen to you!”</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6209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600200" y="284701"/>
            <a:ext cx="5677772" cy="1111898"/>
            <a:chOff x="3854729" y="219308"/>
            <a:chExt cx="452281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2868"/>
                <a:gd name="adj2" fmla="val 1338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83734" y="234826"/>
              <a:ext cx="4493806" cy="108618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So Jesus warns the man to stop sinning. </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3005115" y="1628820"/>
            <a:ext cx="3305577" cy="4086180"/>
            <a:chOff x="2900493" y="2476938"/>
            <a:chExt cx="3305577" cy="3221886"/>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85357"/>
                <a:gd name="adj2" fmla="val -313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0493" y="2495490"/>
              <a:ext cx="3305577" cy="3203334"/>
            </a:xfrm>
            <a:prstGeom prst="rect">
              <a:avLst/>
            </a:prstGeom>
            <a:noFill/>
          </p:spPr>
          <p:txBody>
            <a:bodyPr wrap="square" rtlCol="0">
              <a:spAutoFit/>
            </a:bodyPr>
            <a:lstStyle/>
            <a:p>
              <a:pPr algn="ctr"/>
              <a:r>
                <a:rPr lang="en-GB" sz="3000" b="1" dirty="0">
                  <a:latin typeface="Comic Sans MS" panose="030F0702030302020204" pitchFamily="66" charset="0"/>
                </a:rPr>
                <a:t>If we trust Jesus, God forgives us. </a:t>
              </a:r>
            </a:p>
            <a:p>
              <a:pPr algn="ctr"/>
              <a:r>
                <a:rPr lang="en-GB" sz="3000" b="1" dirty="0">
                  <a:latin typeface="Comic Sans MS" panose="030F0702030302020204" pitchFamily="66" charset="0"/>
                </a:rPr>
                <a:t>But that means we must try and stop doing the bad things in our lives.</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12" name="Group 11">
            <a:extLst>
              <a:ext uri="{FF2B5EF4-FFF2-40B4-BE49-F238E27FC236}">
                <a16:creationId xmlns:a16="http://schemas.microsoft.com/office/drawing/2014/main" id="{ED33B45D-51AF-4C64-A178-C48FB8D88B52}"/>
              </a:ext>
            </a:extLst>
          </p:cNvPr>
          <p:cNvGrpSpPr/>
          <p:nvPr/>
        </p:nvGrpSpPr>
        <p:grpSpPr>
          <a:xfrm>
            <a:off x="1599542" y="271629"/>
            <a:ext cx="5677772" cy="1111898"/>
            <a:chOff x="3854729" y="219308"/>
            <a:chExt cx="4522811" cy="1731599"/>
          </a:xfrm>
          <a:solidFill>
            <a:schemeClr val="bg1"/>
          </a:solidFill>
        </p:grpSpPr>
        <p:sp>
          <p:nvSpPr>
            <p:cNvPr id="13" name="Rounded Rectangular Callout 38">
              <a:extLst>
                <a:ext uri="{FF2B5EF4-FFF2-40B4-BE49-F238E27FC236}">
                  <a16:creationId xmlns:a16="http://schemas.microsoft.com/office/drawing/2014/main" id="{BECBFC4F-C75A-41EB-BB48-09DE5F47F045}"/>
                </a:ext>
              </a:extLst>
            </p:cNvPr>
            <p:cNvSpPr/>
            <p:nvPr/>
          </p:nvSpPr>
          <p:spPr>
            <a:xfrm>
              <a:off x="3854729" y="219308"/>
              <a:ext cx="4495800" cy="1731599"/>
            </a:xfrm>
            <a:prstGeom prst="wedgeRoundRectCallout">
              <a:avLst>
                <a:gd name="adj1" fmla="val 52868"/>
                <a:gd name="adj2" fmla="val 1338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 name="TextBox 13">
              <a:extLst>
                <a:ext uri="{FF2B5EF4-FFF2-40B4-BE49-F238E27FC236}">
                  <a16:creationId xmlns:a16="http://schemas.microsoft.com/office/drawing/2014/main" id="{77C7FEBF-4494-41B3-99E5-2CEB4B924806}"/>
                </a:ext>
              </a:extLst>
            </p:cNvPr>
            <p:cNvSpPr txBox="1"/>
            <p:nvPr/>
          </p:nvSpPr>
          <p:spPr>
            <a:xfrm>
              <a:off x="3883734" y="234825"/>
              <a:ext cx="4493806" cy="15817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We can ask Jesus to help us stop doing bad things. </a:t>
              </a:r>
            </a:p>
          </p:txBody>
        </p:sp>
      </p:grpSp>
    </p:spTree>
    <p:extLst>
      <p:ext uri="{BB962C8B-B14F-4D97-AF65-F5344CB8AC3E}">
        <p14:creationId xmlns:p14="http://schemas.microsoft.com/office/powerpoint/2010/main" val="9403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10" presetClass="exit" presetSubtype="0" fill="hold" nodeType="afterEffect">
                                  <p:stCondLst>
                                    <p:cond delay="500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par>
                          <p:cTn id="16" fill="hold">
                            <p:stCondLst>
                              <p:cond delay="100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1500"/>
                                        <p:tgtEl>
                                          <p:spTgt spid="12"/>
                                        </p:tgtEl>
                                      </p:cBhvr>
                                    </p:animEffect>
                                  </p:childTnLst>
                                </p:cTn>
                              </p:par>
                            </p:childTnLst>
                          </p:cTn>
                        </p:par>
                        <p:par>
                          <p:cTn id="20" fill="hold">
                            <p:stCondLst>
                              <p:cond delay="11500"/>
                            </p:stCondLst>
                            <p:childTnLst>
                              <p:par>
                                <p:cTn id="21" presetID="42" presetClass="path" presetSubtype="0" accel="50000" decel="50000" fill="hold" grpId="0" nodeType="afterEffect">
                                  <p:stCondLst>
                                    <p:cond delay="2000"/>
                                  </p:stCondLst>
                                  <p:childTnLst>
                                    <p:animMotion origin="layout" path="M 0 1.11111E-6 L 1 -0.00139 " pathEditMode="relative" rAng="0" ptsTypes="AA">
                                      <p:cBhvr>
                                        <p:cTn id="22"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828800" y="145498"/>
            <a:ext cx="6929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50122"/>
                <a:gd name="adj2" fmla="val 2769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these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764301" y="2284259"/>
            <a:ext cx="5031410" cy="1558734"/>
            <a:chOff x="3788875" y="219308"/>
            <a:chExt cx="4664930"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8778"/>
                <a:gd name="adj2" fmla="val -468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4168398"/>
            </a:xfrm>
            <a:prstGeom prst="rect">
              <a:avLst/>
            </a:prstGeom>
            <a:noFill/>
          </p:spPr>
          <p:txBody>
            <a:bodyPr wrap="square" rtlCol="0">
              <a:spAutoFit/>
            </a:bodyPr>
            <a:lstStyle/>
            <a:p>
              <a:pPr algn="ctr"/>
              <a:r>
                <a:rPr lang="en-GB" sz="3000" b="1" dirty="0">
                  <a:latin typeface="Comic Sans MS" panose="030F0702030302020204" pitchFamily="66" charset="0"/>
                </a:rPr>
                <a:t>Jesus wants to heal our physical body and our spiritual body.</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167425" y="3981027"/>
            <a:ext cx="5745473" cy="1561292"/>
            <a:chOff x="3788876" y="219308"/>
            <a:chExt cx="4664929"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3266"/>
                <a:gd name="adj2" fmla="val -1541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6" y="394018"/>
              <a:ext cx="4664929" cy="416156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and follow Him and to turn away from doing bad things.</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8693"/>
                <a:gd name="adj2" fmla="val 6265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4"/>
              <a:ext cx="4664929" cy="2959482"/>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to heal sickness.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309354" y="84722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553238" y="209215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236838" y="3691164"/>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7" name="Group 26">
            <a:extLst>
              <a:ext uri="{FF2B5EF4-FFF2-40B4-BE49-F238E27FC236}">
                <a16:creationId xmlns:a16="http://schemas.microsoft.com/office/drawing/2014/main" id="{25814101-D7C8-4E68-98F6-5EC6B32D1B11}"/>
              </a:ext>
            </a:extLst>
          </p:cNvPr>
          <p:cNvGrpSpPr/>
          <p:nvPr/>
        </p:nvGrpSpPr>
        <p:grpSpPr>
          <a:xfrm>
            <a:off x="1860289" y="156506"/>
            <a:ext cx="5359916" cy="733482"/>
            <a:chOff x="3770168" y="219308"/>
            <a:chExt cx="4664926" cy="865805"/>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8"/>
              <a:ext cx="4495800" cy="865805"/>
            </a:xfrm>
            <a:prstGeom prst="wedgeRoundRectCallout">
              <a:avLst>
                <a:gd name="adj1" fmla="val 55770"/>
                <a:gd name="adj2" fmla="val 2486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70168" y="311055"/>
              <a:ext cx="4664926" cy="65394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Shall we pray to God now.</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819401" y="1069471"/>
            <a:ext cx="3962399" cy="4471744"/>
            <a:chOff x="3864418" y="117119"/>
            <a:chExt cx="4556703" cy="2564831"/>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3755"/>
                <a:gd name="adj2" fmla="val -218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64418" y="123471"/>
              <a:ext cx="4556703" cy="2436108"/>
            </a:xfrm>
            <a:prstGeom prst="rect">
              <a:avLst/>
            </a:prstGeom>
            <a:noFill/>
          </p:spPr>
          <p:txBody>
            <a:bodyPr wrap="square" rtlCol="0">
              <a:spAutoFit/>
            </a:bodyPr>
            <a:lstStyle/>
            <a:p>
              <a:pPr algn="ctr"/>
              <a:r>
                <a:rPr lang="en-GB" sz="3000" b="1" dirty="0">
                  <a:latin typeface="Comic Sans MS" panose="030F0702030302020204" pitchFamily="66" charset="0"/>
                </a:rPr>
                <a:t>Dear God, </a:t>
              </a:r>
            </a:p>
            <a:p>
              <a:pPr algn="ctr"/>
              <a:r>
                <a:rPr lang="en-GB" sz="3000" b="1" dirty="0">
                  <a:latin typeface="Comic Sans MS" panose="030F0702030302020204" pitchFamily="66" charset="0"/>
                </a:rPr>
                <a:t>Thank you that you want to heal us completely.</a:t>
              </a:r>
            </a:p>
            <a:p>
              <a:pPr algn="ctr"/>
              <a:r>
                <a:rPr lang="en-GB" sz="3000" b="1" dirty="0">
                  <a:latin typeface="Comic Sans MS" panose="030F0702030302020204" pitchFamily="66" charset="0"/>
                </a:rPr>
                <a:t>Help us to trust and believe in you and to turn away from doing wrong things. Amen.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362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 action="ppaction://hlinkshowjump?jump=nextslide"/>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4598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500"/>
                                        <p:tgtEl>
                                          <p:spTgt spid="27"/>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500"/>
                                        <p:tgtEl>
                                          <p:spTgt spid="39"/>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3000"/>
                                  </p:stCondLst>
                                  <p:childTnLst>
                                    <p:animMotion origin="layout" path="M 3.33333E-6 1.11111E-6 L 1 -0.00139 " pathEditMode="relative" rAng="0" ptsTypes="AA">
                                      <p:cBhvr>
                                        <p:cTn id="14"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076561">
              <a:off x="2361558" y="2098894"/>
              <a:ext cx="3809928" cy="3437159"/>
            </a:xfrm>
            <a:prstGeom prst="rect">
              <a:avLst/>
            </a:prstGeom>
            <a:noFill/>
          </p:spPr>
          <p:txBody>
            <a:bodyPr wrap="square" rtlCol="0">
              <a:spAutoFit/>
            </a:bodyPr>
            <a:lstStyle/>
            <a:p>
              <a:pPr>
                <a:lnSpc>
                  <a:spcPct val="150000"/>
                </a:lnSpc>
              </a:pPr>
              <a:r>
                <a:rPr lang="en-US" sz="2400" dirty="0">
                  <a:latin typeface="Comic Sans MS" panose="030F0702030302020204" pitchFamily="66" charset="0"/>
                </a:rPr>
                <a:t>Jesus said to him, </a:t>
              </a:r>
            </a:p>
            <a:p>
              <a:pPr>
                <a:lnSpc>
                  <a:spcPct val="150000"/>
                </a:lnSpc>
              </a:pPr>
              <a:r>
                <a:rPr lang="en-US" sz="2400" dirty="0">
                  <a:latin typeface="Comic Sans MS" panose="030F0702030302020204" pitchFamily="66" charset="0"/>
                </a:rPr>
                <a:t>“See, you are well now. But stop sinning or </a:t>
              </a:r>
            </a:p>
            <a:p>
              <a:pPr>
                <a:lnSpc>
                  <a:spcPct val="150000"/>
                </a:lnSpc>
              </a:pPr>
              <a:r>
                <a:rPr lang="en-US" sz="2400" dirty="0">
                  <a:latin typeface="Comic Sans MS" panose="030F0702030302020204" pitchFamily="66" charset="0"/>
                </a:rPr>
                <a:t>something worse may happen to you!”</a:t>
              </a:r>
            </a:p>
            <a:p>
              <a:pPr>
                <a:lnSpc>
                  <a:spcPct val="150000"/>
                </a:lnSpc>
              </a:pPr>
              <a:r>
                <a:rPr lang="en-US" sz="2800" b="1" dirty="0">
                  <a:solidFill>
                    <a:srgbClr val="FF0000"/>
                  </a:solidFill>
                  <a:latin typeface="Comic Sans MS" panose="030F0702030302020204" pitchFamily="66" charset="0"/>
                </a:rPr>
                <a:t>      John 5 v14</a:t>
              </a:r>
              <a:endParaRPr lang="en-GB" sz="2800" b="1" dirty="0">
                <a:solidFill>
                  <a:srgbClr val="FF0000"/>
                </a:solidFill>
                <a:latin typeface="Comic Sans MS" panose="030F0702030302020204" pitchFamily="66" charset="0"/>
              </a:endParaRPr>
            </a:p>
          </p:txBody>
        </p:sp>
      </p:grpSp>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680" y="1625096"/>
            <a:ext cx="2438401" cy="4096286"/>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432"/>
                <a:gd name="adj2" fmla="val 1146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sitting&#10;&#10;Description automatically generated">
            <a:extLst>
              <a:ext uri="{FF2B5EF4-FFF2-40B4-BE49-F238E27FC236}">
                <a16:creationId xmlns:a16="http://schemas.microsoft.com/office/drawing/2014/main" id="{5D05122B-3F65-4773-A5F8-0EB135062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12" y="670227"/>
            <a:ext cx="3672138" cy="4497693"/>
          </a:xfrm>
          <a:prstGeom prst="rect">
            <a:avLst/>
          </a:prstGeom>
        </p:spPr>
      </p:pic>
      <p:pic>
        <p:nvPicPr>
          <p:cNvPr id="9" name="Picture 8" descr="A drawing of a cartoon character&#10;&#10;Description automatically generated">
            <a:extLst>
              <a:ext uri="{FF2B5EF4-FFF2-40B4-BE49-F238E27FC236}">
                <a16:creationId xmlns:a16="http://schemas.microsoft.com/office/drawing/2014/main" id="{E5F47B8F-F293-4749-99FB-CCDE53E0B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583" y="1703671"/>
            <a:ext cx="3678571" cy="2509945"/>
          </a:xfrm>
          <a:prstGeom prst="rect">
            <a:avLst/>
          </a:prstGeom>
        </p:spPr>
      </p:pic>
      <p:sp>
        <p:nvSpPr>
          <p:cNvPr id="2" name="Title 1"/>
          <p:cNvSpPr>
            <a:spLocks noGrp="1"/>
          </p:cNvSpPr>
          <p:nvPr>
            <p:ph type="title"/>
          </p:nvPr>
        </p:nvSpPr>
        <p:spPr>
          <a:xfrm>
            <a:off x="432838" y="5116374"/>
            <a:ext cx="4310614" cy="842645"/>
          </a:xfrm>
        </p:spPr>
        <p:txBody>
          <a:bodyPr>
            <a:normAutofit/>
          </a:bodyPr>
          <a:lstStyle/>
          <a:p>
            <a:r>
              <a:rPr lang="en-US" sz="2800" b="1" dirty="0">
                <a:solidFill>
                  <a:srgbClr val="FF0000"/>
                </a:solidFill>
                <a:latin typeface="Comic Sans MS" panose="030F0702030302020204" pitchFamily="66" charset="0"/>
              </a:rPr>
              <a:t>Dice Craft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57358" y="5086078"/>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a:t>
            </a:r>
            <a:endParaRPr lang="en-GB" sz="25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black background&#10;&#10;Description automatically generated">
            <a:extLst>
              <a:ext uri="{FF2B5EF4-FFF2-40B4-BE49-F238E27FC236}">
                <a16:creationId xmlns:a16="http://schemas.microsoft.com/office/drawing/2014/main" id="{AD5F5FB2-766F-4650-BEDF-F354757697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18" y="702579"/>
            <a:ext cx="3474603" cy="449580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E3AA05CE-B6F0-45BB-92CD-52FA34796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6453" y="764173"/>
            <a:ext cx="3261734" cy="4375129"/>
          </a:xfrm>
          <a:prstGeom prst="rect">
            <a:avLst/>
          </a:prstGeom>
        </p:spPr>
      </p:pic>
      <p:sp>
        <p:nvSpPr>
          <p:cNvPr id="13" name="Rectangle 12">
            <a:extLst>
              <a:ext uri="{FF2B5EF4-FFF2-40B4-BE49-F238E27FC236}">
                <a16:creationId xmlns:a16="http://schemas.microsoft.com/office/drawing/2014/main" id="{EA97857D-C5AB-4115-94CE-519FEE7F9B24}"/>
              </a:ext>
            </a:extLst>
          </p:cNvPr>
          <p:cNvSpPr/>
          <p:nvPr/>
        </p:nvSpPr>
        <p:spPr>
          <a:xfrm>
            <a:off x="5012645"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12795" y="5198379"/>
            <a:ext cx="3613135" cy="842645"/>
          </a:xfrm>
        </p:spPr>
        <p:txBody>
          <a:bodyPr>
            <a:noAutofit/>
          </a:bodyPr>
          <a:lstStyle/>
          <a:p>
            <a:r>
              <a:rPr lang="en-US" sz="2500" b="1" dirty="0" err="1">
                <a:solidFill>
                  <a:srgbClr val="FF0000"/>
                </a:solidFill>
                <a:latin typeface="Comic Sans MS" panose="030F0702030302020204" pitchFamily="66" charset="0"/>
              </a:rPr>
              <a:t>Colouring</a:t>
            </a:r>
            <a:r>
              <a:rPr lang="en-US" sz="2500" b="1" dirty="0">
                <a:solidFill>
                  <a:srgbClr val="FF0000"/>
                </a:solidFill>
                <a:latin typeface="Comic Sans MS" panose="030F0702030302020204" pitchFamily="66" charset="0"/>
              </a:rPr>
              <a:t> activity</a:t>
            </a:r>
            <a:endParaRPr lang="en-GB" sz="25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724400" y="5198379"/>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err="1">
                <a:solidFill>
                  <a:srgbClr val="FF0000"/>
                </a:solidFill>
                <a:latin typeface="Comic Sans MS" panose="030F0702030302020204" pitchFamily="66" charset="0"/>
              </a:rPr>
              <a:t>Wordshape</a:t>
            </a:r>
            <a:r>
              <a:rPr lang="en-US" sz="2500" b="1" dirty="0">
                <a:solidFill>
                  <a:srgbClr val="FF0000"/>
                </a:solidFill>
                <a:latin typeface="Comic Sans MS" panose="030F0702030302020204" pitchFamily="66" charset="0"/>
              </a:rPr>
              <a:t> Puzzle</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77DA231-1196-4AC2-9F19-221D6ADA7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399" y="814039"/>
            <a:ext cx="3411788" cy="4389688"/>
          </a:xfrm>
          <a:prstGeom prst="rect">
            <a:avLst/>
          </a:prstGeom>
        </p:spPr>
      </p:pic>
      <p:pic>
        <p:nvPicPr>
          <p:cNvPr id="10" name="Picture 9" descr="A close up of text on a white background&#10;&#10;Description automatically generated">
            <a:extLst>
              <a:ext uri="{FF2B5EF4-FFF2-40B4-BE49-F238E27FC236}">
                <a16:creationId xmlns:a16="http://schemas.microsoft.com/office/drawing/2014/main" id="{B91F5B91-174C-4ACD-93AB-1C538C14E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92" y="1192265"/>
            <a:ext cx="3328141" cy="3321438"/>
          </a:xfrm>
          <a:prstGeom prst="rect">
            <a:avLst/>
          </a:prstGeom>
        </p:spPr>
      </p:pic>
      <p:sp>
        <p:nvSpPr>
          <p:cNvPr id="2" name="Title 1"/>
          <p:cNvSpPr>
            <a:spLocks noGrp="1"/>
          </p:cNvSpPr>
          <p:nvPr>
            <p:ph type="title"/>
          </p:nvPr>
        </p:nvSpPr>
        <p:spPr>
          <a:xfrm>
            <a:off x="1139299" y="5029199"/>
            <a:ext cx="2548674" cy="842645"/>
          </a:xfrm>
        </p:spPr>
        <p:txBody>
          <a:bodyPr>
            <a:normAutofit/>
          </a:bodyPr>
          <a:lstStyle/>
          <a:p>
            <a:r>
              <a:rPr lang="en-US" sz="2800" b="1" dirty="0">
                <a:solidFill>
                  <a:srgbClr val="FF0000"/>
                </a:solidFill>
                <a:latin typeface="Comic Sans MS" panose="030F0702030302020204" pitchFamily="66" charset="0"/>
              </a:rPr>
              <a:t>Crossword</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Maze</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19050" y="-2787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C301F03-9BF1-44E1-8FDB-32863D034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94" y="1339152"/>
            <a:ext cx="3433665" cy="3016582"/>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87677925-D7B7-448E-8609-E855A23727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996" y="788172"/>
            <a:ext cx="3374604" cy="4292766"/>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19050" y="-2787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5426487-BB89-483C-9238-AC842B303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33735"/>
            <a:ext cx="2298391" cy="4163929"/>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7C98E9C3-EF22-4F1D-99B9-4854603CE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7" y="1408406"/>
            <a:ext cx="2955163" cy="4150894"/>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65641" y="152711"/>
            <a:ext cx="5721787" cy="1115011"/>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4389"/>
                <a:gd name="adj2" fmla="val 1450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991861"/>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We have 5 clues to help you remember the parables. </a:t>
              </a:r>
            </a:p>
          </p:txBody>
        </p:sp>
      </p:grpSp>
      <p:grpSp>
        <p:nvGrpSpPr>
          <p:cNvPr id="15" name="Group 14">
            <a:extLst>
              <a:ext uri="{FF2B5EF4-FFF2-40B4-BE49-F238E27FC236}">
                <a16:creationId xmlns:a16="http://schemas.microsoft.com/office/drawing/2014/main" id="{8502EB5B-06BD-4DA2-8ABC-115CA28BE936}"/>
              </a:ext>
            </a:extLst>
          </p:cNvPr>
          <p:cNvGrpSpPr/>
          <p:nvPr/>
        </p:nvGrpSpPr>
        <p:grpSpPr>
          <a:xfrm>
            <a:off x="2600142" y="1898545"/>
            <a:ext cx="4024901" cy="1646547"/>
            <a:chOff x="3854731" y="219307"/>
            <a:chExt cx="4664926" cy="1688268"/>
          </a:xfrm>
          <a:solidFill>
            <a:schemeClr val="bg1"/>
          </a:solidFill>
        </p:grpSpPr>
        <p:sp>
          <p:nvSpPr>
            <p:cNvPr id="16" name="Rounded Rectangular Callout 38">
              <a:extLst>
                <a:ext uri="{FF2B5EF4-FFF2-40B4-BE49-F238E27FC236}">
                  <a16:creationId xmlns:a16="http://schemas.microsoft.com/office/drawing/2014/main" id="{02196B49-6707-4A8A-84B3-E709C6558E62}"/>
                </a:ext>
              </a:extLst>
            </p:cNvPr>
            <p:cNvSpPr/>
            <p:nvPr/>
          </p:nvSpPr>
          <p:spPr>
            <a:xfrm>
              <a:off x="3854731" y="219307"/>
              <a:ext cx="4495801" cy="1688268"/>
            </a:xfrm>
            <a:prstGeom prst="wedgeRoundRectCallout">
              <a:avLst>
                <a:gd name="adj1" fmla="val -67104"/>
                <a:gd name="adj2" fmla="val -221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7" name="TextBox 16">
              <a:extLst>
                <a:ext uri="{FF2B5EF4-FFF2-40B4-BE49-F238E27FC236}">
                  <a16:creationId xmlns:a16="http://schemas.microsoft.com/office/drawing/2014/main" id="{6B23E2DD-CC1D-4CDA-8054-BF1A72C8B78A}"/>
                </a:ext>
              </a:extLst>
            </p:cNvPr>
            <p:cNvSpPr txBox="1"/>
            <p:nvPr/>
          </p:nvSpPr>
          <p:spPr>
            <a:xfrm>
              <a:off x="3854731" y="283378"/>
              <a:ext cx="4664926" cy="1514761"/>
            </a:xfrm>
            <a:prstGeom prst="rect">
              <a:avLst/>
            </a:prstGeom>
            <a:noFill/>
          </p:spPr>
          <p:txBody>
            <a:bodyPr wrap="square" rtlCol="0">
              <a:spAutoFit/>
            </a:bodyPr>
            <a:lstStyle/>
            <a:p>
              <a:pPr algn="ctr"/>
              <a:r>
                <a:rPr lang="en-GB" sz="3000" b="1" dirty="0">
                  <a:latin typeface="Comic Sans MS" panose="030F0702030302020204" pitchFamily="66" charset="0"/>
                </a:rPr>
                <a:t>Click on the clue when you have the answer.</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467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5"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0467" y="4162917"/>
            <a:ext cx="1899505" cy="1520564"/>
          </a:xfrm>
          <a:prstGeom prst="rect">
            <a:avLst/>
          </a:prstGeom>
        </p:spPr>
      </p:pic>
      <p:pic>
        <p:nvPicPr>
          <p:cNvPr id="2" name="Picture 1">
            <a:hlinkClick r:id="rId7"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8"/>
          <a:stretch>
            <a:fillRect/>
          </a:stretch>
        </p:blipFill>
        <p:spPr>
          <a:xfrm>
            <a:off x="5458522" y="4278370"/>
            <a:ext cx="1857634" cy="1305107"/>
          </a:xfrm>
          <a:prstGeom prst="rect">
            <a:avLst/>
          </a:prstGeom>
        </p:spPr>
      </p:pic>
      <p:pic>
        <p:nvPicPr>
          <p:cNvPr id="7" name="Picture 6" descr="A picture containing food, drawing&#10;&#10;Description automatically generated">
            <a:hlinkClick r:id="rId9"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2837" y="3851497"/>
            <a:ext cx="1504150" cy="1676208"/>
          </a:xfrm>
          <a:prstGeom prst="rect">
            <a:avLst/>
          </a:prstGeom>
        </p:spPr>
      </p:pic>
      <p:pic>
        <p:nvPicPr>
          <p:cNvPr id="21" name="Picture 20">
            <a:hlinkClick r:id="rId11"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93744">
            <a:off x="390172" y="2101705"/>
            <a:ext cx="1049891" cy="1427560"/>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3"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87319" y="2692739"/>
            <a:ext cx="1030313" cy="731583"/>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500"/>
                                        <p:tgtEl>
                                          <p:spTgt spid="15"/>
                                        </p:tgtEl>
                                      </p:cBhvr>
                                    </p:animEffect>
                                  </p:childTnLst>
                                </p:cTn>
                              </p:par>
                            </p:childTnLst>
                          </p:cTn>
                        </p:par>
                        <p:par>
                          <p:cTn id="12" fill="hold">
                            <p:stCondLst>
                              <p:cond delay="6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1088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81420" y="143420"/>
            <a:ext cx="5581160" cy="1545002"/>
            <a:chOff x="3820802" y="212720"/>
            <a:chExt cx="4664926" cy="1095469"/>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20802" y="212720"/>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424335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4243350" cy="2029877"/>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8197" y="-113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2621727" y="3599420"/>
            <a:ext cx="4089895"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696" y="1898488"/>
            <a:ext cx="1222607" cy="1662406"/>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4388673"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7120"/>
                <a:gd name="adj2" fmla="val -1161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455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438867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7120"/>
                <a:gd name="adj2" fmla="val -1161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3444" y="2243808"/>
            <a:ext cx="1397111" cy="992031"/>
          </a:xfrm>
          <a:prstGeom prst="rect">
            <a:avLst/>
          </a:prstGeom>
        </p:spPr>
      </p:pic>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091721" y="155838"/>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5396"/>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980943" y="1899142"/>
            <a:ext cx="3048000" cy="3439415"/>
            <a:chOff x="3854729" y="-10254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102548"/>
              <a:ext cx="3889100" cy="1178104"/>
            </a:xfrm>
            <a:prstGeom prst="wedgeRoundRectCallout">
              <a:avLst>
                <a:gd name="adj1" fmla="val -87902"/>
                <a:gd name="adj2" fmla="val -365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01567" y="56926"/>
              <a:ext cx="3595424" cy="822298"/>
            </a:xfrm>
            <a:prstGeom prst="rect">
              <a:avLst/>
            </a:prstGeom>
            <a:noFill/>
          </p:spPr>
          <p:txBody>
            <a:bodyPr wrap="square" rtlCol="0">
              <a:spAutoFit/>
            </a:bodyPr>
            <a:lstStyle/>
            <a:p>
              <a:pPr algn="ctr"/>
              <a:r>
                <a:rPr lang="en-GB" sz="3000" b="1" dirty="0">
                  <a:latin typeface="Comic Sans MS" panose="030F0702030302020204" pitchFamily="66" charset="0"/>
                </a:rPr>
                <a:t>Today we are looking at Jesus healing another lame man.</a:t>
              </a:r>
            </a:p>
          </p:txBody>
        </p:sp>
      </p:grpSp>
      <p:grpSp>
        <p:nvGrpSpPr>
          <p:cNvPr id="13" name="Group 12">
            <a:extLst>
              <a:ext uri="{FF2B5EF4-FFF2-40B4-BE49-F238E27FC236}">
                <a16:creationId xmlns:a16="http://schemas.microsoft.com/office/drawing/2014/main" id="{B05DD93C-41BF-4A85-B0FD-8A50EAB094DF}"/>
              </a:ext>
            </a:extLst>
          </p:cNvPr>
          <p:cNvGrpSpPr/>
          <p:nvPr/>
        </p:nvGrpSpPr>
        <p:grpSpPr>
          <a:xfrm>
            <a:off x="2089553" y="125642"/>
            <a:ext cx="4826443" cy="1610211"/>
            <a:chOff x="3854729" y="219308"/>
            <a:chExt cx="4495800" cy="1731599"/>
          </a:xfrm>
          <a:solidFill>
            <a:schemeClr val="bg1"/>
          </a:solidFill>
        </p:grpSpPr>
        <p:sp>
          <p:nvSpPr>
            <p:cNvPr id="14" name="Rounded Rectangular Callout 38">
              <a:extLst>
                <a:ext uri="{FF2B5EF4-FFF2-40B4-BE49-F238E27FC236}">
                  <a16:creationId xmlns:a16="http://schemas.microsoft.com/office/drawing/2014/main" id="{0B45ECBF-48AE-4CFE-BB55-7EF18D8FC4ED}"/>
                </a:ext>
              </a:extLst>
            </p:cNvPr>
            <p:cNvSpPr/>
            <p:nvPr/>
          </p:nvSpPr>
          <p:spPr>
            <a:xfrm>
              <a:off x="3854729" y="219308"/>
              <a:ext cx="4495800" cy="1731599"/>
            </a:xfrm>
            <a:prstGeom prst="wedgeRoundRectCallout">
              <a:avLst>
                <a:gd name="adj1" fmla="val 56163"/>
                <a:gd name="adj2" fmla="val 880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1C1F20E7-B650-47D8-A980-0732CFD8BCDE}"/>
                </a:ext>
              </a:extLst>
            </p:cNvPr>
            <p:cNvSpPr txBox="1"/>
            <p:nvPr/>
          </p:nvSpPr>
          <p:spPr>
            <a:xfrm>
              <a:off x="3855725" y="282057"/>
              <a:ext cx="4493806" cy="158869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Is that the miracle about the man who came  down through the roof?</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52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500"/>
                            </p:stCondLst>
                            <p:childTnLst>
                              <p:par>
                                <p:cTn id="13" presetID="1" presetClass="exit" presetSubtype="0" fill="hold" nodeType="afterEffect">
                                  <p:stCondLst>
                                    <p:cond delay="5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85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1500"/>
                                        <p:tgtEl>
                                          <p:spTgt spid="13"/>
                                        </p:tgtEl>
                                      </p:cBhvr>
                                    </p:animEffect>
                                  </p:childTnLst>
                                </p:cTn>
                              </p:par>
                            </p:childTnLst>
                          </p:cTn>
                        </p:par>
                        <p:par>
                          <p:cTn id="19" fill="hold">
                            <p:stCondLst>
                              <p:cond delay="10000"/>
                            </p:stCondLst>
                            <p:childTnLst>
                              <p:par>
                                <p:cTn id="20" presetID="42" presetClass="path" presetSubtype="0" accel="50000" decel="50000" fill="hold" grpId="0" nodeType="afterEffect">
                                  <p:stCondLst>
                                    <p:cond delay="2000"/>
                                  </p:stCondLst>
                                  <p:childTnLst>
                                    <p:animMotion origin="layout" path="M 0 1.11111E-6 L 1 -0.00139 " pathEditMode="relative" rAng="0" ptsTypes="AA">
                                      <p:cBhvr>
                                        <p:cTn id="21"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3" name="Group 22">
            <a:extLst>
              <a:ext uri="{FF2B5EF4-FFF2-40B4-BE49-F238E27FC236}">
                <a16:creationId xmlns:a16="http://schemas.microsoft.com/office/drawing/2014/main" id="{AFD2F776-C00F-4591-9FE3-0428EA0A0984}"/>
              </a:ext>
            </a:extLst>
          </p:cNvPr>
          <p:cNvGrpSpPr/>
          <p:nvPr/>
        </p:nvGrpSpPr>
        <p:grpSpPr>
          <a:xfrm>
            <a:off x="2980943" y="1904878"/>
            <a:ext cx="3048000" cy="3110979"/>
            <a:chOff x="3854729" y="-102548"/>
            <a:chExt cx="3889100" cy="1178104"/>
          </a:xfrm>
          <a:solidFill>
            <a:schemeClr val="bg1"/>
          </a:solidFill>
        </p:grpSpPr>
        <p:sp>
          <p:nvSpPr>
            <p:cNvPr id="24" name="Rounded Rectangular Callout 38">
              <a:extLst>
                <a:ext uri="{FF2B5EF4-FFF2-40B4-BE49-F238E27FC236}">
                  <a16:creationId xmlns:a16="http://schemas.microsoft.com/office/drawing/2014/main" id="{0BBBAE3C-D6EE-4BE4-A5EE-140799F90215}"/>
                </a:ext>
              </a:extLst>
            </p:cNvPr>
            <p:cNvSpPr/>
            <p:nvPr/>
          </p:nvSpPr>
          <p:spPr>
            <a:xfrm>
              <a:off x="3854729" y="-102548"/>
              <a:ext cx="3889100" cy="1178104"/>
            </a:xfrm>
            <a:prstGeom prst="wedgeRoundRectCallout">
              <a:avLst>
                <a:gd name="adj1" fmla="val -88714"/>
                <a:gd name="adj2" fmla="val -357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05B5505-E904-4922-8C58-777C75BC24C3}"/>
                </a:ext>
              </a:extLst>
            </p:cNvPr>
            <p:cNvSpPr txBox="1"/>
            <p:nvPr/>
          </p:nvSpPr>
          <p:spPr>
            <a:xfrm>
              <a:off x="4025855" y="-66585"/>
              <a:ext cx="3595424" cy="1083939"/>
            </a:xfrm>
            <a:prstGeom prst="rect">
              <a:avLst/>
            </a:prstGeom>
            <a:noFill/>
          </p:spPr>
          <p:txBody>
            <a:bodyPr wrap="square" rtlCol="0">
              <a:spAutoFit/>
            </a:bodyPr>
            <a:lstStyle/>
            <a:p>
              <a:pPr algn="ctr"/>
              <a:r>
                <a:rPr lang="en-GB" sz="3000" b="1" dirty="0">
                  <a:latin typeface="Comic Sans MS" panose="030F0702030302020204" pitchFamily="66" charset="0"/>
                </a:rPr>
                <a:t>No! This man was all alone. He hadn’t been able to walk for over 38 years.</a:t>
              </a:r>
            </a:p>
          </p:txBody>
        </p:sp>
      </p:grpSp>
      <p:grpSp>
        <p:nvGrpSpPr>
          <p:cNvPr id="26" name="Group 25">
            <a:extLst>
              <a:ext uri="{FF2B5EF4-FFF2-40B4-BE49-F238E27FC236}">
                <a16:creationId xmlns:a16="http://schemas.microsoft.com/office/drawing/2014/main" id="{3A7CC997-39F3-4092-A972-5C269281D124}"/>
              </a:ext>
            </a:extLst>
          </p:cNvPr>
          <p:cNvGrpSpPr/>
          <p:nvPr/>
        </p:nvGrpSpPr>
        <p:grpSpPr>
          <a:xfrm>
            <a:off x="2079361" y="147984"/>
            <a:ext cx="4826444" cy="1610211"/>
            <a:chOff x="3854729" y="219308"/>
            <a:chExt cx="4495801" cy="1731599"/>
          </a:xfrm>
          <a:solidFill>
            <a:schemeClr val="bg1"/>
          </a:solidFill>
        </p:grpSpPr>
        <p:sp>
          <p:nvSpPr>
            <p:cNvPr id="28" name="Rounded Rectangular Callout 38">
              <a:extLst>
                <a:ext uri="{FF2B5EF4-FFF2-40B4-BE49-F238E27FC236}">
                  <a16:creationId xmlns:a16="http://schemas.microsoft.com/office/drawing/2014/main" id="{108A11EB-251C-4719-BB50-4B66BA5BE145}"/>
                </a:ext>
              </a:extLst>
            </p:cNvPr>
            <p:cNvSpPr/>
            <p:nvPr/>
          </p:nvSpPr>
          <p:spPr>
            <a:xfrm>
              <a:off x="3854729" y="219308"/>
              <a:ext cx="4495800" cy="1731599"/>
            </a:xfrm>
            <a:prstGeom prst="wedgeRoundRectCallout">
              <a:avLst>
                <a:gd name="adj1" fmla="val 56163"/>
                <a:gd name="adj2" fmla="val 880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9" name="TextBox 28">
              <a:extLst>
                <a:ext uri="{FF2B5EF4-FFF2-40B4-BE49-F238E27FC236}">
                  <a16:creationId xmlns:a16="http://schemas.microsoft.com/office/drawing/2014/main" id="{FEDF36E0-E647-4EC1-A0D3-63FC1FEEA8CF}"/>
                </a:ext>
              </a:extLst>
            </p:cNvPr>
            <p:cNvSpPr txBox="1"/>
            <p:nvPr/>
          </p:nvSpPr>
          <p:spPr>
            <a:xfrm>
              <a:off x="3856724" y="346442"/>
              <a:ext cx="4493806" cy="158869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Oh! That’s really bad. Was Jesus able to heal him?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077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500"/>
                                        <p:tgtEl>
                                          <p:spTgt spid="23"/>
                                        </p:tgtEl>
                                      </p:cBhvr>
                                    </p:animEffect>
                                  </p:childTnLst>
                                </p:cTn>
                              </p:par>
                            </p:childTnLst>
                          </p:cTn>
                        </p:par>
                        <p:par>
                          <p:cTn id="8" fill="hold">
                            <p:stCondLst>
                              <p:cond delay="1500"/>
                            </p:stCondLst>
                            <p:childTnLst>
                              <p:par>
                                <p:cTn id="9" presetID="22" presetClass="entr" presetSubtype="2" fill="hold" nodeType="afterEffect">
                                  <p:stCondLst>
                                    <p:cond delay="2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500"/>
                                        <p:tgtEl>
                                          <p:spTgt spid="26"/>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2980943" y="2590800"/>
            <a:ext cx="3048000" cy="2531704"/>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85065"/>
                <a:gd name="adj2" fmla="val -5792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56710" y="280289"/>
              <a:ext cx="3595424" cy="1117123"/>
            </a:xfrm>
            <a:prstGeom prst="rect">
              <a:avLst/>
            </a:prstGeom>
            <a:noFill/>
          </p:spPr>
          <p:txBody>
            <a:bodyPr wrap="square" rtlCol="0">
              <a:spAutoFit/>
            </a:bodyPr>
            <a:lstStyle/>
            <a:p>
              <a:pPr algn="ctr"/>
              <a:r>
                <a:rPr lang="en-GB" sz="3000" b="1" dirty="0">
                  <a:latin typeface="Comic Sans MS" panose="030F0702030302020204" pitchFamily="66" charset="0"/>
                </a:rPr>
                <a:t>You’ll have to wait until we’ve had some songs to find out!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500"/>
                                        <p:tgtEl>
                                          <p:spTgt spid="16"/>
                                        </p:tgtEl>
                                      </p:cBhvr>
                                    </p:animEffect>
                                  </p:childTnLst>
                                </p:cTn>
                              </p:par>
                            </p:childTnLst>
                          </p:cTn>
                        </p:par>
                        <p:par>
                          <p:cTn id="8" fill="hold">
                            <p:stCondLst>
                              <p:cond delay="25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44" y="1453914"/>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050147" y="195182"/>
            <a:ext cx="5905004" cy="1722050"/>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3286"/>
                <a:gd name="adj2" fmla="val 774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6"/>
              <a:ext cx="4669862" cy="1919060"/>
            </a:xfrm>
            <a:prstGeom prst="rect">
              <a:avLst/>
            </a:prstGeom>
            <a:noFill/>
          </p:spPr>
          <p:txBody>
            <a:bodyPr wrap="square" rtlCol="0">
              <a:spAutoFit/>
            </a:bodyPr>
            <a:lstStyle/>
            <a:p>
              <a:pPr algn="ctr"/>
              <a:r>
                <a:rPr lang="en-GB" sz="3000" b="1" dirty="0">
                  <a:latin typeface="Comic Sans MS" panose="030F0702030302020204" pitchFamily="66" charset="0"/>
                </a:rPr>
                <a:t>This week we have 2 songs we have sung before and one new one which we hope you’ll like.</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1235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5" name="TextBox 14">
            <a:hlinkClick r:id="rId4"/>
            <a:extLst>
              <a:ext uri="{FF2B5EF4-FFF2-40B4-BE49-F238E27FC236}">
                <a16:creationId xmlns:a16="http://schemas.microsoft.com/office/drawing/2014/main" id="{7985B220-6C13-409F-8475-C2F2A05613BC}"/>
              </a:ext>
            </a:extLst>
          </p:cNvPr>
          <p:cNvSpPr txBox="1"/>
          <p:nvPr/>
        </p:nvSpPr>
        <p:spPr>
          <a:xfrm>
            <a:off x="3312470" y="4536572"/>
            <a:ext cx="5105400" cy="707886"/>
          </a:xfrm>
          <a:prstGeom prst="rect">
            <a:avLst/>
          </a:prstGeom>
          <a:noFill/>
        </p:spPr>
        <p:txBody>
          <a:bodyPr wrap="square" rtlCol="0">
            <a:spAutoFit/>
          </a:bodyPr>
          <a:lstStyle/>
          <a:p>
            <a:pPr algn="ctr"/>
            <a:r>
              <a:rPr lang="en-GB" sz="4000" b="1" u="sng" dirty="0">
                <a:solidFill>
                  <a:srgbClr val="0000CC"/>
                </a:solidFill>
              </a:rPr>
              <a:t>Be Bold, Be Strong</a:t>
            </a:r>
          </a:p>
        </p:txBody>
      </p:sp>
      <p:sp>
        <p:nvSpPr>
          <p:cNvPr id="20" name="TextBox 19">
            <a:hlinkClick r:id="rId5"/>
            <a:extLst>
              <a:ext uri="{FF2B5EF4-FFF2-40B4-BE49-F238E27FC236}">
                <a16:creationId xmlns:a16="http://schemas.microsoft.com/office/drawing/2014/main" id="{140D6B47-ACE9-4415-ACF7-CF245A7D710B}"/>
              </a:ext>
            </a:extLst>
          </p:cNvPr>
          <p:cNvSpPr txBox="1"/>
          <p:nvPr/>
        </p:nvSpPr>
        <p:spPr>
          <a:xfrm>
            <a:off x="3480501" y="3343178"/>
            <a:ext cx="5105400" cy="707886"/>
          </a:xfrm>
          <a:prstGeom prst="rect">
            <a:avLst/>
          </a:prstGeom>
          <a:noFill/>
        </p:spPr>
        <p:txBody>
          <a:bodyPr wrap="square" rtlCol="0">
            <a:spAutoFit/>
          </a:bodyPr>
          <a:lstStyle/>
          <a:p>
            <a:pPr algn="ctr"/>
            <a:r>
              <a:rPr lang="en-GB" sz="4000" b="1" u="sng" dirty="0">
                <a:solidFill>
                  <a:srgbClr val="0000CC"/>
                </a:solidFill>
                <a:hlinkClick r:id="rId6"/>
              </a:rPr>
              <a:t>Get up, Get Up</a:t>
            </a:r>
            <a:endParaRPr lang="en-GB" sz="4000" b="1" u="sng" dirty="0">
              <a:solidFill>
                <a:srgbClr val="0000CC"/>
              </a:solidFill>
            </a:endParaRPr>
          </a:p>
        </p:txBody>
      </p:sp>
      <p:sp>
        <p:nvSpPr>
          <p:cNvPr id="21" name="TextBox 20">
            <a:hlinkClick r:id="rId5"/>
            <a:extLst>
              <a:ext uri="{FF2B5EF4-FFF2-40B4-BE49-F238E27FC236}">
                <a16:creationId xmlns:a16="http://schemas.microsoft.com/office/drawing/2014/main" id="{FBCA5E99-BE2D-43E0-AD16-73EF431DD441}"/>
              </a:ext>
            </a:extLst>
          </p:cNvPr>
          <p:cNvSpPr txBox="1"/>
          <p:nvPr/>
        </p:nvSpPr>
        <p:spPr>
          <a:xfrm>
            <a:off x="3502056" y="2376238"/>
            <a:ext cx="5105400" cy="707886"/>
          </a:xfrm>
          <a:prstGeom prst="rect">
            <a:avLst/>
          </a:prstGeom>
          <a:noFill/>
        </p:spPr>
        <p:txBody>
          <a:bodyPr wrap="square" rtlCol="0">
            <a:spAutoFit/>
          </a:bodyPr>
          <a:lstStyle/>
          <a:p>
            <a:pPr algn="ctr"/>
            <a:r>
              <a:rPr lang="en-GB" sz="4000" b="1" u="sng" dirty="0">
                <a:solidFill>
                  <a:srgbClr val="0000CC"/>
                </a:solidFill>
              </a:rPr>
              <a:t>My Lighthouse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1552356" y="105332"/>
            <a:ext cx="5709488" cy="1571068"/>
            <a:chOff x="3854729" y="219308"/>
            <a:chExt cx="4495801" cy="2355014"/>
          </a:xfrm>
          <a:solidFill>
            <a:schemeClr val="bg1"/>
          </a:solidFill>
        </p:grpSpPr>
        <p:sp>
          <p:nvSpPr>
            <p:cNvPr id="39" name="Rounded Rectangular Callout 38"/>
            <p:cNvSpPr/>
            <p:nvPr/>
          </p:nvSpPr>
          <p:spPr>
            <a:xfrm>
              <a:off x="3854729" y="219308"/>
              <a:ext cx="4495800" cy="1731599"/>
            </a:xfrm>
            <a:prstGeom prst="wedgeRoundRectCallout">
              <a:avLst>
                <a:gd name="adj1" fmla="val 48508"/>
                <a:gd name="adj2" fmla="val 1493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2227880"/>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did this man have friends to bring him to Jesus?</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804519" y="2106266"/>
            <a:ext cx="3656819" cy="2389534"/>
            <a:chOff x="3854729" y="219308"/>
            <a:chExt cx="4665924" cy="2002635"/>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74677"/>
                <a:gd name="adj2" fmla="val -365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987846"/>
            </a:xfrm>
            <a:prstGeom prst="rect">
              <a:avLst/>
            </a:prstGeom>
            <a:noFill/>
          </p:spPr>
          <p:txBody>
            <a:bodyPr wrap="square" rtlCol="0">
              <a:spAutoFit/>
            </a:bodyPr>
            <a:lstStyle/>
            <a:p>
              <a:pPr algn="ctr"/>
              <a:r>
                <a:rPr lang="en-GB" sz="3000" b="1" dirty="0">
                  <a:latin typeface="Comic Sans MS" panose="030F0702030302020204" pitchFamily="66" charset="0"/>
                </a:rPr>
                <a:t>No!</a:t>
              </a:r>
            </a:p>
            <a:p>
              <a:pPr algn="ctr"/>
              <a:r>
                <a:rPr lang="en-GB" sz="3000" b="1" dirty="0">
                  <a:latin typeface="Comic Sans MS" panose="030F0702030302020204" pitchFamily="66" charset="0"/>
                </a:rPr>
                <a:t> He was all alone. Nobody cared about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5737" y="1853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8" name="Group 27">
            <a:extLst>
              <a:ext uri="{FF2B5EF4-FFF2-40B4-BE49-F238E27FC236}">
                <a16:creationId xmlns:a16="http://schemas.microsoft.com/office/drawing/2014/main" id="{6AE7EF5C-7D5B-4D1F-88C0-C2F26F179E1C}"/>
              </a:ext>
            </a:extLst>
          </p:cNvPr>
          <p:cNvGrpSpPr/>
          <p:nvPr/>
        </p:nvGrpSpPr>
        <p:grpSpPr>
          <a:xfrm>
            <a:off x="2753570" y="2771665"/>
            <a:ext cx="3657600" cy="622688"/>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1731599"/>
            </a:xfrm>
            <a:prstGeom prst="wedgeRoundRectCallout">
              <a:avLst>
                <a:gd name="adj1" fmla="val -71575"/>
                <a:gd name="adj2" fmla="val -1192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2" y="346443"/>
              <a:ext cx="4664927" cy="257798"/>
            </a:xfrm>
            <a:prstGeom prst="rect">
              <a:avLst/>
            </a:prstGeom>
            <a:noFill/>
          </p:spPr>
          <p:txBody>
            <a:bodyPr wrap="square" rtlCol="0">
              <a:spAutoFit/>
            </a:bodyPr>
            <a:lstStyle/>
            <a:p>
              <a:pPr algn="ctr"/>
              <a:r>
                <a:rPr lang="en-GB" sz="3000" b="1" dirty="0">
                  <a:latin typeface="Comic Sans MS" panose="030F0702030302020204" pitchFamily="66" charset="0"/>
                </a:rPr>
                <a:t>Yes Please.</a:t>
              </a:r>
            </a:p>
          </p:txBody>
        </p:sp>
      </p:grpSp>
      <p:grpSp>
        <p:nvGrpSpPr>
          <p:cNvPr id="21" name="Group 20">
            <a:extLst>
              <a:ext uri="{FF2B5EF4-FFF2-40B4-BE49-F238E27FC236}">
                <a16:creationId xmlns:a16="http://schemas.microsoft.com/office/drawing/2014/main" id="{443DEF2B-80F5-4FC4-B4E0-E06C203E7B3F}"/>
              </a:ext>
            </a:extLst>
          </p:cNvPr>
          <p:cNvGrpSpPr/>
          <p:nvPr/>
        </p:nvGrpSpPr>
        <p:grpSpPr>
          <a:xfrm>
            <a:off x="2145289" y="156588"/>
            <a:ext cx="4826446" cy="1148239"/>
            <a:chOff x="3854729" y="219308"/>
            <a:chExt cx="4495801" cy="1731599"/>
          </a:xfrm>
          <a:solidFill>
            <a:schemeClr val="bg1"/>
          </a:solidFill>
        </p:grpSpPr>
        <p:sp>
          <p:nvSpPr>
            <p:cNvPr id="22" name="Rounded Rectangular Callout 38">
              <a:extLst>
                <a:ext uri="{FF2B5EF4-FFF2-40B4-BE49-F238E27FC236}">
                  <a16:creationId xmlns:a16="http://schemas.microsoft.com/office/drawing/2014/main" id="{EF2B89A3-9879-4D7D-B4D8-190EB1A89A92}"/>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3" name="TextBox 22">
              <a:extLst>
                <a:ext uri="{FF2B5EF4-FFF2-40B4-BE49-F238E27FC236}">
                  <a16:creationId xmlns:a16="http://schemas.microsoft.com/office/drawing/2014/main" id="{E5EE2549-DBF1-42C5-8061-9DDF757F07C0}"/>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Shall I go and get the video?</a:t>
              </a:r>
            </a:p>
          </p:txBody>
        </p:sp>
      </p:grpSp>
      <p:grpSp>
        <p:nvGrpSpPr>
          <p:cNvPr id="36" name="Group 35">
            <a:extLst>
              <a:ext uri="{FF2B5EF4-FFF2-40B4-BE49-F238E27FC236}">
                <a16:creationId xmlns:a16="http://schemas.microsoft.com/office/drawing/2014/main" id="{D84BDB21-F0CC-4900-8A4F-5203183F2CB9}"/>
              </a:ext>
            </a:extLst>
          </p:cNvPr>
          <p:cNvGrpSpPr/>
          <p:nvPr/>
        </p:nvGrpSpPr>
        <p:grpSpPr>
          <a:xfrm>
            <a:off x="2136020" y="156588"/>
            <a:ext cx="4844981" cy="1148239"/>
            <a:chOff x="3837463" y="219308"/>
            <a:chExt cx="4513066" cy="1731599"/>
          </a:xfrm>
          <a:solidFill>
            <a:schemeClr val="bg1"/>
          </a:solidFill>
        </p:grpSpPr>
        <p:sp>
          <p:nvSpPr>
            <p:cNvPr id="37" name="Rounded Rectangular Callout 38">
              <a:extLst>
                <a:ext uri="{FF2B5EF4-FFF2-40B4-BE49-F238E27FC236}">
                  <a16:creationId xmlns:a16="http://schemas.microsoft.com/office/drawing/2014/main" id="{95ABAFF6-649F-4E1E-AAE2-727296BA6B9D}"/>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38" name="TextBox 37">
              <a:extLst>
                <a:ext uri="{FF2B5EF4-FFF2-40B4-BE49-F238E27FC236}">
                  <a16:creationId xmlns:a16="http://schemas.microsoft.com/office/drawing/2014/main" id="{480F431A-E2AE-467F-A451-D634DA160F1B}"/>
                </a:ext>
              </a:extLst>
            </p:cNvPr>
            <p:cNvSpPr txBox="1"/>
            <p:nvPr/>
          </p:nvSpPr>
          <p:spPr>
            <a:xfrm>
              <a:off x="3837463" y="326781"/>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This doesn’t sound good at all</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382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60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1500"/>
                                        <p:tgtEl>
                                          <p:spTgt spid="36"/>
                                        </p:tgtEl>
                                      </p:cBhvr>
                                    </p:animEffect>
                                  </p:childTnLst>
                                </p:cTn>
                              </p:par>
                            </p:childTnLst>
                          </p:cTn>
                        </p:par>
                        <p:par>
                          <p:cTn id="8" fill="hold">
                            <p:stCondLst>
                              <p:cond delay="1750"/>
                            </p:stCondLst>
                            <p:childTnLst>
                              <p:par>
                                <p:cTn id="9" presetID="1" presetClass="exit" presetSubtype="0" fill="hold" nodeType="afterEffect">
                                  <p:stCondLst>
                                    <p:cond delay="3000"/>
                                  </p:stCondLst>
                                  <p:childTnLst>
                                    <p:set>
                                      <p:cBhvr>
                                        <p:cTn id="10" dur="1" fill="hold">
                                          <p:stCondLst>
                                            <p:cond delay="0"/>
                                          </p:stCondLst>
                                        </p:cTn>
                                        <p:tgtEl>
                                          <p:spTgt spid="36"/>
                                        </p:tgtEl>
                                        <p:attrNameLst>
                                          <p:attrName>style.visibility</p:attrName>
                                        </p:attrNameLst>
                                      </p:cBhvr>
                                      <p:to>
                                        <p:strVal val="hidden"/>
                                      </p:to>
                                    </p:set>
                                  </p:childTnLst>
                                </p:cTn>
                              </p:par>
                            </p:childTnLst>
                          </p:cTn>
                        </p:par>
                        <p:par>
                          <p:cTn id="11" fill="hold">
                            <p:stCondLst>
                              <p:cond delay="4750"/>
                            </p:stCondLst>
                            <p:childTnLst>
                              <p:par>
                                <p:cTn id="12" presetID="2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1500"/>
                                        <p:tgtEl>
                                          <p:spTgt spid="21"/>
                                        </p:tgtEl>
                                      </p:cBhvr>
                                    </p:animEffect>
                                  </p:childTnLst>
                                </p:cTn>
                              </p:par>
                            </p:childTnLst>
                          </p:cTn>
                        </p:par>
                        <p:par>
                          <p:cTn id="15" fill="hold">
                            <p:stCondLst>
                              <p:cond delay="6250"/>
                            </p:stCondLst>
                            <p:childTnLst>
                              <p:par>
                                <p:cTn id="16" presetID="22" presetClass="entr" presetSubtype="8" fill="hold" nodeType="after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500"/>
                                        <p:tgtEl>
                                          <p:spTgt spid="28"/>
                                        </p:tgtEl>
                                      </p:cBhvr>
                                    </p:animEffect>
                                  </p:childTnLst>
                                </p:cTn>
                              </p:par>
                            </p:childTnLst>
                          </p:cTn>
                        </p:par>
                        <p:par>
                          <p:cTn id="19" fill="hold">
                            <p:stCondLst>
                              <p:cond delay="8250"/>
                            </p:stCondLst>
                            <p:childTnLst>
                              <p:par>
                                <p:cTn id="20" presetID="42" presetClass="path" presetSubtype="0" accel="50000" decel="50000" fill="hold" grpId="0" nodeType="afterEffect">
                                  <p:stCondLst>
                                    <p:cond delay="0"/>
                                  </p:stCondLst>
                                  <p:childTnLst>
                                    <p:animMotion origin="layout" path="M 0 1.11111E-6 L 1 -0.00139 " pathEditMode="relative" rAng="0" ptsTypes="AA">
                                      <p:cBhvr>
                                        <p:cTn id="21"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9440</TotalTime>
  <Words>1557</Words>
  <Application>Microsoft Office PowerPoint</Application>
  <PresentationFormat>On-screen Show (4:3)</PresentationFormat>
  <Paragraphs>169</Paragraphs>
  <Slides>36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Dice Craft Activity</vt:lpstr>
      <vt:lpstr>Colouring activity</vt:lpstr>
      <vt:lpstr>Crossword</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730</cp:revision>
  <cp:lastPrinted>2020-05-04T13:37:05Z</cp:lastPrinted>
  <dcterms:created xsi:type="dcterms:W3CDTF">2017-09-14T22:46:00Z</dcterms:created>
  <dcterms:modified xsi:type="dcterms:W3CDTF">2020-05-20T10:03:20Z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