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63" r:id="rId31"/>
    <p:sldId id="264" r:id="rId32"/>
    <p:sldId id="265" r:id="rId33"/>
    <p:sldId id="26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1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008" y="1224"/>
      </p:cViewPr>
      <p:guideLst>
        <p:guide orient="horz" pos="3521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1C3538-72A8-4B0B-8FD9-04FC172891AA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16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E3D4-BAC7-4B16-8724-CF9B5525D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B228A-5D68-4CC9-AE3D-8D673AC8B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B79D0-825E-4679-9634-A24EE422A4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EF279-43AE-43FB-9F34-90ABF2B88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A93EA-A25D-4566-86FF-0BA1B176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68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F4F3D3-AE9A-4698-B4F2-371E86CEAC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EB81E-2AC3-4E70-BDA8-4B3FE34B3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613A2-75B4-437F-939C-185689BA58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919A0-BD5D-402F-AE88-3ADB33BE8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415BE-0289-4598-84AD-9F2E7003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69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564B3-C57A-44E8-B312-F7028BB01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EDE52-3F48-4D23-8D10-539A9DA44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EF7F4-BDA6-40DE-9B2C-19665B2256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F275E-D009-4FE5-9E1A-1D26B0C8C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10F85-84B0-4EF9-92C0-279A3A3A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29001-C0C4-4505-B639-54CAEF9CE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3F096-22A4-4CE8-AE70-6FDB8AADE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D0124-BEF6-4D51-9276-52E2443D5D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CF894-29B6-400B-BAE2-63C5D668F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6FDCF-5A8C-4688-B418-8B6E5A62E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90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B7759-C8F7-4F00-885E-4FE297A62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37070-8677-407A-99ED-40E0C1859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6774A-3694-4E3D-A04E-13BC8ACB7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5A998-D6EC-469D-892B-5C763679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4D52-DAD3-43B7-84C5-2DAA8530F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C380C-D04F-4743-BE82-980C64765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31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E48F5-9971-4B77-9FB6-6732DC3C6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09093-9D26-4C56-BBA6-987CF4A64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60BD9-EEAF-4CED-B90B-F1D02A2B9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1D28C6-6B1D-4082-B133-94E49CD91A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6249E9-14E1-4291-9172-C6B2661C50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C1966D-A124-4FE4-82DE-8DD339C8B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1579E-E395-4E3F-96F1-D9721BBF5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42D989-73AE-46BC-B906-E777FAAC0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8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02628-C0B6-452C-AC41-3C5BE02AB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897B27-73DE-4064-986A-1BD2BA5747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35399E-631A-4F95-8034-FB060AA4B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B45C9-2B27-4CBF-B17F-CAD1D826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0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0E60E8-C914-4FEA-907B-4E8A986C7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B8C619-3890-4344-9854-41B9E5DE7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9E073-6797-4C7C-8FE3-3E8A481AE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1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CC441-30A6-41BF-B7B9-3D92D89A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48AA8-ADC2-460C-B2D7-EB13536B3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566AB-1991-49B0-98B0-8E55E74D5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69CEB-5B63-4EE8-99E7-730D7DD2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8FC25-651F-41AE-88CF-1FCC9F48D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F43E5-9ECE-4F9A-9D4A-AE6B9428C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10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4451F-08D4-459E-8C0C-1D6D94ED9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A4B275-1492-4BF7-9400-A363764EDC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B61AD-5E32-4110-BCDA-39F7A5DB2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DBA42-AB58-4B45-A6AB-D629C819E8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6DC73-88FC-473B-96F0-08C997EC249A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4BD99-C918-4403-9E6D-FFED38F86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8A217-14B6-45F3-B40F-54318F17E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F0B22F-938F-4855-8E7E-F73C011118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51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4AAF87-6B29-43BD-9475-7FEE0E55D271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6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slide" Target="slide2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interest.co.uk/pin/825143962962294279/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slide" Target="slide27.xml"/><Relationship Id="rId2" Type="http://schemas.openxmlformats.org/officeDocument/2006/relationships/hyperlink" Target="https://worksheets.theteacherscorner.net/make-your-own/maze/maze.php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12" Type="http://schemas.openxmlformats.org/officeDocument/2006/relationships/slide" Target="slide30.xml"/><Relationship Id="rId17" Type="http://schemas.openxmlformats.org/officeDocument/2006/relationships/image" Target="../media/image12.png"/><Relationship Id="rId2" Type="http://schemas.openxmlformats.org/officeDocument/2006/relationships/image" Target="../media/image4.png"/><Relationship Id="rId16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5" Type="http://schemas.openxmlformats.org/officeDocument/2006/relationships/image" Target="../media/image11.png"/><Relationship Id="rId10" Type="http://schemas.openxmlformats.org/officeDocument/2006/relationships/slide" Target="slide33.xml"/><Relationship Id="rId4" Type="http://schemas.openxmlformats.org/officeDocument/2006/relationships/image" Target="../media/image6.png"/><Relationship Id="rId9" Type="http://schemas.openxmlformats.org/officeDocument/2006/relationships/slide" Target="slide3.xml"/><Relationship Id="rId14" Type="http://schemas.openxmlformats.org/officeDocument/2006/relationships/slide" Target="slide3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30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31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3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../../Junior%20church%20songs/My%20God%20Is%20So%20Big.mp4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youtu.be/KhsKKlgIx7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zRvCUz6KFB4" TargetMode="External"/><Relationship Id="rId5" Type="http://schemas.openxmlformats.org/officeDocument/2006/relationships/slide" Target="slide5.xml"/><Relationship Id="rId4" Type="http://schemas.openxmlformats.org/officeDocument/2006/relationships/image" Target="../media/image13.png"/><Relationship Id="rId9" Type="http://schemas.openxmlformats.org/officeDocument/2006/relationships/hyperlink" Target="https://youtu.be/jfAc95-llW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s://youtu.be/rzcYLCYItuc?t=66" TargetMode="Externa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655D65E3-CB48-4DAC-85F9-5352D433C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0" y="2307043"/>
            <a:ext cx="1921428" cy="328083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EB04D63-CA72-4527-BCEE-67722DC2D48A}"/>
              </a:ext>
            </a:extLst>
          </p:cNvPr>
          <p:cNvGrpSpPr/>
          <p:nvPr/>
        </p:nvGrpSpPr>
        <p:grpSpPr>
          <a:xfrm>
            <a:off x="3686629" y="159656"/>
            <a:ext cx="7460342" cy="3077030"/>
            <a:chOff x="3686629" y="159656"/>
            <a:chExt cx="7460342" cy="3077030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F9139578-6DBD-4F8D-9EE5-7B59105BB6AF}"/>
                </a:ext>
              </a:extLst>
            </p:cNvPr>
            <p:cNvSpPr/>
            <p:nvPr/>
          </p:nvSpPr>
          <p:spPr>
            <a:xfrm>
              <a:off x="3686629" y="159656"/>
              <a:ext cx="7460342" cy="3077030"/>
            </a:xfrm>
            <a:prstGeom prst="wedgeEllipseCallout">
              <a:avLst>
                <a:gd name="adj1" fmla="val -74633"/>
                <a:gd name="adj2" fmla="val 4456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0C6431-5FF4-49A7-AD39-71118F1975F1}"/>
                </a:ext>
              </a:extLst>
            </p:cNvPr>
            <p:cNvSpPr txBox="1"/>
            <p:nvPr/>
          </p:nvSpPr>
          <p:spPr>
            <a:xfrm>
              <a:off x="4389920" y="529978"/>
              <a:ext cx="61982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omic Sans MS" panose="030F0702030302020204" pitchFamily="66" charset="0"/>
                </a:rPr>
                <a:t>Good morning and welcome to Hillcliffe Junior Church Online 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3927BE7-0143-4C6A-9F92-86C2B39CD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5830" y="-1324532"/>
            <a:ext cx="1921428" cy="3262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28EC82-7399-4C21-A7F7-58141F4C53EA}"/>
              </a:ext>
            </a:extLst>
          </p:cNvPr>
          <p:cNvSpPr txBox="1"/>
          <p:nvPr/>
        </p:nvSpPr>
        <p:spPr>
          <a:xfrm>
            <a:off x="4281062" y="1484085"/>
            <a:ext cx="6415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Today we are continuing our series on Moses, God’s servant, but first I’ll get the team together to pray.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  <a:extLst>
              <a:ext uri="{FF2B5EF4-FFF2-40B4-BE49-F238E27FC236}">
                <a16:creationId xmlns:a16="http://schemas.microsoft.com/office/drawing/2014/main" id="{EF4C7111-F380-4D9D-B36A-11738D41D1B8}"/>
              </a:ext>
            </a:extLst>
          </p:cNvPr>
          <p:cNvSpPr/>
          <p:nvPr/>
        </p:nvSpPr>
        <p:spPr>
          <a:xfrm>
            <a:off x="-88469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9DE69B-4067-466A-B3B7-975C2E85726D}"/>
              </a:ext>
            </a:extLst>
          </p:cNvPr>
          <p:cNvSpPr/>
          <p:nvPr/>
        </p:nvSpPr>
        <p:spPr>
          <a:xfrm>
            <a:off x="-3180452" y="5635417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6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2457 0.531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9" y="265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5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1.11111E-6 L 1 -0.0013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6894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Exodus chapter 4 verses 29 - 31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F24FF5-84A8-4058-B6F3-65262E54D7CE}"/>
              </a:ext>
            </a:extLst>
          </p:cNvPr>
          <p:cNvSpPr/>
          <p:nvPr/>
        </p:nvSpPr>
        <p:spPr>
          <a:xfrm>
            <a:off x="704850" y="996827"/>
            <a:ext cx="11049000" cy="3756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So Moses and Aaron gathered all the elders of the Israelites. 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Aaron told them everything that the Lord had told Moses.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Then Moses did the miracles for all the  people to see. 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So the Israelites believed. They heard that the Lord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was concerned about them and had seen their troubles.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Then they bowed down and worshiped him. </a:t>
            </a:r>
          </a:p>
          <a:p>
            <a:pPr>
              <a:lnSpc>
                <a:spcPts val="3000"/>
              </a:lnSpc>
            </a:pPr>
            <a:endParaRPr lang="en-US" sz="2400" b="1" baseline="30000" dirty="0">
              <a:latin typeface="Comic Sans MS" panose="030F0702030302020204" pitchFamily="66" charset="0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C67A9E7-7991-4249-99DD-45BB90BD8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850" y="1998687"/>
            <a:ext cx="2248502" cy="3457551"/>
          </a:xfrm>
          <a:prstGeom prst="rect">
            <a:avLst/>
          </a:prstGeom>
        </p:spPr>
      </p:pic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35D3C6BD-DA51-48F7-B1D2-61E2EB566C74}"/>
              </a:ext>
            </a:extLst>
          </p:cNvPr>
          <p:cNvSpPr/>
          <p:nvPr/>
        </p:nvSpPr>
        <p:spPr>
          <a:xfrm>
            <a:off x="-88469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2ABE973-B15D-43ED-AFC1-BC6EC28C9890}"/>
              </a:ext>
            </a:extLst>
          </p:cNvPr>
          <p:cNvSpPr/>
          <p:nvPr/>
        </p:nvSpPr>
        <p:spPr>
          <a:xfrm>
            <a:off x="-3180452" y="5635417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18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2045E-16 1.48148E-6 L -0.29687 -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1.11111E-6 L 1 -0.0013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36F9880-E7A4-4678-9700-57D128277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98" y="1998687"/>
            <a:ext cx="2248502" cy="3457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6394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Exodus chapter 5 verses 1 - 2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F24FF5-84A8-4058-B6F3-65262E54D7CE}"/>
              </a:ext>
            </a:extLst>
          </p:cNvPr>
          <p:cNvSpPr/>
          <p:nvPr/>
        </p:nvSpPr>
        <p:spPr>
          <a:xfrm>
            <a:off x="704850" y="996827"/>
            <a:ext cx="11049000" cy="431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After Moses and Aaron talked to the people, they went to the king of Egypt. They said, “This is what the Lord, the God of Israel says: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‘Let my people go so they may hold a feast for me in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the desert.’” But the king of Egypt said,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“Who is the Lord? Why should I obey him and let Israel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go? I do not know the Lord.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And I will not let Israel go.”</a:t>
            </a:r>
          </a:p>
          <a:p>
            <a:pPr>
              <a:lnSpc>
                <a:spcPts val="3000"/>
              </a:lnSpc>
            </a:pPr>
            <a:endParaRPr lang="en-US" sz="2400" b="1" baseline="30000" dirty="0"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2FA11379-F082-457D-9393-71AE0409AF1C}"/>
              </a:ext>
            </a:extLst>
          </p:cNvPr>
          <p:cNvSpPr/>
          <p:nvPr/>
        </p:nvSpPr>
        <p:spPr>
          <a:xfrm>
            <a:off x="-88469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41CAE21-B493-41BF-B522-9D030AC62838}"/>
              </a:ext>
            </a:extLst>
          </p:cNvPr>
          <p:cNvSpPr/>
          <p:nvPr/>
        </p:nvSpPr>
        <p:spPr>
          <a:xfrm>
            <a:off x="-3180452" y="5635417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64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1.11111E-6 L 1 -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828771-FE07-4DCC-B5C9-9C6D9269A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0" y="2325811"/>
            <a:ext cx="1921428" cy="3262071"/>
          </a:xfrm>
          <a:prstGeom prst="rect">
            <a:avLst/>
          </a:prstGeom>
        </p:spPr>
      </p:pic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BB15C2B7-E784-4177-9462-D6BF019C7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436" y="2380648"/>
            <a:ext cx="1883539" cy="320723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788DC7A-7080-4D43-A931-2E089E9704B9}"/>
              </a:ext>
            </a:extLst>
          </p:cNvPr>
          <p:cNvGrpSpPr/>
          <p:nvPr/>
        </p:nvGrpSpPr>
        <p:grpSpPr>
          <a:xfrm>
            <a:off x="2386031" y="1233714"/>
            <a:ext cx="7071172" cy="3262072"/>
            <a:chOff x="3686628" y="159657"/>
            <a:chExt cx="7460342" cy="2633433"/>
          </a:xfrm>
        </p:grpSpPr>
        <p:sp>
          <p:nvSpPr>
            <p:cNvPr id="6" name="Speech Bubble: Oval 5">
              <a:extLst>
                <a:ext uri="{FF2B5EF4-FFF2-40B4-BE49-F238E27FC236}">
                  <a16:creationId xmlns:a16="http://schemas.microsoft.com/office/drawing/2014/main" id="{53331784-3C18-422A-BE30-726D0638B318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-59100"/>
                <a:gd name="adj2" fmla="val 639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91C4A0-0985-4324-8E0E-FEBAACEFBE27}"/>
                </a:ext>
              </a:extLst>
            </p:cNvPr>
            <p:cNvSpPr txBox="1"/>
            <p:nvPr/>
          </p:nvSpPr>
          <p:spPr>
            <a:xfrm>
              <a:off x="4145587" y="262573"/>
              <a:ext cx="6724293" cy="1491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Yes! </a:t>
              </a:r>
            </a:p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This made the Israelites grumble against Moses and disbelieve what he was saying.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CC9F05C-1621-4A14-A7A1-1657C996CDB2}"/>
              </a:ext>
            </a:extLst>
          </p:cNvPr>
          <p:cNvGrpSpPr/>
          <p:nvPr/>
        </p:nvGrpSpPr>
        <p:grpSpPr>
          <a:xfrm>
            <a:off x="4426518" y="142373"/>
            <a:ext cx="7071172" cy="1003878"/>
            <a:chOff x="5882467" y="203317"/>
            <a:chExt cx="4925690" cy="975039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EAF61C31-FD7A-42B9-84EC-2941F7EED721}"/>
                </a:ext>
              </a:extLst>
            </p:cNvPr>
            <p:cNvSpPr/>
            <p:nvPr/>
          </p:nvSpPr>
          <p:spPr>
            <a:xfrm>
              <a:off x="5899344" y="203317"/>
              <a:ext cx="4882839" cy="975039"/>
            </a:xfrm>
            <a:prstGeom prst="wedgeRoundRectCallout">
              <a:avLst>
                <a:gd name="adj1" fmla="val 29335"/>
                <a:gd name="adj2" fmla="val 244574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4A061B-87AD-4428-ABF7-D95A5FD08E76}"/>
                </a:ext>
              </a:extLst>
            </p:cNvPr>
            <p:cNvSpPr txBox="1"/>
            <p:nvPr/>
          </p:nvSpPr>
          <p:spPr>
            <a:xfrm>
              <a:off x="5882467" y="238992"/>
              <a:ext cx="4925690" cy="537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Instead of letting the Israelites go, Pharaoh made them work harder 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8ECBD6F-7FBB-4845-BB52-A7D7102742F3}"/>
              </a:ext>
            </a:extLst>
          </p:cNvPr>
          <p:cNvSpPr txBox="1"/>
          <p:nvPr/>
        </p:nvSpPr>
        <p:spPr>
          <a:xfrm>
            <a:off x="2597296" y="3047056"/>
            <a:ext cx="690743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But Moses kept trusting God and 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telling Pharaoh to let 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the Israelites go.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3BE27A-1A8E-4003-AF0C-F87E7D110B49}"/>
              </a:ext>
            </a:extLst>
          </p:cNvPr>
          <p:cNvGrpSpPr/>
          <p:nvPr/>
        </p:nvGrpSpPr>
        <p:grpSpPr>
          <a:xfrm>
            <a:off x="2649594" y="4748792"/>
            <a:ext cx="6716428" cy="719894"/>
            <a:chOff x="5982234" y="203317"/>
            <a:chExt cx="4925690" cy="699213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56B79FF3-E35E-41F2-A5F4-52ABF9A2931B}"/>
                </a:ext>
              </a:extLst>
            </p:cNvPr>
            <p:cNvSpPr/>
            <p:nvPr/>
          </p:nvSpPr>
          <p:spPr>
            <a:xfrm>
              <a:off x="6095358" y="203317"/>
              <a:ext cx="4686824" cy="699213"/>
            </a:xfrm>
            <a:prstGeom prst="wedgeRoundRectCallout">
              <a:avLst>
                <a:gd name="adj1" fmla="val 62721"/>
                <a:gd name="adj2" fmla="val -282024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06CE14-411E-4542-AD00-3753F4D45FC5}"/>
                </a:ext>
              </a:extLst>
            </p:cNvPr>
            <p:cNvSpPr txBox="1"/>
            <p:nvPr/>
          </p:nvSpPr>
          <p:spPr>
            <a:xfrm>
              <a:off x="5982234" y="262112"/>
              <a:ext cx="4925690" cy="508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God sent 10 plagues on the Egyptians.</a:t>
              </a:r>
              <a:endParaRPr lang="en-GB" sz="2800" i="1" dirty="0">
                <a:solidFill>
                  <a:srgbClr val="6B19FF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63830676-3C35-4DB9-978E-496862FFBA42}"/>
              </a:ext>
            </a:extLst>
          </p:cNvPr>
          <p:cNvSpPr/>
          <p:nvPr/>
        </p:nvSpPr>
        <p:spPr>
          <a:xfrm>
            <a:off x="-132452" y="-138722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2F3D934-8A43-47AE-B645-B1378FFF398A}"/>
              </a:ext>
            </a:extLst>
          </p:cNvPr>
          <p:cNvSpPr/>
          <p:nvPr/>
        </p:nvSpPr>
        <p:spPr>
          <a:xfrm>
            <a:off x="-3180452" y="5635417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25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1.11111E-6 L 1 -0.00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828771-FE07-4DCC-B5C9-9C6D9269A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0" y="2325811"/>
            <a:ext cx="1921428" cy="3262071"/>
          </a:xfrm>
          <a:prstGeom prst="rect">
            <a:avLst/>
          </a:prstGeom>
        </p:spPr>
      </p:pic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BB15C2B7-E784-4177-9462-D6BF019C7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436" y="2380648"/>
            <a:ext cx="1883539" cy="320723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788DC7A-7080-4D43-A931-2E089E9704B9}"/>
              </a:ext>
            </a:extLst>
          </p:cNvPr>
          <p:cNvGrpSpPr/>
          <p:nvPr/>
        </p:nvGrpSpPr>
        <p:grpSpPr>
          <a:xfrm>
            <a:off x="2523902" y="2237067"/>
            <a:ext cx="7071172" cy="2653958"/>
            <a:chOff x="3686628" y="159657"/>
            <a:chExt cx="7460342" cy="2633433"/>
          </a:xfrm>
        </p:grpSpPr>
        <p:sp>
          <p:nvSpPr>
            <p:cNvPr id="6" name="Speech Bubble: Oval 5">
              <a:extLst>
                <a:ext uri="{FF2B5EF4-FFF2-40B4-BE49-F238E27FC236}">
                  <a16:creationId xmlns:a16="http://schemas.microsoft.com/office/drawing/2014/main" id="{53331784-3C18-422A-BE30-726D0638B318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-60178"/>
                <a:gd name="adj2" fmla="val -1944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91C4A0-0985-4324-8E0E-FEBAACEFBE27}"/>
                </a:ext>
              </a:extLst>
            </p:cNvPr>
            <p:cNvSpPr txBox="1"/>
            <p:nvPr/>
          </p:nvSpPr>
          <p:spPr>
            <a:xfrm>
              <a:off x="4092131" y="418885"/>
              <a:ext cx="6724293" cy="770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All of these plagues had a </a:t>
              </a:r>
            </a:p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great impact on the people of Egypt.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8ECBD6F-7FBB-4845-BB52-A7D7102742F3}"/>
              </a:ext>
            </a:extLst>
          </p:cNvPr>
          <p:cNvSpPr txBox="1"/>
          <p:nvPr/>
        </p:nvSpPr>
        <p:spPr>
          <a:xfrm>
            <a:off x="2346230" y="3411823"/>
            <a:ext cx="73045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They destroyed food and water supplies.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02449A-A478-44F9-BBE8-E294A3054864}"/>
              </a:ext>
            </a:extLst>
          </p:cNvPr>
          <p:cNvSpPr txBox="1"/>
          <p:nvPr/>
        </p:nvSpPr>
        <p:spPr>
          <a:xfrm>
            <a:off x="2285031" y="3841486"/>
            <a:ext cx="76199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They showed that Pharaoh 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wasn’t in control</a:t>
            </a:r>
            <a:r>
              <a:rPr lang="en-GB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7336F24-FA8D-4E7F-9451-ABB1E118A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812" y="1952419"/>
            <a:ext cx="1047896" cy="14765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F76974-B80D-4AD8-84A3-79E8BC6ED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7605" y="278949"/>
            <a:ext cx="1038370" cy="14861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AA76A3-F803-49CF-95AE-3C68EC0711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9814" y="1024843"/>
            <a:ext cx="1038370" cy="14861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C47F35F-F7CE-49C3-BA71-9B8E755212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3404" y="692126"/>
            <a:ext cx="1086002" cy="14861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AD9F34-9B61-43D0-B92A-C65888B76E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2079" y="99628"/>
            <a:ext cx="1038370" cy="14765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1CBFFBA-510D-460E-829A-BB3834D5CD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9794" y="131889"/>
            <a:ext cx="1057423" cy="14861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76CA55-2A65-405D-97F2-71803DD22A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3975" y="2017562"/>
            <a:ext cx="1038370" cy="14765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1E62A37-7E80-4CEB-A623-70DEBAD0F0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81233" y="874943"/>
            <a:ext cx="1047896" cy="148610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6921077-053C-43CF-AA40-045B7D0188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8615" y="170240"/>
            <a:ext cx="1047896" cy="14765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401FBD5-4C6D-45E5-A0EF-008CF58711C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37408" y="639657"/>
            <a:ext cx="1038370" cy="1486107"/>
          </a:xfrm>
          <a:prstGeom prst="rect">
            <a:avLst/>
          </a:prstGeom>
        </p:spPr>
      </p:pic>
      <p:sp>
        <p:nvSpPr>
          <p:cNvPr id="3" name="Rectangle 2">
            <a:hlinkClick r:id="rId14" action="ppaction://hlinksldjump"/>
            <a:extLst>
              <a:ext uri="{FF2B5EF4-FFF2-40B4-BE49-F238E27FC236}">
                <a16:creationId xmlns:a16="http://schemas.microsoft.com/office/drawing/2014/main" id="{7B6A4537-84F1-4D5E-8E47-8CEB0453DB72}"/>
              </a:ext>
            </a:extLst>
          </p:cNvPr>
          <p:cNvSpPr/>
          <p:nvPr/>
        </p:nvSpPr>
        <p:spPr>
          <a:xfrm>
            <a:off x="-88469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Right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C3A8EC1-D3E7-4461-AB0F-77F8B260D402}"/>
              </a:ext>
            </a:extLst>
          </p:cNvPr>
          <p:cNvSpPr/>
          <p:nvPr/>
        </p:nvSpPr>
        <p:spPr>
          <a:xfrm>
            <a:off x="-3180452" y="5635417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75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25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2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1.11111E-6 L 1 -0.0013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828771-FE07-4DCC-B5C9-9C6D9269A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0" y="2325811"/>
            <a:ext cx="1921428" cy="3262071"/>
          </a:xfrm>
          <a:prstGeom prst="rect">
            <a:avLst/>
          </a:prstGeom>
        </p:spPr>
      </p:pic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BB15C2B7-E784-4177-9462-D6BF019C7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436" y="2380648"/>
            <a:ext cx="1883539" cy="320723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788DC7A-7080-4D43-A931-2E089E9704B9}"/>
              </a:ext>
            </a:extLst>
          </p:cNvPr>
          <p:cNvGrpSpPr/>
          <p:nvPr/>
        </p:nvGrpSpPr>
        <p:grpSpPr>
          <a:xfrm>
            <a:off x="209983" y="94992"/>
            <a:ext cx="7352868" cy="1940901"/>
            <a:chOff x="3686628" y="159657"/>
            <a:chExt cx="7460342" cy="2633433"/>
          </a:xfrm>
        </p:grpSpPr>
        <p:sp>
          <p:nvSpPr>
            <p:cNvPr id="6" name="Speech Bubble: Oval 5">
              <a:extLst>
                <a:ext uri="{FF2B5EF4-FFF2-40B4-BE49-F238E27FC236}">
                  <a16:creationId xmlns:a16="http://schemas.microsoft.com/office/drawing/2014/main" id="{53331784-3C18-422A-BE30-726D0638B318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-28434"/>
                <a:gd name="adj2" fmla="val 10171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91C4A0-0985-4324-8E0E-FEBAACEFBE27}"/>
                </a:ext>
              </a:extLst>
            </p:cNvPr>
            <p:cNvSpPr txBox="1"/>
            <p:nvPr/>
          </p:nvSpPr>
          <p:spPr>
            <a:xfrm>
              <a:off x="4154962" y="422054"/>
              <a:ext cx="6523673" cy="1879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Each time God sent a plague on Egypt, Pharaoh became more angry and made the Israelites work harder. </a:t>
              </a:r>
              <a:endParaRPr lang="en-GB" sz="2800" i="1" dirty="0">
                <a:solidFill>
                  <a:srgbClr val="6B19FF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88E583-0CEF-48D2-B6F7-7FC7A48810B9}"/>
              </a:ext>
            </a:extLst>
          </p:cNvPr>
          <p:cNvGrpSpPr/>
          <p:nvPr/>
        </p:nvGrpSpPr>
        <p:grpSpPr>
          <a:xfrm>
            <a:off x="7775738" y="197788"/>
            <a:ext cx="4206279" cy="1960876"/>
            <a:chOff x="5899344" y="203317"/>
            <a:chExt cx="4925690" cy="1425129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727B1907-526A-48E3-86BA-490633A91C5D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5386"/>
                <a:gd name="adj2" fmla="val 97655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776F5E-C565-457F-BAEF-8CED32A656FA}"/>
                </a:ext>
              </a:extLst>
            </p:cNvPr>
            <p:cNvSpPr txBox="1"/>
            <p:nvPr/>
          </p:nvSpPr>
          <p:spPr>
            <a:xfrm>
              <a:off x="5899344" y="219468"/>
              <a:ext cx="4925690" cy="1319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But then Pharaoh’s own son died. </a:t>
              </a:r>
            </a:p>
            <a:p>
              <a:pPr algn="ctr"/>
              <a:r>
                <a:rPr lang="en-GB" sz="28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Pharaoh said the Israelites could go.</a:t>
              </a:r>
              <a:endParaRPr lang="en-GB" sz="2800" i="1" dirty="0">
                <a:solidFill>
                  <a:srgbClr val="6B19FF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64AE9A-5133-483D-BC5A-B07795659AB0}"/>
              </a:ext>
            </a:extLst>
          </p:cNvPr>
          <p:cNvGrpSpPr/>
          <p:nvPr/>
        </p:nvGrpSpPr>
        <p:grpSpPr>
          <a:xfrm>
            <a:off x="3065552" y="2702422"/>
            <a:ext cx="6060896" cy="2479178"/>
            <a:chOff x="3686628" y="159657"/>
            <a:chExt cx="7460342" cy="2633433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76A3C21E-0C30-474A-9DE4-9D121FC97BDD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-70862"/>
                <a:gd name="adj2" fmla="val -3561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6142F5-378D-42CD-ADE7-1D6F6C144C5C}"/>
                </a:ext>
              </a:extLst>
            </p:cNvPr>
            <p:cNvSpPr txBox="1"/>
            <p:nvPr/>
          </p:nvSpPr>
          <p:spPr>
            <a:xfrm>
              <a:off x="4492088" y="513270"/>
              <a:ext cx="5945613" cy="1294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It was the firstborn of everything in Egypt.</a:t>
              </a:r>
              <a:endParaRPr lang="en-GB" sz="28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725830A-BF26-482B-8FEF-92C10EF0AA52}"/>
              </a:ext>
            </a:extLst>
          </p:cNvPr>
          <p:cNvSpPr txBox="1"/>
          <p:nvPr/>
        </p:nvSpPr>
        <p:spPr>
          <a:xfrm>
            <a:off x="2500601" y="4066898"/>
            <a:ext cx="71177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Comic Sans MS" panose="030F0702030302020204" pitchFamily="66" charset="0"/>
              </a:rPr>
              <a:t>       </a:t>
            </a:r>
            <a:r>
              <a:rPr lang="en-GB" sz="2800" dirty="0">
                <a:latin typeface="Comic Sans MS" panose="030F0702030302020204" pitchFamily="66" charset="0"/>
              </a:rPr>
              <a:t>Let’s read what the Bible says.</a:t>
            </a:r>
          </a:p>
          <a:p>
            <a:endParaRPr lang="en-GB" sz="2800" dirty="0"/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30B541D8-14E0-4011-9F18-F159691F39A9}"/>
              </a:ext>
            </a:extLst>
          </p:cNvPr>
          <p:cNvSpPr/>
          <p:nvPr/>
        </p:nvSpPr>
        <p:spPr>
          <a:xfrm>
            <a:off x="-88469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BFBF04D-8A05-464A-8ECD-55194793186A}"/>
              </a:ext>
            </a:extLst>
          </p:cNvPr>
          <p:cNvSpPr/>
          <p:nvPr/>
        </p:nvSpPr>
        <p:spPr>
          <a:xfrm>
            <a:off x="-3180452" y="5635417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03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25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1.11111E-6 L 1 -0.00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36F9880-E7A4-4678-9700-57D128277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98" y="1998687"/>
            <a:ext cx="2248502" cy="3457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71449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Exodus chapter 12 verses 29 - 30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F24FF5-84A8-4058-B6F3-65262E54D7CE}"/>
              </a:ext>
            </a:extLst>
          </p:cNvPr>
          <p:cNvSpPr/>
          <p:nvPr/>
        </p:nvSpPr>
        <p:spPr>
          <a:xfrm>
            <a:off x="704850" y="996827"/>
            <a:ext cx="11049000" cy="431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At midnight the Lord killed all the firstborn sons in the land of Egypt.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The firstborn of the king, who sat on the throne, died.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Even the firstborn of the prisoner in jail died.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Also all the firstborn farm animals died. 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The king, his officers and all the Egyptians got up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during the night. Someone had died in every house.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So there was loud crying everywhere in Egypt.</a:t>
            </a:r>
          </a:p>
          <a:p>
            <a:pPr>
              <a:lnSpc>
                <a:spcPts val="3000"/>
              </a:lnSpc>
            </a:pPr>
            <a:endParaRPr lang="en-US" sz="2400" b="1" baseline="30000" dirty="0"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6E6E80E6-AA14-4AFB-8E4C-FFAF7FB5F8EE}"/>
              </a:ext>
            </a:extLst>
          </p:cNvPr>
          <p:cNvSpPr/>
          <p:nvPr/>
        </p:nvSpPr>
        <p:spPr>
          <a:xfrm>
            <a:off x="-88469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25CFD3-ECD6-4528-85C9-EF5460A08325}"/>
              </a:ext>
            </a:extLst>
          </p:cNvPr>
          <p:cNvSpPr/>
          <p:nvPr/>
        </p:nvSpPr>
        <p:spPr>
          <a:xfrm>
            <a:off x="-3180452" y="5635417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9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1.11111E-6 L 1 -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36F9880-E7A4-4678-9700-57D128277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98" y="1998687"/>
            <a:ext cx="2248502" cy="3457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71449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Exodus chapter 12 verses 31 - 33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F24FF5-84A8-4058-B6F3-65262E54D7CE}"/>
              </a:ext>
            </a:extLst>
          </p:cNvPr>
          <p:cNvSpPr/>
          <p:nvPr/>
        </p:nvSpPr>
        <p:spPr>
          <a:xfrm>
            <a:off x="704850" y="996827"/>
            <a:ext cx="11049000" cy="3756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During the night the king called for Moses and Aaron. He said to them, “Get up and leave my people. You and your people may do as you have asked.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Go and worship the Lord. Take all of your sheep and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cattle as you have asked. Go. And also bless me.” 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The Egyptians also asked the Israelites to hurry and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leave. They said,  “If you don’t leave, we will all die!”</a:t>
            </a:r>
          </a:p>
          <a:p>
            <a:pPr>
              <a:lnSpc>
                <a:spcPts val="3000"/>
              </a:lnSpc>
            </a:pPr>
            <a:endParaRPr lang="en-US" sz="2400" b="1" baseline="30000" dirty="0"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2C253B61-BA73-4646-ACC7-F2A9DD17C88B}"/>
              </a:ext>
            </a:extLst>
          </p:cNvPr>
          <p:cNvSpPr/>
          <p:nvPr/>
        </p:nvSpPr>
        <p:spPr>
          <a:xfrm>
            <a:off x="-88469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356A7E1-BB8E-4BBC-BD6D-3F14A74CC17C}"/>
              </a:ext>
            </a:extLst>
          </p:cNvPr>
          <p:cNvSpPr/>
          <p:nvPr/>
        </p:nvSpPr>
        <p:spPr>
          <a:xfrm>
            <a:off x="-3180452" y="5635417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6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1.11111E-6 L 1 -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36F9880-E7A4-4678-9700-57D128277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98" y="1998687"/>
            <a:ext cx="2248502" cy="3457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8432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Exodus chapter 12 verses 37 – 38,40,51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F24FF5-84A8-4058-B6F3-65262E54D7CE}"/>
              </a:ext>
            </a:extLst>
          </p:cNvPr>
          <p:cNvSpPr/>
          <p:nvPr/>
        </p:nvSpPr>
        <p:spPr>
          <a:xfrm>
            <a:off x="704850" y="996827"/>
            <a:ext cx="11049000" cy="431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The Israelites travelled from Rameses to Succoth. There were about 600,000 men walking. This does not include the women and children. 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Many other people, who were not Israelites, went with them.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A large number of sheep, goats and cattle went with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them.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The people of Israel had lived in Egypt for 430 years. </a:t>
            </a:r>
            <a:r>
              <a:rPr lang="en-US" sz="2400" b="1" baseline="30000" dirty="0">
                <a:solidFill>
                  <a:srgbClr val="FF0000"/>
                </a:solidFill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Then on that same day, the Lord led the Israelites out of Egypt.  </a:t>
            </a:r>
            <a:endParaRPr lang="en-US" sz="2400" b="1" baseline="30000" dirty="0">
              <a:latin typeface="Comic Sans MS" panose="030F0702030302020204" pitchFamily="66" charset="0"/>
            </a:endParaRPr>
          </a:p>
          <a:p>
            <a:pPr>
              <a:lnSpc>
                <a:spcPts val="3000"/>
              </a:lnSpc>
            </a:pPr>
            <a:endParaRPr lang="en-US" sz="2400" b="1" baseline="30000" dirty="0"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96613747-A0E3-445A-B6A2-58848F27C709}"/>
              </a:ext>
            </a:extLst>
          </p:cNvPr>
          <p:cNvSpPr/>
          <p:nvPr/>
        </p:nvSpPr>
        <p:spPr>
          <a:xfrm>
            <a:off x="-132452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F73836-9066-4F72-83C5-580A30E2AE4C}"/>
              </a:ext>
            </a:extLst>
          </p:cNvPr>
          <p:cNvSpPr/>
          <p:nvPr/>
        </p:nvSpPr>
        <p:spPr>
          <a:xfrm>
            <a:off x="-3180452" y="5635417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0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1.11111E-6 L 1 -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828771-FE07-4DCC-B5C9-9C6D9269A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0" y="2325811"/>
            <a:ext cx="1921428" cy="3262071"/>
          </a:xfrm>
          <a:prstGeom prst="rect">
            <a:avLst/>
          </a:prstGeom>
        </p:spPr>
      </p:pic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BB15C2B7-E784-4177-9462-D6BF019C7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436" y="2380648"/>
            <a:ext cx="1883539" cy="320723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788DC7A-7080-4D43-A931-2E089E9704B9}"/>
              </a:ext>
            </a:extLst>
          </p:cNvPr>
          <p:cNvGrpSpPr/>
          <p:nvPr/>
        </p:nvGrpSpPr>
        <p:grpSpPr>
          <a:xfrm>
            <a:off x="1333933" y="88195"/>
            <a:ext cx="5162117" cy="1940901"/>
            <a:chOff x="3686628" y="159657"/>
            <a:chExt cx="7460342" cy="2633433"/>
          </a:xfrm>
        </p:grpSpPr>
        <p:sp>
          <p:nvSpPr>
            <p:cNvPr id="6" name="Speech Bubble: Oval 5">
              <a:extLst>
                <a:ext uri="{FF2B5EF4-FFF2-40B4-BE49-F238E27FC236}">
                  <a16:creationId xmlns:a16="http://schemas.microsoft.com/office/drawing/2014/main" id="{53331784-3C18-422A-BE30-726D0638B318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-40612"/>
                <a:gd name="adj2" fmla="val 10269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91C4A0-0985-4324-8E0E-FEBAACEFBE27}"/>
                </a:ext>
              </a:extLst>
            </p:cNvPr>
            <p:cNvSpPr txBox="1"/>
            <p:nvPr/>
          </p:nvSpPr>
          <p:spPr>
            <a:xfrm>
              <a:off x="4154962" y="792465"/>
              <a:ext cx="6523673" cy="1294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Well it looks as if they have been set free.</a:t>
              </a:r>
              <a:endParaRPr lang="en-GB" sz="2800" i="1" dirty="0">
                <a:solidFill>
                  <a:srgbClr val="6B19FF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88E583-0CEF-48D2-B6F7-7FC7A48810B9}"/>
              </a:ext>
            </a:extLst>
          </p:cNvPr>
          <p:cNvGrpSpPr/>
          <p:nvPr/>
        </p:nvGrpSpPr>
        <p:grpSpPr>
          <a:xfrm>
            <a:off x="7775738" y="356287"/>
            <a:ext cx="4206279" cy="1475592"/>
            <a:chOff x="5899344" y="203317"/>
            <a:chExt cx="4925690" cy="1425129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727B1907-526A-48E3-86BA-490633A91C5D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5386"/>
                <a:gd name="adj2" fmla="val 136385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776F5E-C565-457F-BAEF-8CED32A656FA}"/>
                </a:ext>
              </a:extLst>
            </p:cNvPr>
            <p:cNvSpPr txBox="1"/>
            <p:nvPr/>
          </p:nvSpPr>
          <p:spPr>
            <a:xfrm>
              <a:off x="5899344" y="219468"/>
              <a:ext cx="4925690" cy="1006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So the Israelites have been set free from slavery?</a:t>
              </a:r>
              <a:endParaRPr lang="en-GB" sz="2800" i="1" dirty="0">
                <a:solidFill>
                  <a:srgbClr val="6B19FF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64AE9A-5133-483D-BC5A-B07795659AB0}"/>
              </a:ext>
            </a:extLst>
          </p:cNvPr>
          <p:cNvGrpSpPr/>
          <p:nvPr/>
        </p:nvGrpSpPr>
        <p:grpSpPr>
          <a:xfrm>
            <a:off x="3313202" y="1881636"/>
            <a:ext cx="6060896" cy="2142751"/>
            <a:chOff x="3686628" y="159657"/>
            <a:chExt cx="7460342" cy="2633433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76A3C21E-0C30-474A-9DE4-9D121FC97BDD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-73376"/>
                <a:gd name="adj2" fmla="val 454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6142F5-378D-42CD-ADE7-1D6F6C144C5C}"/>
                </a:ext>
              </a:extLst>
            </p:cNvPr>
            <p:cNvSpPr txBox="1"/>
            <p:nvPr/>
          </p:nvSpPr>
          <p:spPr>
            <a:xfrm>
              <a:off x="4070078" y="602217"/>
              <a:ext cx="6654882" cy="1471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We are really set free from the slavery of sin, when we trust and follow Jesus.</a:t>
              </a:r>
              <a:endParaRPr lang="en-GB" sz="2800" i="1" dirty="0">
                <a:solidFill>
                  <a:srgbClr val="6B19FF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37E639-1309-48A9-A42F-CE9C2D8260EA}"/>
              </a:ext>
            </a:extLst>
          </p:cNvPr>
          <p:cNvGrpSpPr/>
          <p:nvPr/>
        </p:nvGrpSpPr>
        <p:grpSpPr>
          <a:xfrm>
            <a:off x="3029040" y="4024387"/>
            <a:ext cx="6060896" cy="2279024"/>
            <a:chOff x="3686628" y="159657"/>
            <a:chExt cx="7460342" cy="2633433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2D8D2675-64BF-4915-876F-1F05AFB064D7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-69290"/>
                <a:gd name="adj2" fmla="val -9245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3503FB-5FAC-4CC4-80E2-ED1D0E5D882E}"/>
                </a:ext>
              </a:extLst>
            </p:cNvPr>
            <p:cNvSpPr txBox="1"/>
            <p:nvPr/>
          </p:nvSpPr>
          <p:spPr>
            <a:xfrm>
              <a:off x="3722745" y="655070"/>
              <a:ext cx="7388107" cy="1471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The Israelites were free of Egyptian slavery but they were not ready to trust and follow God.</a:t>
              </a:r>
              <a:endParaRPr lang="en-GB" sz="2800" i="1" dirty="0">
                <a:solidFill>
                  <a:srgbClr val="6B19FF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91285460-CC8F-4A93-A49D-1D587EC54BD2}"/>
              </a:ext>
            </a:extLst>
          </p:cNvPr>
          <p:cNvSpPr/>
          <p:nvPr/>
        </p:nvSpPr>
        <p:spPr>
          <a:xfrm>
            <a:off x="-88469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6A7469C-5C77-4C31-A13C-3C21DB7BAA4C}"/>
              </a:ext>
            </a:extLst>
          </p:cNvPr>
          <p:cNvSpPr/>
          <p:nvPr/>
        </p:nvSpPr>
        <p:spPr>
          <a:xfrm>
            <a:off x="-3180452" y="5635417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0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75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1.11111E-6 L 1 -0.00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828771-FE07-4DCC-B5C9-9C6D9269A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0" y="2325811"/>
            <a:ext cx="1921428" cy="3262071"/>
          </a:xfrm>
          <a:prstGeom prst="rect">
            <a:avLst/>
          </a:prstGeom>
        </p:spPr>
      </p:pic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BB15C2B7-E784-4177-9462-D6BF019C7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436" y="2380648"/>
            <a:ext cx="1883539" cy="320723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788DC7A-7080-4D43-A931-2E089E9704B9}"/>
              </a:ext>
            </a:extLst>
          </p:cNvPr>
          <p:cNvGrpSpPr/>
          <p:nvPr/>
        </p:nvGrpSpPr>
        <p:grpSpPr>
          <a:xfrm>
            <a:off x="1056203" y="88195"/>
            <a:ext cx="4513997" cy="1043499"/>
            <a:chOff x="3285250" y="159657"/>
            <a:chExt cx="6523673" cy="1415829"/>
          </a:xfrm>
        </p:grpSpPr>
        <p:sp>
          <p:nvSpPr>
            <p:cNvPr id="6" name="Speech Bubble: Oval 5">
              <a:extLst>
                <a:ext uri="{FF2B5EF4-FFF2-40B4-BE49-F238E27FC236}">
                  <a16:creationId xmlns:a16="http://schemas.microsoft.com/office/drawing/2014/main" id="{53331784-3C18-422A-BE30-726D0638B318}"/>
                </a:ext>
              </a:extLst>
            </p:cNvPr>
            <p:cNvSpPr/>
            <p:nvPr/>
          </p:nvSpPr>
          <p:spPr>
            <a:xfrm>
              <a:off x="3686628" y="159657"/>
              <a:ext cx="5835998" cy="1415829"/>
            </a:xfrm>
            <a:prstGeom prst="wedgeEllipseCallout">
              <a:avLst>
                <a:gd name="adj1" fmla="val -37781"/>
                <a:gd name="adj2" fmla="val 2350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91C4A0-0985-4324-8E0E-FEBAACEFBE27}"/>
                </a:ext>
              </a:extLst>
            </p:cNvPr>
            <p:cNvSpPr txBox="1"/>
            <p:nvPr/>
          </p:nvSpPr>
          <p:spPr>
            <a:xfrm>
              <a:off x="3285250" y="523350"/>
              <a:ext cx="6523673" cy="709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That’s right.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88E583-0CEF-48D2-B6F7-7FC7A48810B9}"/>
              </a:ext>
            </a:extLst>
          </p:cNvPr>
          <p:cNvGrpSpPr/>
          <p:nvPr/>
        </p:nvGrpSpPr>
        <p:grpSpPr>
          <a:xfrm>
            <a:off x="7372350" y="356287"/>
            <a:ext cx="4609667" cy="1832605"/>
            <a:chOff x="5899344" y="203317"/>
            <a:chExt cx="4925690" cy="1769933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727B1907-526A-48E3-86BA-490633A91C5D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9138"/>
                <a:gd name="adj2" fmla="val 136385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776F5E-C565-457F-BAEF-8CED32A656FA}"/>
                </a:ext>
              </a:extLst>
            </p:cNvPr>
            <p:cNvSpPr txBox="1"/>
            <p:nvPr/>
          </p:nvSpPr>
          <p:spPr>
            <a:xfrm>
              <a:off x="5899344" y="219468"/>
              <a:ext cx="4925690" cy="1753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We said that slavery is when someone is owned and used by someone else. </a:t>
              </a:r>
              <a:endParaRPr lang="en-GB" sz="2800" i="1" dirty="0">
                <a:solidFill>
                  <a:srgbClr val="6B19FF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64AE9A-5133-483D-BC5A-B07795659AB0}"/>
              </a:ext>
            </a:extLst>
          </p:cNvPr>
          <p:cNvGrpSpPr/>
          <p:nvPr/>
        </p:nvGrpSpPr>
        <p:grpSpPr>
          <a:xfrm>
            <a:off x="2929269" y="2676675"/>
            <a:ext cx="6060896" cy="1623132"/>
            <a:chOff x="3686628" y="159657"/>
            <a:chExt cx="7460342" cy="2719998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76A3C21E-0C30-474A-9DE4-9D121FC97BDD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-68661"/>
                <a:gd name="adj2" fmla="val -2491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6142F5-378D-42CD-ADE7-1D6F6C144C5C}"/>
                </a:ext>
              </a:extLst>
            </p:cNvPr>
            <p:cNvSpPr txBox="1"/>
            <p:nvPr/>
          </p:nvSpPr>
          <p:spPr>
            <a:xfrm>
              <a:off x="4061518" y="558720"/>
              <a:ext cx="6654882" cy="2320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The Israelites were still </a:t>
              </a:r>
            </a:p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slaves to the power of sin in their lives.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C91F940-99EE-4255-B300-7802BDE2C841}"/>
              </a:ext>
            </a:extLst>
          </p:cNvPr>
          <p:cNvGrpSpPr/>
          <p:nvPr/>
        </p:nvGrpSpPr>
        <p:grpSpPr>
          <a:xfrm>
            <a:off x="2420314" y="1810926"/>
            <a:ext cx="5789047" cy="640999"/>
            <a:chOff x="5899344" y="203317"/>
            <a:chExt cx="4925690" cy="1425129"/>
          </a:xfrm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EFBDD52E-64C1-4460-B244-735E8D5FE472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81314"/>
                <a:gd name="adj2" fmla="val 149764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435622A-0F5F-47C0-B5D0-5E2EF7AD0CAE}"/>
                </a:ext>
              </a:extLst>
            </p:cNvPr>
            <p:cNvSpPr txBox="1"/>
            <p:nvPr/>
          </p:nvSpPr>
          <p:spPr>
            <a:xfrm>
              <a:off x="5899344" y="257916"/>
              <a:ext cx="4925690" cy="921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So who owned the Israelites? </a:t>
              </a:r>
              <a:endParaRPr lang="en-GB" sz="2800" i="1" dirty="0">
                <a:solidFill>
                  <a:srgbClr val="6B19FF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2E93ECD-C0CA-430E-853B-C417A36DD1FB}"/>
              </a:ext>
            </a:extLst>
          </p:cNvPr>
          <p:cNvGrpSpPr/>
          <p:nvPr/>
        </p:nvGrpSpPr>
        <p:grpSpPr>
          <a:xfrm>
            <a:off x="3005365" y="4297302"/>
            <a:ext cx="5738685" cy="1832605"/>
            <a:chOff x="5899344" y="203317"/>
            <a:chExt cx="4925690" cy="1769933"/>
          </a:xfrm>
        </p:grpSpPr>
        <p:sp>
          <p:nvSpPr>
            <p:cNvPr id="24" name="Speech Bubble: Rectangle with Corners Rounded 23">
              <a:extLst>
                <a:ext uri="{FF2B5EF4-FFF2-40B4-BE49-F238E27FC236}">
                  <a16:creationId xmlns:a16="http://schemas.microsoft.com/office/drawing/2014/main" id="{AF499188-1647-44B5-B516-E3437F11D9B6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73285"/>
                <a:gd name="adj2" fmla="val -130853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BCA79C7-4EB3-4CC2-8BA2-C2F75E4E3052}"/>
                </a:ext>
              </a:extLst>
            </p:cNvPr>
            <p:cNvSpPr txBox="1"/>
            <p:nvPr/>
          </p:nvSpPr>
          <p:spPr>
            <a:xfrm>
              <a:off x="5899344" y="219468"/>
              <a:ext cx="4925690" cy="1753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And the only way they could break that power was to trust and follow God. </a:t>
              </a:r>
              <a:endParaRPr lang="en-GB" sz="2800" i="1" dirty="0">
                <a:solidFill>
                  <a:srgbClr val="6B19FF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8DA215C1-A44F-4CBC-AD5A-EC8CFF500D86}"/>
              </a:ext>
            </a:extLst>
          </p:cNvPr>
          <p:cNvSpPr/>
          <p:nvPr/>
        </p:nvSpPr>
        <p:spPr>
          <a:xfrm>
            <a:off x="-184443" y="-94604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Right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3B8E5D3-5A3C-4A7A-832C-4778FA41E22E}"/>
              </a:ext>
            </a:extLst>
          </p:cNvPr>
          <p:cNvSpPr/>
          <p:nvPr/>
        </p:nvSpPr>
        <p:spPr>
          <a:xfrm>
            <a:off x="-3180452" y="5635417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08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2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1.11111E-6 L 1 -0.001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20F15AA-C4B9-42FF-A8D9-77C2D4D68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3402" y="1836540"/>
            <a:ext cx="1963374" cy="3184919"/>
          </a:xfrm>
          <a:prstGeom prst="rect">
            <a:avLst/>
          </a:prstGeom>
        </p:spPr>
      </p:pic>
      <p:pic>
        <p:nvPicPr>
          <p:cNvPr id="21" name="Picture 20" descr="A picture containing toy&#10;&#10;Description automatically generated">
            <a:extLst>
              <a:ext uri="{FF2B5EF4-FFF2-40B4-BE49-F238E27FC236}">
                <a16:creationId xmlns:a16="http://schemas.microsoft.com/office/drawing/2014/main" id="{AC3AD6CD-F573-4E26-AD74-CB6342146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4325" y="1475073"/>
            <a:ext cx="1926423" cy="3236211"/>
          </a:xfrm>
          <a:prstGeom prst="rect">
            <a:avLst/>
          </a:prstGeom>
        </p:spPr>
      </p:pic>
      <p:pic>
        <p:nvPicPr>
          <p:cNvPr id="20" name="Picture 1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61B6B336-6370-448A-A557-25E9D1372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2705" y="1329633"/>
            <a:ext cx="1921429" cy="3207234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43B8F0-8A49-46A3-A28D-87B61C9B9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310" y="1038078"/>
            <a:ext cx="1909872" cy="3207234"/>
          </a:xfrm>
          <a:prstGeom prst="rect">
            <a:avLst/>
          </a:prstGeom>
        </p:spPr>
      </p:pic>
      <p:pic>
        <p:nvPicPr>
          <p:cNvPr id="18" name="Picture 17" descr="A picture containing toy&#10;&#10;Description automatically generated">
            <a:extLst>
              <a:ext uri="{FF2B5EF4-FFF2-40B4-BE49-F238E27FC236}">
                <a16:creationId xmlns:a16="http://schemas.microsoft.com/office/drawing/2014/main" id="{86572CBC-D221-4EBA-8FB3-E6DF3CBCA5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6919" y="1546076"/>
            <a:ext cx="1883539" cy="3207234"/>
          </a:xfrm>
          <a:prstGeom prst="rect">
            <a:avLst/>
          </a:prstGeom>
        </p:spPr>
      </p:pic>
      <p:pic>
        <p:nvPicPr>
          <p:cNvPr id="17" name="Picture 16" descr="A picture containing toy&#10;&#10;Description automatically generated">
            <a:extLst>
              <a:ext uri="{FF2B5EF4-FFF2-40B4-BE49-F238E27FC236}">
                <a16:creationId xmlns:a16="http://schemas.microsoft.com/office/drawing/2014/main" id="{F88BF193-6B14-4E64-B622-A5ADACD483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0299" y="776554"/>
            <a:ext cx="1918601" cy="34687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8E5ECE-4E78-419F-8659-71160A690D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0" y="2325811"/>
            <a:ext cx="1921428" cy="326207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222DEC9-7F69-47AD-B548-CD809E1D2B0A}"/>
              </a:ext>
            </a:extLst>
          </p:cNvPr>
          <p:cNvGrpSpPr/>
          <p:nvPr/>
        </p:nvGrpSpPr>
        <p:grpSpPr>
          <a:xfrm>
            <a:off x="237085" y="72663"/>
            <a:ext cx="11902077" cy="2670537"/>
            <a:chOff x="3686629" y="159656"/>
            <a:chExt cx="7460342" cy="3077030"/>
          </a:xfrm>
        </p:grpSpPr>
        <p:sp>
          <p:nvSpPr>
            <p:cNvPr id="24" name="Speech Bubble: Oval 23">
              <a:extLst>
                <a:ext uri="{FF2B5EF4-FFF2-40B4-BE49-F238E27FC236}">
                  <a16:creationId xmlns:a16="http://schemas.microsoft.com/office/drawing/2014/main" id="{60750AB5-E7B9-449F-99F9-3627708A6993}"/>
                </a:ext>
              </a:extLst>
            </p:cNvPr>
            <p:cNvSpPr/>
            <p:nvPr/>
          </p:nvSpPr>
          <p:spPr>
            <a:xfrm>
              <a:off x="3686629" y="159656"/>
              <a:ext cx="7460342" cy="3077030"/>
            </a:xfrm>
            <a:prstGeom prst="wedgeEllipseCallout">
              <a:avLst>
                <a:gd name="adj1" fmla="val -36286"/>
                <a:gd name="adj2" fmla="val 6158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D2A5CDE-2B9C-40B3-B824-066A680674B9}"/>
                </a:ext>
              </a:extLst>
            </p:cNvPr>
            <p:cNvSpPr txBox="1"/>
            <p:nvPr/>
          </p:nvSpPr>
          <p:spPr>
            <a:xfrm>
              <a:off x="4317674" y="170964"/>
              <a:ext cx="61982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omic Sans MS" panose="030F0702030302020204" pitchFamily="66" charset="0"/>
                </a:rPr>
                <a:t>Dear God, </a:t>
              </a:r>
            </a:p>
            <a:p>
              <a:pPr algn="ctr"/>
              <a:r>
                <a:rPr lang="en-US" sz="2800" dirty="0">
                  <a:latin typeface="Comic Sans MS" panose="030F0702030302020204" pitchFamily="66" charset="0"/>
                </a:rPr>
                <a:t>thank you that we can meet together this morning.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4D6D9E9-3799-4B7F-BE22-024A8CA6D936}"/>
              </a:ext>
            </a:extLst>
          </p:cNvPr>
          <p:cNvSpPr txBox="1"/>
          <p:nvPr/>
        </p:nvSpPr>
        <p:spPr>
          <a:xfrm>
            <a:off x="510889" y="966364"/>
            <a:ext cx="11185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We want to ask you to be with all the boys and girls as they go back to school this week – keep them safe.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91A142-6441-4C28-96E0-06D51FA8B361}"/>
              </a:ext>
            </a:extLst>
          </p:cNvPr>
          <p:cNvSpPr txBox="1"/>
          <p:nvPr/>
        </p:nvSpPr>
        <p:spPr>
          <a:xfrm>
            <a:off x="510889" y="1848757"/>
            <a:ext cx="11185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Help us to learn more about you in today’s Moses story.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hlinkClick r:id="rId9" action="ppaction://hlinksldjump"/>
            <a:extLst>
              <a:ext uri="{FF2B5EF4-FFF2-40B4-BE49-F238E27FC236}">
                <a16:creationId xmlns:a16="http://schemas.microsoft.com/office/drawing/2014/main" id="{4DE3F96A-47E5-4918-A339-93747CCCDCC0}"/>
              </a:ext>
            </a:extLst>
          </p:cNvPr>
          <p:cNvSpPr/>
          <p:nvPr/>
        </p:nvSpPr>
        <p:spPr>
          <a:xfrm>
            <a:off x="-88469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Right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1612B8-9BE9-4387-8E85-DA775B8C1CDA}"/>
              </a:ext>
            </a:extLst>
          </p:cNvPr>
          <p:cNvSpPr/>
          <p:nvPr/>
        </p:nvSpPr>
        <p:spPr>
          <a:xfrm>
            <a:off x="-3180452" y="5635417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71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54167E-6 -2.22222E-6 L 0.33763 0.19491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45833E-6 7.40741E-7 L 0.46328 0.1206 " pathEditMode="relative" rAng="0" ptsTypes="AA">
                                      <p:cBhvr>
                                        <p:cTn id="9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64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25E-6 4.81481E-6 L -0.68359 0.195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80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375E-6 2.22222E-6 L -0.6246 0.1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37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33333E-6 4.07407E-6 L -0.5427 0.12685 " pathEditMode="relative" rAng="0" ptsTypes="AA">
                                      <p:cBhvr>
                                        <p:cTn id="18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35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25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875E-6 0 L -0.41888 0.08333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1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1.11111E-6 L 1 -0.0013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828771-FE07-4DCC-B5C9-9C6D9269A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0" y="2325811"/>
            <a:ext cx="1921428" cy="3262071"/>
          </a:xfrm>
          <a:prstGeom prst="rect">
            <a:avLst/>
          </a:prstGeom>
        </p:spPr>
      </p:pic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BB15C2B7-E784-4177-9462-D6BF019C7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436" y="2380648"/>
            <a:ext cx="1883539" cy="320723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588E583-0CEF-48D2-B6F7-7FC7A48810B9}"/>
              </a:ext>
            </a:extLst>
          </p:cNvPr>
          <p:cNvGrpSpPr/>
          <p:nvPr/>
        </p:nvGrpSpPr>
        <p:grpSpPr>
          <a:xfrm>
            <a:off x="2420314" y="235763"/>
            <a:ext cx="9542653" cy="1034355"/>
            <a:chOff x="5899344" y="203317"/>
            <a:chExt cx="4925690" cy="1425129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727B1907-526A-48E3-86BA-490633A91C5D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29478"/>
                <a:gd name="adj2" fmla="val 224788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776F5E-C565-457F-BAEF-8CED32A656FA}"/>
                </a:ext>
              </a:extLst>
            </p:cNvPr>
            <p:cNvSpPr txBox="1"/>
            <p:nvPr/>
          </p:nvSpPr>
          <p:spPr>
            <a:xfrm>
              <a:off x="5899344" y="219468"/>
              <a:ext cx="4925690" cy="921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But I don’t think the Israelites could trust and follow God without help.</a:t>
              </a:r>
              <a:endParaRPr lang="en-GB" sz="2800" i="1" dirty="0">
                <a:solidFill>
                  <a:srgbClr val="6B19FF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64AE9A-5133-483D-BC5A-B07795659AB0}"/>
              </a:ext>
            </a:extLst>
          </p:cNvPr>
          <p:cNvGrpSpPr/>
          <p:nvPr/>
        </p:nvGrpSpPr>
        <p:grpSpPr>
          <a:xfrm>
            <a:off x="2930856" y="1485505"/>
            <a:ext cx="6422693" cy="4800995"/>
            <a:chOff x="3686628" y="159657"/>
            <a:chExt cx="7460342" cy="2633433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76A3C21E-0C30-474A-9DE4-9D121FC97BDD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-68958"/>
                <a:gd name="adj2" fmla="val -1737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6142F5-378D-42CD-ADE7-1D6F6C144C5C}"/>
                </a:ext>
              </a:extLst>
            </p:cNvPr>
            <p:cNvSpPr txBox="1"/>
            <p:nvPr/>
          </p:nvSpPr>
          <p:spPr>
            <a:xfrm>
              <a:off x="4209698" y="201820"/>
              <a:ext cx="6654882" cy="759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You are right </a:t>
              </a:r>
            </a:p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it is impossible to trust </a:t>
              </a:r>
            </a:p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and follow God on our own.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202D14E-6F80-4D51-95EF-C7826812B64B}"/>
              </a:ext>
            </a:extLst>
          </p:cNvPr>
          <p:cNvSpPr txBox="1"/>
          <p:nvPr/>
        </p:nvSpPr>
        <p:spPr>
          <a:xfrm>
            <a:off x="3613314" y="2828905"/>
            <a:ext cx="50577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That’s why Jesus died for us.</a:t>
            </a:r>
            <a:endParaRPr lang="en-GB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32A182-1CFC-4183-A24D-DB0F6B3749AF}"/>
              </a:ext>
            </a:extLst>
          </p:cNvPr>
          <p:cNvSpPr txBox="1"/>
          <p:nvPr/>
        </p:nvSpPr>
        <p:spPr>
          <a:xfrm>
            <a:off x="2884653" y="3293161"/>
            <a:ext cx="64226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 Bible tells us that we were bought for a price out of slavery.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0E60AE-BE2F-4687-8526-03121C9DDE1F}"/>
              </a:ext>
            </a:extLst>
          </p:cNvPr>
          <p:cNvSpPr txBox="1"/>
          <p:nvPr/>
        </p:nvSpPr>
        <p:spPr>
          <a:xfrm>
            <a:off x="3038474" y="4142560"/>
            <a:ext cx="6115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God is our new master.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603D87-768E-475E-8855-0E4C867631B6}"/>
              </a:ext>
            </a:extLst>
          </p:cNvPr>
          <p:cNvSpPr txBox="1"/>
          <p:nvPr/>
        </p:nvSpPr>
        <p:spPr>
          <a:xfrm>
            <a:off x="3405395" y="4574386"/>
            <a:ext cx="55050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He is a loving and caring master and He gives us the choice to trust and follow Him. </a:t>
            </a:r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5A7B0E78-BE30-47E0-A5CC-2E58CAC7B295}"/>
              </a:ext>
            </a:extLst>
          </p:cNvPr>
          <p:cNvSpPr/>
          <p:nvPr/>
        </p:nvSpPr>
        <p:spPr>
          <a:xfrm>
            <a:off x="-88469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41D3A0-8D6E-47EF-A45A-009CE70DAECF}"/>
              </a:ext>
            </a:extLst>
          </p:cNvPr>
          <p:cNvSpPr/>
          <p:nvPr/>
        </p:nvSpPr>
        <p:spPr>
          <a:xfrm>
            <a:off x="-3180452" y="5635417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75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25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1.11111E-6 L 1 -0.0013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828771-FE07-4DCC-B5C9-9C6D9269A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0" y="2325811"/>
            <a:ext cx="1921428" cy="3262071"/>
          </a:xfrm>
          <a:prstGeom prst="rect">
            <a:avLst/>
          </a:prstGeom>
        </p:spPr>
      </p:pic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BB15C2B7-E784-4177-9462-D6BF019C7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436" y="2380648"/>
            <a:ext cx="1883539" cy="320723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588E583-0CEF-48D2-B6F7-7FC7A48810B9}"/>
              </a:ext>
            </a:extLst>
          </p:cNvPr>
          <p:cNvGrpSpPr/>
          <p:nvPr/>
        </p:nvGrpSpPr>
        <p:grpSpPr>
          <a:xfrm>
            <a:off x="2590800" y="356287"/>
            <a:ext cx="9478232" cy="1026384"/>
            <a:chOff x="5899344" y="203317"/>
            <a:chExt cx="4964550" cy="1425129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727B1907-526A-48E3-86BA-490633A91C5D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28682"/>
                <a:gd name="adj2" fmla="val 214338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776F5E-C565-457F-BAEF-8CED32A656FA}"/>
                </a:ext>
              </a:extLst>
            </p:cNvPr>
            <p:cNvSpPr txBox="1"/>
            <p:nvPr/>
          </p:nvSpPr>
          <p:spPr>
            <a:xfrm>
              <a:off x="5938204" y="301641"/>
              <a:ext cx="4925690" cy="921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Jesus promised us that God’s Holy Spirit would come and never leave us and always will be with us.</a:t>
              </a:r>
              <a:endParaRPr lang="en-GB" sz="2800" i="1" dirty="0">
                <a:solidFill>
                  <a:srgbClr val="6B19FF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64AE9A-5133-483D-BC5A-B07795659AB0}"/>
              </a:ext>
            </a:extLst>
          </p:cNvPr>
          <p:cNvGrpSpPr/>
          <p:nvPr/>
        </p:nvGrpSpPr>
        <p:grpSpPr>
          <a:xfrm>
            <a:off x="3081565" y="1812218"/>
            <a:ext cx="6060896" cy="2142751"/>
            <a:chOff x="3686628" y="159657"/>
            <a:chExt cx="7460342" cy="2633433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76A3C21E-0C30-474A-9DE4-9D121FC97BDD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-70547"/>
                <a:gd name="adj2" fmla="val 810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6142F5-378D-42CD-ADE7-1D6F6C144C5C}"/>
                </a:ext>
              </a:extLst>
            </p:cNvPr>
            <p:cNvSpPr txBox="1"/>
            <p:nvPr/>
          </p:nvSpPr>
          <p:spPr>
            <a:xfrm>
              <a:off x="4089358" y="531980"/>
              <a:ext cx="6654882" cy="1172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Do you remember Jesus</a:t>
              </a:r>
            </a:p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 is called Immanuel?</a:t>
              </a:r>
              <a:endParaRPr lang="en-GB" sz="2800" i="1" dirty="0">
                <a:solidFill>
                  <a:srgbClr val="6B19FF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65EF592-4C35-460E-9F09-567405A51BE0}"/>
              </a:ext>
            </a:extLst>
          </p:cNvPr>
          <p:cNvSpPr txBox="1"/>
          <p:nvPr/>
        </p:nvSpPr>
        <p:spPr>
          <a:xfrm>
            <a:off x="3570021" y="3069274"/>
            <a:ext cx="5163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That means God with us.</a:t>
            </a:r>
            <a:endParaRPr lang="en-GB" sz="2800" i="1" dirty="0">
              <a:solidFill>
                <a:srgbClr val="6B19FF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1558146-0D40-4D3B-8E3D-7C8B9BC1B782}"/>
              </a:ext>
            </a:extLst>
          </p:cNvPr>
          <p:cNvGrpSpPr/>
          <p:nvPr/>
        </p:nvGrpSpPr>
        <p:grpSpPr>
          <a:xfrm>
            <a:off x="2982530" y="4229544"/>
            <a:ext cx="6132815" cy="1026384"/>
            <a:chOff x="5899344" y="203317"/>
            <a:chExt cx="4942696" cy="1425129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969A27EB-DF46-4132-87B9-A78C23312CC0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63846"/>
                <a:gd name="adj2" fmla="val -162436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917A483-0E86-4994-8174-53841EA5EDC2}"/>
                </a:ext>
              </a:extLst>
            </p:cNvPr>
            <p:cNvSpPr txBox="1"/>
            <p:nvPr/>
          </p:nvSpPr>
          <p:spPr>
            <a:xfrm>
              <a:off x="5916350" y="552637"/>
              <a:ext cx="4925690" cy="726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So Jesus is always with us.</a:t>
              </a:r>
              <a:endParaRPr lang="en-GB" sz="2800" i="1" dirty="0">
                <a:solidFill>
                  <a:srgbClr val="6B19FF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9698F242-4E34-4898-959D-F4A9F37DE1A4}"/>
              </a:ext>
            </a:extLst>
          </p:cNvPr>
          <p:cNvSpPr/>
          <p:nvPr/>
        </p:nvSpPr>
        <p:spPr>
          <a:xfrm>
            <a:off x="-88469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D5E849-0FA6-4A1F-BC93-4A992310CBAF}"/>
              </a:ext>
            </a:extLst>
          </p:cNvPr>
          <p:cNvSpPr/>
          <p:nvPr/>
        </p:nvSpPr>
        <p:spPr>
          <a:xfrm>
            <a:off x="-3180452" y="5635417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55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75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1.11111E-6 L 1 -0.00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828771-FE07-4DCC-B5C9-9C6D9269A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0" y="2325811"/>
            <a:ext cx="1921428" cy="326207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788DC7A-7080-4D43-A931-2E089E9704B9}"/>
              </a:ext>
            </a:extLst>
          </p:cNvPr>
          <p:cNvGrpSpPr/>
          <p:nvPr/>
        </p:nvGrpSpPr>
        <p:grpSpPr>
          <a:xfrm>
            <a:off x="-247650" y="202495"/>
            <a:ext cx="8675799" cy="1043499"/>
            <a:chOff x="3285250" y="159657"/>
            <a:chExt cx="6523673" cy="1415829"/>
          </a:xfrm>
        </p:grpSpPr>
        <p:sp>
          <p:nvSpPr>
            <p:cNvPr id="6" name="Speech Bubble: Oval 5">
              <a:extLst>
                <a:ext uri="{FF2B5EF4-FFF2-40B4-BE49-F238E27FC236}">
                  <a16:creationId xmlns:a16="http://schemas.microsoft.com/office/drawing/2014/main" id="{53331784-3C18-422A-BE30-726D0638B318}"/>
                </a:ext>
              </a:extLst>
            </p:cNvPr>
            <p:cNvSpPr/>
            <p:nvPr/>
          </p:nvSpPr>
          <p:spPr>
            <a:xfrm>
              <a:off x="3686628" y="159657"/>
              <a:ext cx="5835998" cy="1415829"/>
            </a:xfrm>
            <a:prstGeom prst="wedgeEllipseCallout">
              <a:avLst>
                <a:gd name="adj1" fmla="val -30101"/>
                <a:gd name="adj2" fmla="val 22500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91C4A0-0985-4324-8E0E-FEBAACEFBE27}"/>
                </a:ext>
              </a:extLst>
            </p:cNvPr>
            <p:cNvSpPr txBox="1"/>
            <p:nvPr/>
          </p:nvSpPr>
          <p:spPr>
            <a:xfrm>
              <a:off x="3285250" y="523350"/>
              <a:ext cx="6523673" cy="709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So let’s go over today’s points again: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64AE9A-5133-483D-BC5A-B07795659AB0}"/>
              </a:ext>
            </a:extLst>
          </p:cNvPr>
          <p:cNvGrpSpPr/>
          <p:nvPr/>
        </p:nvGrpSpPr>
        <p:grpSpPr>
          <a:xfrm>
            <a:off x="4270787" y="1165696"/>
            <a:ext cx="7787895" cy="1394193"/>
            <a:chOff x="3686628" y="159657"/>
            <a:chExt cx="7460342" cy="2633433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76A3C21E-0C30-474A-9DE4-9D121FC97BDD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-80892"/>
                <a:gd name="adj2" fmla="val 8482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6142F5-378D-42CD-ADE7-1D6F6C144C5C}"/>
                </a:ext>
              </a:extLst>
            </p:cNvPr>
            <p:cNvSpPr txBox="1"/>
            <p:nvPr/>
          </p:nvSpPr>
          <p:spPr>
            <a:xfrm>
              <a:off x="4159209" y="655044"/>
              <a:ext cx="6654882" cy="1598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God’s promises are true and always happen, for Moses and for us.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71C82B-4F2D-49D0-A643-B28BCE8A2CAE}"/>
              </a:ext>
            </a:extLst>
          </p:cNvPr>
          <p:cNvGrpSpPr/>
          <p:nvPr/>
        </p:nvGrpSpPr>
        <p:grpSpPr>
          <a:xfrm>
            <a:off x="3919248" y="2617500"/>
            <a:ext cx="8153399" cy="1645362"/>
            <a:chOff x="3686628" y="159657"/>
            <a:chExt cx="7460342" cy="2757251"/>
          </a:xfrm>
        </p:grpSpPr>
        <p:sp>
          <p:nvSpPr>
            <p:cNvPr id="20" name="Speech Bubble: Oval 19">
              <a:extLst>
                <a:ext uri="{FF2B5EF4-FFF2-40B4-BE49-F238E27FC236}">
                  <a16:creationId xmlns:a16="http://schemas.microsoft.com/office/drawing/2014/main" id="{E8BBC434-375A-4C18-90C7-DA45A52E10ED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-75904"/>
                <a:gd name="adj2" fmla="val -2249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FF8B821-3832-47D7-83C6-2846558322FC}"/>
                </a:ext>
              </a:extLst>
            </p:cNvPr>
            <p:cNvSpPr txBox="1"/>
            <p:nvPr/>
          </p:nvSpPr>
          <p:spPr>
            <a:xfrm>
              <a:off x="4161354" y="595973"/>
              <a:ext cx="6654882" cy="2320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atin typeface="Comic Sans MS" panose="030F0702030302020204" pitchFamily="66" charset="0"/>
                </a:rPr>
                <a:t>It was hard for Moses to trust and follow God, but God never let him down.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B25B97C-665C-4C9A-85F6-A60B783D3FB7}"/>
              </a:ext>
            </a:extLst>
          </p:cNvPr>
          <p:cNvGrpSpPr/>
          <p:nvPr/>
        </p:nvGrpSpPr>
        <p:grpSpPr>
          <a:xfrm>
            <a:off x="3173300" y="4246586"/>
            <a:ext cx="8675799" cy="1571475"/>
            <a:chOff x="3686628" y="159657"/>
            <a:chExt cx="7460342" cy="2633433"/>
          </a:xfrm>
        </p:grpSpPr>
        <p:sp>
          <p:nvSpPr>
            <p:cNvPr id="28" name="Speech Bubble: Oval 27">
              <a:extLst>
                <a:ext uri="{FF2B5EF4-FFF2-40B4-BE49-F238E27FC236}">
                  <a16:creationId xmlns:a16="http://schemas.microsoft.com/office/drawing/2014/main" id="{7D7C0A74-AC0F-4F44-9F71-F823A3FF90CB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-65807"/>
                <a:gd name="adj2" fmla="val -12553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2E112BC-CB3D-4051-B54F-B720A91BB8CF}"/>
                </a:ext>
              </a:extLst>
            </p:cNvPr>
            <p:cNvSpPr txBox="1"/>
            <p:nvPr/>
          </p:nvSpPr>
          <p:spPr>
            <a:xfrm>
              <a:off x="4630360" y="435618"/>
              <a:ext cx="5970796" cy="2320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2800" b="1" dirty="0">
                  <a:latin typeface="Comic Sans MS" panose="030F0702030302020204" pitchFamily="66" charset="0"/>
                </a:rPr>
                <a:t>Following Jesus may be hard for us, but Jesus gives us everything we need and will never let us down.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6EC6507-7C37-47E0-8B63-4AD8FB92F80C}"/>
              </a:ext>
            </a:extLst>
          </p:cNvPr>
          <p:cNvGrpSpPr/>
          <p:nvPr/>
        </p:nvGrpSpPr>
        <p:grpSpPr>
          <a:xfrm>
            <a:off x="4719326" y="2080668"/>
            <a:ext cx="533400" cy="672990"/>
            <a:chOff x="-2133600" y="-527492"/>
            <a:chExt cx="533400" cy="672990"/>
          </a:xfrm>
        </p:grpSpPr>
        <p:sp>
          <p:nvSpPr>
            <p:cNvPr id="32" name="Star: 6 Points 31">
              <a:extLst>
                <a:ext uri="{FF2B5EF4-FFF2-40B4-BE49-F238E27FC236}">
                  <a16:creationId xmlns:a16="http://schemas.microsoft.com/office/drawing/2014/main" id="{FBFB274B-1718-4B68-B1E1-AE90FB9D4C59}"/>
                </a:ext>
              </a:extLst>
            </p:cNvPr>
            <p:cNvSpPr/>
            <p:nvPr/>
          </p:nvSpPr>
          <p:spPr>
            <a:xfrm>
              <a:off x="-2133600" y="-527492"/>
              <a:ext cx="533400" cy="672990"/>
            </a:xfrm>
            <a:prstGeom prst="star6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AE06458-E8EF-4937-8879-E3249CB6CE56}"/>
                </a:ext>
              </a:extLst>
            </p:cNvPr>
            <p:cNvSpPr txBox="1"/>
            <p:nvPr/>
          </p:nvSpPr>
          <p:spPr>
            <a:xfrm>
              <a:off x="-2017743" y="-375663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mic Sans MS" panose="030F0702030302020204" pitchFamily="66" charset="0"/>
                </a:rPr>
                <a:t>1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F240EEC-3980-4674-B669-37A4DB74F027}"/>
              </a:ext>
            </a:extLst>
          </p:cNvPr>
          <p:cNvGrpSpPr/>
          <p:nvPr/>
        </p:nvGrpSpPr>
        <p:grpSpPr>
          <a:xfrm>
            <a:off x="3645262" y="2864363"/>
            <a:ext cx="533400" cy="672990"/>
            <a:chOff x="-2133600" y="-527492"/>
            <a:chExt cx="533400" cy="672990"/>
          </a:xfrm>
        </p:grpSpPr>
        <p:sp>
          <p:nvSpPr>
            <p:cNvPr id="35" name="Star: 6 Points 34">
              <a:extLst>
                <a:ext uri="{FF2B5EF4-FFF2-40B4-BE49-F238E27FC236}">
                  <a16:creationId xmlns:a16="http://schemas.microsoft.com/office/drawing/2014/main" id="{881E4468-654D-4157-BA00-65E5426ED1F7}"/>
                </a:ext>
              </a:extLst>
            </p:cNvPr>
            <p:cNvSpPr/>
            <p:nvPr/>
          </p:nvSpPr>
          <p:spPr>
            <a:xfrm>
              <a:off x="-2133600" y="-527492"/>
              <a:ext cx="533400" cy="672990"/>
            </a:xfrm>
            <a:prstGeom prst="star6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5C255F9-2E84-4AB9-93F5-5B73662499D2}"/>
                </a:ext>
              </a:extLst>
            </p:cNvPr>
            <p:cNvSpPr txBox="1"/>
            <p:nvPr/>
          </p:nvSpPr>
          <p:spPr>
            <a:xfrm>
              <a:off x="-2042501" y="-403305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mic Sans MS" panose="030F0702030302020204" pitchFamily="66" charset="0"/>
                </a:rPr>
                <a:t>2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B9039B8-EA9D-4626-85E5-CCDF9CEAB9D3}"/>
              </a:ext>
            </a:extLst>
          </p:cNvPr>
          <p:cNvGrpSpPr/>
          <p:nvPr/>
        </p:nvGrpSpPr>
        <p:grpSpPr>
          <a:xfrm>
            <a:off x="4355342" y="3762970"/>
            <a:ext cx="533400" cy="672990"/>
            <a:chOff x="-2133600" y="-527492"/>
            <a:chExt cx="533400" cy="672990"/>
          </a:xfrm>
        </p:grpSpPr>
        <p:sp>
          <p:nvSpPr>
            <p:cNvPr id="38" name="Star: 6 Points 37">
              <a:extLst>
                <a:ext uri="{FF2B5EF4-FFF2-40B4-BE49-F238E27FC236}">
                  <a16:creationId xmlns:a16="http://schemas.microsoft.com/office/drawing/2014/main" id="{D16974C3-9A32-466A-AAD3-D4EC9F93A1D6}"/>
                </a:ext>
              </a:extLst>
            </p:cNvPr>
            <p:cNvSpPr/>
            <p:nvPr/>
          </p:nvSpPr>
          <p:spPr>
            <a:xfrm>
              <a:off x="-2133600" y="-527492"/>
              <a:ext cx="533400" cy="672990"/>
            </a:xfrm>
            <a:prstGeom prst="star6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060198F-8770-42BC-B22E-C49B72225C38}"/>
                </a:ext>
              </a:extLst>
            </p:cNvPr>
            <p:cNvSpPr txBox="1"/>
            <p:nvPr/>
          </p:nvSpPr>
          <p:spPr>
            <a:xfrm>
              <a:off x="-2017743" y="-37566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mic Sans MS" panose="030F0702030302020204" pitchFamily="66" charset="0"/>
                </a:rPr>
                <a:t>3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CEFA33B6-38B7-4B86-9BD1-FA5214BAE1AD}"/>
              </a:ext>
            </a:extLst>
          </p:cNvPr>
          <p:cNvSpPr/>
          <p:nvPr/>
        </p:nvSpPr>
        <p:spPr>
          <a:xfrm>
            <a:off x="-110841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Right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870AE2E-D8B0-4193-86B6-668ECAF6CA24}"/>
              </a:ext>
            </a:extLst>
          </p:cNvPr>
          <p:cNvSpPr/>
          <p:nvPr/>
        </p:nvSpPr>
        <p:spPr>
          <a:xfrm>
            <a:off x="-3180452" y="5635417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91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2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25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25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2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25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1.11111E-6 L 1 -0.0013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AC22AB-F9A0-4E41-8613-703E4AB0F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273" y="2404669"/>
            <a:ext cx="1963374" cy="3184919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584D19-93A6-4E95-88FD-9E5D6CC93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795" y="2378942"/>
            <a:ext cx="1909872" cy="32072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828771-FE07-4DCC-B5C9-9C6D9269A9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0" y="2325811"/>
            <a:ext cx="1921428" cy="3262071"/>
          </a:xfrm>
          <a:prstGeom prst="rect">
            <a:avLst/>
          </a:prstGeom>
        </p:spPr>
      </p:pic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BB15C2B7-E784-4177-9462-D6BF019C77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436" y="2380648"/>
            <a:ext cx="1883539" cy="320723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788DC7A-7080-4D43-A931-2E089E9704B9}"/>
              </a:ext>
            </a:extLst>
          </p:cNvPr>
          <p:cNvGrpSpPr/>
          <p:nvPr/>
        </p:nvGrpSpPr>
        <p:grpSpPr>
          <a:xfrm>
            <a:off x="1333933" y="88195"/>
            <a:ext cx="8468435" cy="1660511"/>
            <a:chOff x="3686628" y="159657"/>
            <a:chExt cx="7460342" cy="2633433"/>
          </a:xfrm>
        </p:grpSpPr>
        <p:sp>
          <p:nvSpPr>
            <p:cNvPr id="6" name="Speech Bubble: Oval 5">
              <a:extLst>
                <a:ext uri="{FF2B5EF4-FFF2-40B4-BE49-F238E27FC236}">
                  <a16:creationId xmlns:a16="http://schemas.microsoft.com/office/drawing/2014/main" id="{53331784-3C18-422A-BE30-726D0638B318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-44283"/>
                <a:gd name="adj2" fmla="val 12802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91C4A0-0985-4324-8E0E-FEBAACEFBE27}"/>
                </a:ext>
              </a:extLst>
            </p:cNvPr>
            <p:cNvSpPr txBox="1"/>
            <p:nvPr/>
          </p:nvSpPr>
          <p:spPr>
            <a:xfrm>
              <a:off x="4141500" y="211451"/>
              <a:ext cx="6523673" cy="709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Let’s talk to God now.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64AE9A-5133-483D-BC5A-B07795659AB0}"/>
              </a:ext>
            </a:extLst>
          </p:cNvPr>
          <p:cNvGrpSpPr/>
          <p:nvPr/>
        </p:nvGrpSpPr>
        <p:grpSpPr>
          <a:xfrm>
            <a:off x="3300674" y="1879363"/>
            <a:ext cx="5383439" cy="2015769"/>
            <a:chOff x="3686628" y="159657"/>
            <a:chExt cx="7460342" cy="2633433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76A3C21E-0C30-474A-9DE4-9D121FC97BDD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-77092"/>
                <a:gd name="adj2" fmla="val 785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6142F5-378D-42CD-ADE7-1D6F6C144C5C}"/>
                </a:ext>
              </a:extLst>
            </p:cNvPr>
            <p:cNvSpPr txBox="1"/>
            <p:nvPr/>
          </p:nvSpPr>
          <p:spPr>
            <a:xfrm>
              <a:off x="4089357" y="429444"/>
              <a:ext cx="6654882" cy="1702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Thank you, that </a:t>
              </a:r>
            </a:p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Jesus died for us, to free us from the slavery of sin.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37E639-1309-48A9-A42F-CE9C2D8260EA}"/>
              </a:ext>
            </a:extLst>
          </p:cNvPr>
          <p:cNvGrpSpPr/>
          <p:nvPr/>
        </p:nvGrpSpPr>
        <p:grpSpPr>
          <a:xfrm>
            <a:off x="3029040" y="4024387"/>
            <a:ext cx="5405338" cy="2142751"/>
            <a:chOff x="3686628" y="159657"/>
            <a:chExt cx="7490689" cy="2633433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2D8D2675-64BF-4915-876F-1F05AFB064D7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-71944"/>
                <a:gd name="adj2" fmla="val -9512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3503FB-5FAC-4CC4-80E2-ED1D0E5D882E}"/>
                </a:ext>
              </a:extLst>
            </p:cNvPr>
            <p:cNvSpPr txBox="1"/>
            <p:nvPr/>
          </p:nvSpPr>
          <p:spPr>
            <a:xfrm>
              <a:off x="3789210" y="305777"/>
              <a:ext cx="7388107" cy="2231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Help us </a:t>
              </a:r>
            </a:p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to remember, that Jesus keeps his promises and will never let us down.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304C5E6-D02F-4CED-A37F-C7C71683CC90}"/>
              </a:ext>
            </a:extLst>
          </p:cNvPr>
          <p:cNvSpPr txBox="1"/>
          <p:nvPr/>
        </p:nvSpPr>
        <p:spPr>
          <a:xfrm>
            <a:off x="1850270" y="486403"/>
            <a:ext cx="74839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Dear God, thank you that you kept your promises to Moses and never let him down. </a:t>
            </a:r>
          </a:p>
        </p:txBody>
      </p:sp>
      <p:sp>
        <p:nvSpPr>
          <p:cNvPr id="9" name="Rectangle 8">
            <a:hlinkClick r:id="rId6" action="ppaction://hlinksldjump"/>
            <a:extLst>
              <a:ext uri="{FF2B5EF4-FFF2-40B4-BE49-F238E27FC236}">
                <a16:creationId xmlns:a16="http://schemas.microsoft.com/office/drawing/2014/main" id="{8C2C037A-8FE2-49D6-9C8A-7C95D00C2FB3}"/>
              </a:ext>
            </a:extLst>
          </p:cNvPr>
          <p:cNvSpPr/>
          <p:nvPr/>
        </p:nvSpPr>
        <p:spPr>
          <a:xfrm>
            <a:off x="-88469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901F37-B2CC-4C51-BA67-4A3675597E26}"/>
              </a:ext>
            </a:extLst>
          </p:cNvPr>
          <p:cNvSpPr/>
          <p:nvPr/>
        </p:nvSpPr>
        <p:spPr>
          <a:xfrm>
            <a:off x="-3180452" y="5635417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96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25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1.11111E-6 L 1 -0.00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8514608D-4DF2-4CCD-BA61-EFBC7842F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026" y="2120830"/>
            <a:ext cx="1918601" cy="346875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FF4AB58-8A4E-4962-89A2-6B339631FD26}"/>
              </a:ext>
            </a:extLst>
          </p:cNvPr>
          <p:cNvGrpSpPr/>
          <p:nvPr/>
        </p:nvGrpSpPr>
        <p:grpSpPr>
          <a:xfrm>
            <a:off x="2365541" y="152400"/>
            <a:ext cx="6168859" cy="1796980"/>
            <a:chOff x="2365541" y="152400"/>
            <a:chExt cx="6168859" cy="1796980"/>
          </a:xfrm>
          <a:solidFill>
            <a:schemeClr val="bg1"/>
          </a:solidFill>
        </p:grpSpPr>
        <p:sp>
          <p:nvSpPr>
            <p:cNvPr id="7" name="Thought Bubble: Cloud 6">
              <a:extLst>
                <a:ext uri="{FF2B5EF4-FFF2-40B4-BE49-F238E27FC236}">
                  <a16:creationId xmlns:a16="http://schemas.microsoft.com/office/drawing/2014/main" id="{486712D6-1B5F-409E-8253-4EE0A8624EF1}"/>
                </a:ext>
              </a:extLst>
            </p:cNvPr>
            <p:cNvSpPr/>
            <p:nvPr/>
          </p:nvSpPr>
          <p:spPr>
            <a:xfrm>
              <a:off x="2365541" y="152400"/>
              <a:ext cx="6168859" cy="1796980"/>
            </a:xfrm>
            <a:prstGeom prst="cloudCallout">
              <a:avLst>
                <a:gd name="adj1" fmla="val 68750"/>
                <a:gd name="adj2" fmla="val 6429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A8B363-AD10-4AA2-AFE9-B70DC632069C}"/>
                </a:ext>
              </a:extLst>
            </p:cNvPr>
            <p:cNvSpPr txBox="1"/>
            <p:nvPr/>
          </p:nvSpPr>
          <p:spPr>
            <a:xfrm>
              <a:off x="2419350" y="534744"/>
              <a:ext cx="611505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Why not try to remember </a:t>
              </a:r>
            </a:p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this memory verse.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DD799AA-2983-4451-8B2B-8BC9E2E95E4F}"/>
              </a:ext>
            </a:extLst>
          </p:cNvPr>
          <p:cNvGrpSpPr/>
          <p:nvPr/>
        </p:nvGrpSpPr>
        <p:grpSpPr>
          <a:xfrm>
            <a:off x="1392035" y="1549178"/>
            <a:ext cx="7332866" cy="5156422"/>
            <a:chOff x="228600" y="1386238"/>
            <a:chExt cx="7426731" cy="522166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CA62AC7-6803-412D-8152-6583B7937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386238"/>
              <a:ext cx="7426731" cy="5221662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B963BE9-3B53-4537-A0EB-AF8D7C182A42}"/>
                </a:ext>
              </a:extLst>
            </p:cNvPr>
            <p:cNvSpPr/>
            <p:nvPr/>
          </p:nvSpPr>
          <p:spPr>
            <a:xfrm rot="21293176">
              <a:off x="1386635" y="1704468"/>
              <a:ext cx="4581243" cy="40648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2400" dirty="0">
                  <a:latin typeface="Comic Sans MS" panose="030F0702030302020204" pitchFamily="66" charset="0"/>
                </a:rPr>
                <a:t>         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So Jesus is always able   </a:t>
              </a:r>
            </a:p>
            <a:p>
              <a:pPr>
                <a:lnSpc>
                  <a:spcPts val="45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         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to save those who come </a:t>
              </a:r>
            </a:p>
            <a:p>
              <a:pPr>
                <a:lnSpc>
                  <a:spcPts val="45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       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to God through him. He    </a:t>
              </a:r>
            </a:p>
            <a:p>
              <a:pPr>
                <a:lnSpc>
                  <a:spcPts val="45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    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can do this, because he  </a:t>
              </a:r>
            </a:p>
            <a:p>
              <a:pPr>
                <a:lnSpc>
                  <a:spcPts val="45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always lives, ready to help</a:t>
              </a:r>
            </a:p>
            <a:p>
              <a:pPr>
                <a:lnSpc>
                  <a:spcPts val="4500"/>
                </a:lnSpc>
              </a:pPr>
              <a:r>
                <a:rPr lang="en-US" sz="2400" b="0" i="0" dirty="0"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  those who come before God.</a:t>
              </a:r>
              <a:r>
                <a:rPr lang="en-US" sz="24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                    </a:t>
              </a:r>
            </a:p>
            <a:p>
              <a:pPr>
                <a:lnSpc>
                  <a:spcPts val="4500"/>
                </a:lnSpc>
              </a:pPr>
              <a:r>
                <a:rPr lang="en-US" sz="24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              </a:t>
              </a:r>
              <a:r>
                <a:rPr lang="en-US" sz="24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Hebrews 7 v25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3E7DD914-1E26-444B-96B4-B9C9286431C6}"/>
              </a:ext>
            </a:extLst>
          </p:cNvPr>
          <p:cNvSpPr/>
          <p:nvPr/>
        </p:nvSpPr>
        <p:spPr>
          <a:xfrm>
            <a:off x="-88469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B201E1E-913A-4D51-95BB-498D9B426E1C}"/>
              </a:ext>
            </a:extLst>
          </p:cNvPr>
          <p:cNvSpPr/>
          <p:nvPr/>
        </p:nvSpPr>
        <p:spPr>
          <a:xfrm>
            <a:off x="-3180452" y="5635417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38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1.11111E-6 L 1 -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30F5CC-7D41-4C76-8CC7-F42AF2D0F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5" y="2382354"/>
            <a:ext cx="1909872" cy="3207234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8D81BD41-4AF2-461C-8409-CDD7AF952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436" y="2380648"/>
            <a:ext cx="1883539" cy="320723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9FEF1C9-4BA6-4905-BBF6-A50375E1453E}"/>
              </a:ext>
            </a:extLst>
          </p:cNvPr>
          <p:cNvGrpSpPr/>
          <p:nvPr/>
        </p:nvGrpSpPr>
        <p:grpSpPr>
          <a:xfrm>
            <a:off x="414617" y="356287"/>
            <a:ext cx="11464238" cy="2024361"/>
            <a:chOff x="5856493" y="203317"/>
            <a:chExt cx="4925690" cy="1923058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FF533D94-8951-4B2E-9E5E-69B4CC54DB1D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32873"/>
                <a:gd name="adj2" fmla="val 133069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E455FF1-49A2-488E-BA06-7066EA2BE97A}"/>
                </a:ext>
              </a:extLst>
            </p:cNvPr>
            <p:cNvSpPr txBox="1"/>
            <p:nvPr/>
          </p:nvSpPr>
          <p:spPr>
            <a:xfrm>
              <a:off x="5856493" y="203317"/>
              <a:ext cx="4925690" cy="1923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 Spot the Frog and The Moses Quiz are interactive PowerPoints. You need to download them from the Sunday’s Online website page and run them as presentations on your computer.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51CD949-4EB4-4472-AA3F-ED5BE9C34B69}"/>
              </a:ext>
            </a:extLst>
          </p:cNvPr>
          <p:cNvGrpSpPr/>
          <p:nvPr/>
        </p:nvGrpSpPr>
        <p:grpSpPr>
          <a:xfrm>
            <a:off x="2691267" y="2087591"/>
            <a:ext cx="6681333" cy="1500202"/>
            <a:chOff x="5856493" y="203317"/>
            <a:chExt cx="4925690" cy="1425129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8AA8000E-282A-43F9-AFB4-6FA46B8F1780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-63481"/>
                <a:gd name="adj2" fmla="val 14975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2B2AD90-517A-4F81-BE12-416D65136C39}"/>
                </a:ext>
              </a:extLst>
            </p:cNvPr>
            <p:cNvSpPr txBox="1"/>
            <p:nvPr/>
          </p:nvSpPr>
          <p:spPr>
            <a:xfrm>
              <a:off x="5856493" y="203317"/>
              <a:ext cx="4925690" cy="906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6600FF"/>
                  </a:solidFill>
                  <a:latin typeface="Comic Sans MS" panose="030F0702030302020204" pitchFamily="66" charset="0"/>
                </a:rPr>
                <a:t>Today’s Wordsearch is also interactive and can be solved online at: </a:t>
              </a:r>
              <a:r>
                <a:rPr lang="en-US" sz="2800" u="sng" dirty="0">
                  <a:solidFill>
                    <a:srgbClr val="6600FF"/>
                  </a:solidFill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3A7EE0-25C2-44D8-B905-766675B647A7}"/>
              </a:ext>
            </a:extLst>
          </p:cNvPr>
          <p:cNvGrpSpPr/>
          <p:nvPr/>
        </p:nvGrpSpPr>
        <p:grpSpPr>
          <a:xfrm>
            <a:off x="2691267" y="3758860"/>
            <a:ext cx="6457605" cy="2069344"/>
            <a:chOff x="5856493" y="203317"/>
            <a:chExt cx="4925690" cy="1425129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34202040-5EA1-4500-B1B1-D99A9250E395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62334"/>
                <a:gd name="adj2" fmla="val -81427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2FFC3C-DFF0-4D40-B07F-ED4A949060F3}"/>
                </a:ext>
              </a:extLst>
            </p:cNvPr>
            <p:cNvSpPr txBox="1"/>
            <p:nvPr/>
          </p:nvSpPr>
          <p:spPr>
            <a:xfrm>
              <a:off x="5856493" y="203317"/>
              <a:ext cx="4925690" cy="1250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 other activities are available as downloadable documents on the Sunday’s Online website page.</a:t>
              </a:r>
            </a:p>
            <a:p>
              <a:pPr algn="ctr"/>
              <a:r>
                <a:rPr lang="en-US" sz="28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Go to the next page for a preview.</a:t>
              </a:r>
            </a:p>
          </p:txBody>
        </p:sp>
      </p:grpSp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BDCBB916-E174-4A1A-9CAE-AC7D046D3A03}"/>
              </a:ext>
            </a:extLst>
          </p:cNvPr>
          <p:cNvSpPr/>
          <p:nvPr/>
        </p:nvSpPr>
        <p:spPr>
          <a:xfrm>
            <a:off x="-248510" y="-176324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8BE1971-65A8-48D3-9A11-145A72A4F499}"/>
              </a:ext>
            </a:extLst>
          </p:cNvPr>
          <p:cNvSpPr/>
          <p:nvPr/>
        </p:nvSpPr>
        <p:spPr>
          <a:xfrm>
            <a:off x="-3180452" y="5635417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532974-6587-4D88-9CDA-AADEF65E8A96}"/>
              </a:ext>
            </a:extLst>
          </p:cNvPr>
          <p:cNvSpPr txBox="1"/>
          <p:nvPr/>
        </p:nvSpPr>
        <p:spPr>
          <a:xfrm>
            <a:off x="3100977" y="2965194"/>
            <a:ext cx="619125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u="sng" dirty="0">
                <a:solidFill>
                  <a:srgbClr val="0000CC"/>
                </a:solidFill>
                <a:latin typeface="Comic Sans MS" panose="030F0702030302020204" pitchFamily="66" charset="0"/>
              </a:rPr>
              <a:t>https://thewordsearch.com/puzzle/1387031/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17693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1.11111E-6 L 1 -0.0013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7F0FFCB-A824-482A-BE1A-6F5548440B33}"/>
              </a:ext>
            </a:extLst>
          </p:cNvPr>
          <p:cNvSpPr/>
          <p:nvPr/>
        </p:nvSpPr>
        <p:spPr>
          <a:xfrm>
            <a:off x="333423" y="1473979"/>
            <a:ext cx="233749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SPOT THE FROG</a:t>
            </a:r>
            <a:endParaRPr lang="en-GB" sz="2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546543CF-98E9-4B96-BC2C-F6F5B001B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4" y="1950288"/>
            <a:ext cx="2639243" cy="1849408"/>
          </a:xfrm>
          <a:prstGeom prst="rect">
            <a:avLst/>
          </a:prstGeom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F4F60783-1433-4BA3-A691-BFB3D184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05" y="1232932"/>
            <a:ext cx="2471739" cy="34319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FCF0C5-E0FC-4BE9-BA3F-4DD779206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023" y="1243923"/>
            <a:ext cx="2577952" cy="337955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0E1C61-55C2-4887-AE78-0B4CE8D132AD}"/>
              </a:ext>
            </a:extLst>
          </p:cNvPr>
          <p:cNvSpPr/>
          <p:nvPr/>
        </p:nvSpPr>
        <p:spPr>
          <a:xfrm>
            <a:off x="109536" y="1219200"/>
            <a:ext cx="27051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596CD1-7764-4353-B4C9-1825BB75BC5E}"/>
              </a:ext>
            </a:extLst>
          </p:cNvPr>
          <p:cNvSpPr/>
          <p:nvPr/>
        </p:nvSpPr>
        <p:spPr>
          <a:xfrm>
            <a:off x="3121025" y="1219200"/>
            <a:ext cx="27051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DF44A9-76B9-440F-86DA-15BCC3C22565}"/>
              </a:ext>
            </a:extLst>
          </p:cNvPr>
          <p:cNvSpPr/>
          <p:nvPr/>
        </p:nvSpPr>
        <p:spPr>
          <a:xfrm>
            <a:off x="6365875" y="1219200"/>
            <a:ext cx="27051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44CBCA-02F1-4F7A-90F2-64339D597774}"/>
              </a:ext>
            </a:extLst>
          </p:cNvPr>
          <p:cNvSpPr/>
          <p:nvPr/>
        </p:nvSpPr>
        <p:spPr>
          <a:xfrm>
            <a:off x="9377364" y="1219200"/>
            <a:ext cx="27051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B4F384-0432-4E42-B671-B1533006AC93}"/>
              </a:ext>
            </a:extLst>
          </p:cNvPr>
          <p:cNvSpPr txBox="1"/>
          <p:nvPr/>
        </p:nvSpPr>
        <p:spPr>
          <a:xfrm>
            <a:off x="3038475" y="4800600"/>
            <a:ext cx="332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Moses and the 10 Plagues</a:t>
            </a:r>
          </a:p>
          <a:p>
            <a:pPr algn="ctr"/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Interactive Quiz</a:t>
            </a:r>
            <a:endParaRPr lang="en-GB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4060E-FA49-4E7B-9C4A-E62DAFBD7DB0}"/>
              </a:ext>
            </a:extLst>
          </p:cNvPr>
          <p:cNvSpPr txBox="1"/>
          <p:nvPr/>
        </p:nvSpPr>
        <p:spPr>
          <a:xfrm>
            <a:off x="109536" y="4800599"/>
            <a:ext cx="2705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Spot the Frog</a:t>
            </a:r>
          </a:p>
          <a:p>
            <a:pPr algn="ctr"/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Interactive Activity</a:t>
            </a:r>
            <a:endParaRPr lang="en-GB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2E064C-DB98-4188-AD0C-F455712679AA}"/>
              </a:ext>
            </a:extLst>
          </p:cNvPr>
          <p:cNvSpPr txBox="1"/>
          <p:nvPr/>
        </p:nvSpPr>
        <p:spPr>
          <a:xfrm>
            <a:off x="6365875" y="4800598"/>
            <a:ext cx="2705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Wordsearch Activity</a:t>
            </a:r>
            <a:endParaRPr lang="en-GB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35B8AF-9EB9-4653-AF35-A7610F6EE3B5}"/>
              </a:ext>
            </a:extLst>
          </p:cNvPr>
          <p:cNvSpPr txBox="1"/>
          <p:nvPr/>
        </p:nvSpPr>
        <p:spPr>
          <a:xfrm>
            <a:off x="9377364" y="4800598"/>
            <a:ext cx="2705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Craft Activity</a:t>
            </a:r>
            <a:endParaRPr lang="en-GB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11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85E4CCB0-6013-4193-8636-81E751FF2B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364" y="1152586"/>
            <a:ext cx="2705100" cy="27240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33DEE3-4985-4049-A2CF-9AB289F614AE}"/>
              </a:ext>
            </a:extLst>
          </p:cNvPr>
          <p:cNvSpPr txBox="1"/>
          <p:nvPr/>
        </p:nvSpPr>
        <p:spPr>
          <a:xfrm>
            <a:off x="9413875" y="4029015"/>
            <a:ext cx="27051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00" dirty="0">
                <a:latin typeface="Comic Sans MS" panose="030F0702030302020204" pitchFamily="66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Original image: </a:t>
            </a:r>
            <a:r>
              <a:rPr lang="en-GB" sz="700" dirty="0">
                <a:solidFill>
                  <a:srgbClr val="0563C1"/>
                </a:solidFill>
                <a:latin typeface="Comic Sans MS" panose="030F0702030302020204" pitchFamily="66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https://www.pinterest.co.uk/pin/825143962962294279/</a:t>
            </a:r>
            <a:endParaRPr lang="en-GB" sz="700" dirty="0">
              <a:solidFill>
                <a:srgbClr val="0563C1"/>
              </a:solidFill>
              <a:latin typeface="Comic Sans MS" panose="030F0702030302020204" pitchFamily="66" charset="0"/>
            </a:endParaRPr>
          </a:p>
          <a:p>
            <a:endParaRPr lang="en-GB" sz="800" dirty="0">
              <a:solidFill>
                <a:srgbClr val="0563C1"/>
              </a:solidFill>
              <a:latin typeface="Comic Sans MS" panose="030F0702030302020204" pitchFamily="66" charset="0"/>
            </a:endParaRPr>
          </a:p>
          <a:p>
            <a:pPr algn="r"/>
            <a:r>
              <a:rPr lang="en-GB" sz="1200" dirty="0">
                <a:latin typeface="Comic Sans MS" panose="030F0702030302020204" pitchFamily="66" charset="0"/>
              </a:rPr>
              <a:t>© Crafting the Word of God</a:t>
            </a:r>
          </a:p>
        </p:txBody>
      </p:sp>
      <p:sp>
        <p:nvSpPr>
          <p:cNvPr id="6" name="Rectangle 5">
            <a:hlinkClick r:id="rId7" action="ppaction://hlinksldjump"/>
            <a:extLst>
              <a:ext uri="{FF2B5EF4-FFF2-40B4-BE49-F238E27FC236}">
                <a16:creationId xmlns:a16="http://schemas.microsoft.com/office/drawing/2014/main" id="{922E42E2-45B6-4E90-A72E-766FF1341AD1}"/>
              </a:ext>
            </a:extLst>
          </p:cNvPr>
          <p:cNvSpPr/>
          <p:nvPr/>
        </p:nvSpPr>
        <p:spPr>
          <a:xfrm>
            <a:off x="-129589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DA89450-1526-472F-B8E3-665619110577}"/>
              </a:ext>
            </a:extLst>
          </p:cNvPr>
          <p:cNvSpPr/>
          <p:nvPr/>
        </p:nvSpPr>
        <p:spPr>
          <a:xfrm>
            <a:off x="-3180452" y="5635417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80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1.11111E-6 L 1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B740D7B-21ED-4257-8F24-E1E28BF6775A}"/>
              </a:ext>
            </a:extLst>
          </p:cNvPr>
          <p:cNvSpPr txBox="1"/>
          <p:nvPr/>
        </p:nvSpPr>
        <p:spPr>
          <a:xfrm>
            <a:off x="3223815" y="4145801"/>
            <a:ext cx="2602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Original image:</a:t>
            </a:r>
          </a:p>
          <a:p>
            <a:r>
              <a:rPr lang="en-US" sz="800" dirty="0"/>
              <a:t> </a:t>
            </a:r>
            <a:r>
              <a:rPr lang="en-GB" sz="800" dirty="0">
                <a:hlinkClick r:id="rId2"/>
              </a:rPr>
              <a:t>https://worksheets.theteacherscorner.net/make-your-own/maze/maze.php</a:t>
            </a:r>
            <a:endParaRPr lang="en-GB" sz="800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7850E239-DD3F-45E2-9C7D-126E4ED2D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111" y="1495424"/>
            <a:ext cx="2626014" cy="24950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A0499D5-AAED-457F-BFE9-4E9A9CD167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24" y="1280696"/>
            <a:ext cx="2632544" cy="3291304"/>
          </a:xfrm>
          <a:prstGeom prst="rect">
            <a:avLst/>
          </a:prstGeom>
        </p:spPr>
      </p:pic>
      <p:pic>
        <p:nvPicPr>
          <p:cNvPr id="18" name="Picture 1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6AFF39E2-91D9-4FF7-8FA1-166499F73D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639" y="1235615"/>
            <a:ext cx="2432845" cy="3488784"/>
          </a:xfrm>
          <a:prstGeom prst="rect">
            <a:avLst/>
          </a:prstGeom>
        </p:spPr>
      </p:pic>
      <p:pic>
        <p:nvPicPr>
          <p:cNvPr id="16" name="Picture 1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A283DD0-64C6-4EA9-9077-A594EF53ED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364" y="1280696"/>
            <a:ext cx="2779176" cy="33675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0E1C61-55C2-4887-AE78-0B4CE8D132AD}"/>
              </a:ext>
            </a:extLst>
          </p:cNvPr>
          <p:cNvSpPr/>
          <p:nvPr/>
        </p:nvSpPr>
        <p:spPr>
          <a:xfrm>
            <a:off x="109536" y="1219200"/>
            <a:ext cx="27051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596CD1-7764-4353-B4C9-1825BB75BC5E}"/>
              </a:ext>
            </a:extLst>
          </p:cNvPr>
          <p:cNvSpPr/>
          <p:nvPr/>
        </p:nvSpPr>
        <p:spPr>
          <a:xfrm>
            <a:off x="3121025" y="1219200"/>
            <a:ext cx="27051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DF44A9-76B9-440F-86DA-15BCC3C22565}"/>
              </a:ext>
            </a:extLst>
          </p:cNvPr>
          <p:cNvSpPr/>
          <p:nvPr/>
        </p:nvSpPr>
        <p:spPr>
          <a:xfrm>
            <a:off x="6365875" y="1219200"/>
            <a:ext cx="27051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44CBCA-02F1-4F7A-90F2-64339D597774}"/>
              </a:ext>
            </a:extLst>
          </p:cNvPr>
          <p:cNvSpPr/>
          <p:nvPr/>
        </p:nvSpPr>
        <p:spPr>
          <a:xfrm>
            <a:off x="9377364" y="1219200"/>
            <a:ext cx="27051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B4F384-0432-4E42-B671-B1533006AC93}"/>
              </a:ext>
            </a:extLst>
          </p:cNvPr>
          <p:cNvSpPr txBox="1"/>
          <p:nvPr/>
        </p:nvSpPr>
        <p:spPr>
          <a:xfrm>
            <a:off x="3038475" y="4800600"/>
            <a:ext cx="2787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Maze Activity</a:t>
            </a:r>
            <a:endParaRPr lang="en-GB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4060E-FA49-4E7B-9C4A-E62DAFBD7DB0}"/>
              </a:ext>
            </a:extLst>
          </p:cNvPr>
          <p:cNvSpPr txBox="1"/>
          <p:nvPr/>
        </p:nvSpPr>
        <p:spPr>
          <a:xfrm>
            <a:off x="109536" y="4800599"/>
            <a:ext cx="2705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Word Ladder Activity</a:t>
            </a:r>
            <a:endParaRPr lang="en-GB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2E064C-DB98-4188-AD0C-F455712679AA}"/>
              </a:ext>
            </a:extLst>
          </p:cNvPr>
          <p:cNvSpPr txBox="1"/>
          <p:nvPr/>
        </p:nvSpPr>
        <p:spPr>
          <a:xfrm>
            <a:off x="6365875" y="4800598"/>
            <a:ext cx="2705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Crossword Activity</a:t>
            </a:r>
            <a:endParaRPr lang="en-GB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35B8AF-9EB9-4653-AF35-A7610F6EE3B5}"/>
              </a:ext>
            </a:extLst>
          </p:cNvPr>
          <p:cNvSpPr txBox="1"/>
          <p:nvPr/>
        </p:nvSpPr>
        <p:spPr>
          <a:xfrm>
            <a:off x="9377364" y="4800598"/>
            <a:ext cx="2705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Colouring Activity</a:t>
            </a:r>
            <a:endParaRPr lang="en-GB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hlinkClick r:id="rId7" action="ppaction://hlinksldjump"/>
            <a:extLst>
              <a:ext uri="{FF2B5EF4-FFF2-40B4-BE49-F238E27FC236}">
                <a16:creationId xmlns:a16="http://schemas.microsoft.com/office/drawing/2014/main" id="{EE058564-CD30-4EA5-90F8-C26130ABFE63}"/>
              </a:ext>
            </a:extLst>
          </p:cNvPr>
          <p:cNvSpPr/>
          <p:nvPr/>
        </p:nvSpPr>
        <p:spPr>
          <a:xfrm>
            <a:off x="-88469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B043D6C-510E-4D7D-91D8-B83336B9DC14}"/>
              </a:ext>
            </a:extLst>
          </p:cNvPr>
          <p:cNvSpPr/>
          <p:nvPr/>
        </p:nvSpPr>
        <p:spPr>
          <a:xfrm>
            <a:off x="-3180452" y="5635417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85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1.11111E-6 L 1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oy&#10;&#10;Description automatically generated">
            <a:extLst>
              <a:ext uri="{FF2B5EF4-FFF2-40B4-BE49-F238E27FC236}">
                <a16:creationId xmlns:a16="http://schemas.microsoft.com/office/drawing/2014/main" id="{B9F33273-B62F-407C-B703-F9817F2FF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762" y="1581958"/>
            <a:ext cx="1934730" cy="3303552"/>
          </a:xfrm>
          <a:prstGeom prst="rect">
            <a:avLst/>
          </a:prstGeom>
        </p:spPr>
      </p:pic>
      <p:pic>
        <p:nvPicPr>
          <p:cNvPr id="18" name="Picture 17" descr="A picture containing toy&#10;&#10;Description automatically generated">
            <a:extLst>
              <a:ext uri="{FF2B5EF4-FFF2-40B4-BE49-F238E27FC236}">
                <a16:creationId xmlns:a16="http://schemas.microsoft.com/office/drawing/2014/main" id="{E7C3BE51-3251-4CAC-9531-8CD8F1B9F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46" y="1604671"/>
            <a:ext cx="1934730" cy="3280839"/>
          </a:xfrm>
          <a:prstGeom prst="rect">
            <a:avLst/>
          </a:prstGeom>
        </p:spPr>
      </p:pic>
      <p:pic>
        <p:nvPicPr>
          <p:cNvPr id="13" name="Picture 1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CAE2938A-FC39-4786-B03B-DA3C26F0D7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934" y="2018712"/>
            <a:ext cx="2705100" cy="1809818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FFE6C0-3780-4DAB-82E1-C4778A3CC6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967" y="1247481"/>
            <a:ext cx="2433161" cy="33432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0E1C61-55C2-4887-AE78-0B4CE8D132AD}"/>
              </a:ext>
            </a:extLst>
          </p:cNvPr>
          <p:cNvSpPr/>
          <p:nvPr/>
        </p:nvSpPr>
        <p:spPr>
          <a:xfrm>
            <a:off x="3069933" y="1247481"/>
            <a:ext cx="27051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596CD1-7764-4353-B4C9-1825BB75BC5E}"/>
              </a:ext>
            </a:extLst>
          </p:cNvPr>
          <p:cNvSpPr/>
          <p:nvPr/>
        </p:nvSpPr>
        <p:spPr>
          <a:xfrm>
            <a:off x="6289967" y="1247481"/>
            <a:ext cx="27051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B4F384-0432-4E42-B671-B1533006AC93}"/>
              </a:ext>
            </a:extLst>
          </p:cNvPr>
          <p:cNvSpPr txBox="1"/>
          <p:nvPr/>
        </p:nvSpPr>
        <p:spPr>
          <a:xfrm>
            <a:off x="6207417" y="4828881"/>
            <a:ext cx="2787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Reflection Activity</a:t>
            </a:r>
            <a:endParaRPr lang="en-GB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4060E-FA49-4E7B-9C4A-E62DAFBD7DB0}"/>
              </a:ext>
            </a:extLst>
          </p:cNvPr>
          <p:cNvSpPr txBox="1"/>
          <p:nvPr/>
        </p:nvSpPr>
        <p:spPr>
          <a:xfrm>
            <a:off x="3069933" y="4828880"/>
            <a:ext cx="2705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Spot the difference Activity</a:t>
            </a:r>
            <a:endParaRPr lang="en-GB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hlinkClick r:id="rId6" action="ppaction://hlinksldjump"/>
            <a:extLst>
              <a:ext uri="{FF2B5EF4-FFF2-40B4-BE49-F238E27FC236}">
                <a16:creationId xmlns:a16="http://schemas.microsoft.com/office/drawing/2014/main" id="{098D0050-DA8B-403C-A1F4-9DC5A86B35CB}"/>
              </a:ext>
            </a:extLst>
          </p:cNvPr>
          <p:cNvSpPr/>
          <p:nvPr/>
        </p:nvSpPr>
        <p:spPr>
          <a:xfrm>
            <a:off x="-184443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E5F3640-5A43-4401-A5C4-DD67B6488C22}"/>
              </a:ext>
            </a:extLst>
          </p:cNvPr>
          <p:cNvSpPr/>
          <p:nvPr/>
        </p:nvSpPr>
        <p:spPr>
          <a:xfrm>
            <a:off x="-3180452" y="5635417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01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1.11111E-6 L 1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8AF398A0-366C-49A3-B073-BCCAA0F71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903" y="2287848"/>
            <a:ext cx="1962265" cy="3322638"/>
          </a:xfrm>
          <a:prstGeom prst="rect">
            <a:avLst/>
          </a:prstGeom>
        </p:spPr>
      </p:pic>
      <p:pic>
        <p:nvPicPr>
          <p:cNvPr id="13" name="Picture 12" descr="A picture containing toy&#10;&#10;Description automatically generated">
            <a:extLst>
              <a:ext uri="{FF2B5EF4-FFF2-40B4-BE49-F238E27FC236}">
                <a16:creationId xmlns:a16="http://schemas.microsoft.com/office/drawing/2014/main" id="{C5033DBC-5C17-4A6E-A5BD-40277B4D4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867" y="2305200"/>
            <a:ext cx="1934730" cy="3304798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059BD5AD-3551-4E1F-A9CF-3C8C7E6BE3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333" y="2265624"/>
            <a:ext cx="1921429" cy="3344374"/>
          </a:xfrm>
          <a:prstGeom prst="rect">
            <a:avLst/>
          </a:prstGeom>
        </p:spPr>
      </p:pic>
      <p:pic>
        <p:nvPicPr>
          <p:cNvPr id="9" name="Picture 8" descr="A picture containing toy&#10;&#10;Description automatically generated">
            <a:extLst>
              <a:ext uri="{FF2B5EF4-FFF2-40B4-BE49-F238E27FC236}">
                <a16:creationId xmlns:a16="http://schemas.microsoft.com/office/drawing/2014/main" id="{D803F87D-81BF-42C4-B6C0-ADC1C9CBC8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655" y="2329158"/>
            <a:ext cx="1934730" cy="3280839"/>
          </a:xfrm>
          <a:prstGeom prst="rect">
            <a:avLst/>
          </a:prstGeom>
        </p:spPr>
      </p:pic>
      <p:pic>
        <p:nvPicPr>
          <p:cNvPr id="11" name="Picture 10" descr="A picture containing toy&#10;&#10;Description automatically generated">
            <a:extLst>
              <a:ext uri="{FF2B5EF4-FFF2-40B4-BE49-F238E27FC236}">
                <a16:creationId xmlns:a16="http://schemas.microsoft.com/office/drawing/2014/main" id="{97182C19-F202-4435-A2F2-022D3ACF2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998" y="2297391"/>
            <a:ext cx="1934730" cy="3303552"/>
          </a:xfrm>
          <a:prstGeom prst="rect">
            <a:avLst/>
          </a:prstGeom>
        </p:spPr>
      </p:pic>
      <p:pic>
        <p:nvPicPr>
          <p:cNvPr id="17" name="Picture 1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FC62EB6-FBDA-4141-BD90-8015D75C8A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85" y="2297391"/>
            <a:ext cx="1921429" cy="3280841"/>
          </a:xfrm>
          <a:prstGeom prst="rect">
            <a:avLst/>
          </a:prstGeom>
        </p:spPr>
      </p:pic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54C6FABA-A85B-4710-B31E-6998A47265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43" y="2297391"/>
            <a:ext cx="1921428" cy="328083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EB1592F-243E-48E3-A85C-73AEDC343CFD}"/>
              </a:ext>
            </a:extLst>
          </p:cNvPr>
          <p:cNvSpPr txBox="1"/>
          <p:nvPr/>
        </p:nvSpPr>
        <p:spPr>
          <a:xfrm>
            <a:off x="3531363" y="1007793"/>
            <a:ext cx="5030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Bye. See you next week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" action="ppaction://hlinkshowjump?jump=endshow"/>
            <a:extLst>
              <a:ext uri="{FF2B5EF4-FFF2-40B4-BE49-F238E27FC236}">
                <a16:creationId xmlns:a16="http://schemas.microsoft.com/office/drawing/2014/main" id="{CF7674B6-4578-4528-BBD1-086B9FA3E8EA}"/>
              </a:ext>
            </a:extLst>
          </p:cNvPr>
          <p:cNvSpPr/>
          <p:nvPr/>
        </p:nvSpPr>
        <p:spPr>
          <a:xfrm>
            <a:off x="-160486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15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5BD85B48-BABD-4C59-A234-0E87DADC5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350" y="2351671"/>
            <a:ext cx="1926423" cy="3236211"/>
          </a:xfrm>
          <a:prstGeom prst="rect">
            <a:avLst/>
          </a:prstGeom>
        </p:spPr>
      </p:pic>
      <p:pic>
        <p:nvPicPr>
          <p:cNvPr id="12" name="Picture 1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450119D-43D2-4737-BDB7-699F38D3A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169" y="2380648"/>
            <a:ext cx="1921429" cy="3207234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54B9CE-35A1-4782-96F3-094A08B618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10" y="2366159"/>
            <a:ext cx="1909872" cy="3207234"/>
          </a:xfrm>
          <a:prstGeom prst="rect">
            <a:avLst/>
          </a:prstGeom>
        </p:spPr>
      </p:pic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4C3F00B7-00B6-452E-9D88-B39A898AC6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372" y="2380648"/>
            <a:ext cx="1883539" cy="3207234"/>
          </a:xfrm>
          <a:prstGeom prst="rect">
            <a:avLst/>
          </a:prstGeom>
        </p:spPr>
      </p:pic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7BA573E3-D7FF-423A-BE66-96A9582ADF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90" y="2119124"/>
            <a:ext cx="1918601" cy="34687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8E5ECE-4E78-419F-8659-71160A690D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0" y="2325811"/>
            <a:ext cx="1921428" cy="32620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C3DF2B-E9D7-433C-BA88-FD36E627BE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809" y="2391805"/>
            <a:ext cx="1963374" cy="318491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3649EAE-A099-43F9-8D26-74E617668251}"/>
              </a:ext>
            </a:extLst>
          </p:cNvPr>
          <p:cNvGrpSpPr/>
          <p:nvPr/>
        </p:nvGrpSpPr>
        <p:grpSpPr>
          <a:xfrm>
            <a:off x="6547282" y="203652"/>
            <a:ext cx="4967062" cy="1425129"/>
            <a:chOff x="5899344" y="203317"/>
            <a:chExt cx="4967062" cy="1425129"/>
          </a:xfrm>
        </p:grpSpPr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id="{1D04B1F9-6C82-44EE-B217-FFAAA5A8D1CC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18204"/>
                <a:gd name="adj2" fmla="val 145485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0CA1C0D-2480-435B-9AE1-90DE88414066}"/>
                </a:ext>
              </a:extLst>
            </p:cNvPr>
            <p:cNvSpPr txBox="1"/>
            <p:nvPr/>
          </p:nvSpPr>
          <p:spPr>
            <a:xfrm>
              <a:off x="5940716" y="203317"/>
              <a:ext cx="492569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omic Sans MS" panose="030F0702030302020204" pitchFamily="66" charset="0"/>
                </a:rPr>
                <a:t>I missed some of the talks, can you tell me what has been happening? 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05585E-2B1E-4061-A0A5-6B365E0843D5}"/>
              </a:ext>
            </a:extLst>
          </p:cNvPr>
          <p:cNvGrpSpPr/>
          <p:nvPr/>
        </p:nvGrpSpPr>
        <p:grpSpPr>
          <a:xfrm>
            <a:off x="209983" y="21248"/>
            <a:ext cx="6060896" cy="2267843"/>
            <a:chOff x="3686628" y="159656"/>
            <a:chExt cx="7460342" cy="3077030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A9DD5303-9EA7-4D01-BB08-17D4311CD7BA}"/>
                </a:ext>
              </a:extLst>
            </p:cNvPr>
            <p:cNvSpPr/>
            <p:nvPr/>
          </p:nvSpPr>
          <p:spPr>
            <a:xfrm>
              <a:off x="3686628" y="159656"/>
              <a:ext cx="7460342" cy="3077030"/>
            </a:xfrm>
            <a:prstGeom prst="wedgeEllipseCallout">
              <a:avLst>
                <a:gd name="adj1" fmla="val -23087"/>
                <a:gd name="adj2" fmla="val 8404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E715DE-2323-45EF-A71B-49E67569948F}"/>
                </a:ext>
              </a:extLst>
            </p:cNvPr>
            <p:cNvSpPr txBox="1"/>
            <p:nvPr/>
          </p:nvSpPr>
          <p:spPr>
            <a:xfrm>
              <a:off x="4389921" y="529978"/>
              <a:ext cx="577536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omic Sans MS" panose="030F0702030302020204" pitchFamily="66" charset="0"/>
                </a:rPr>
                <a:t>Here are 4 clues to what we have looked at. Click on them to find out what we have looked at.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9" name="Rectangle 8">
            <a:hlinkClick r:id="rId9" action="ppaction://hlinksldjump"/>
            <a:extLst>
              <a:ext uri="{FF2B5EF4-FFF2-40B4-BE49-F238E27FC236}">
                <a16:creationId xmlns:a16="http://schemas.microsoft.com/office/drawing/2014/main" id="{E36B7AE8-ED87-4A55-9F7C-9C42623AE4BB}"/>
              </a:ext>
            </a:extLst>
          </p:cNvPr>
          <p:cNvSpPr/>
          <p:nvPr/>
        </p:nvSpPr>
        <p:spPr>
          <a:xfrm>
            <a:off x="-88469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hlinkClick r:id="rId10" action="ppaction://hlinksldjump"/>
            <a:extLst>
              <a:ext uri="{FF2B5EF4-FFF2-40B4-BE49-F238E27FC236}">
                <a16:creationId xmlns:a16="http://schemas.microsoft.com/office/drawing/2014/main" id="{E8A0A157-2B5F-4886-9246-E0974B345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169" y="4107968"/>
            <a:ext cx="1856311" cy="155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hlinkClick r:id="rId12" action="ppaction://hlinksldjump"/>
            <a:extLst>
              <a:ext uri="{FF2B5EF4-FFF2-40B4-BE49-F238E27FC236}">
                <a16:creationId xmlns:a16="http://schemas.microsoft.com/office/drawing/2014/main" id="{C8ABE2FA-0D6A-497B-A069-3EFD46AF5E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673" y="2391805"/>
            <a:ext cx="1054698" cy="1767332"/>
          </a:xfrm>
          <a:prstGeom prst="rect">
            <a:avLst/>
          </a:prstGeom>
        </p:spPr>
      </p:pic>
      <p:pic>
        <p:nvPicPr>
          <p:cNvPr id="20" name="Picture 19">
            <a:hlinkClick r:id="rId14" action="ppaction://hlinksldjump"/>
            <a:extLst>
              <a:ext uri="{FF2B5EF4-FFF2-40B4-BE49-F238E27FC236}">
                <a16:creationId xmlns:a16="http://schemas.microsoft.com/office/drawing/2014/main" id="{EF1CDA15-07F7-4ADF-B1CE-61DBE2EB484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626" y="4448781"/>
            <a:ext cx="2008652" cy="1184879"/>
          </a:xfrm>
          <a:prstGeom prst="rect">
            <a:avLst/>
          </a:prstGeom>
        </p:spPr>
      </p:pic>
      <p:pic>
        <p:nvPicPr>
          <p:cNvPr id="21" name="Picture 20">
            <a:hlinkClick r:id="rId16" action="ppaction://hlinksldjump"/>
            <a:extLst>
              <a:ext uri="{FF2B5EF4-FFF2-40B4-BE49-F238E27FC236}">
                <a16:creationId xmlns:a16="http://schemas.microsoft.com/office/drawing/2014/main" id="{90E4C41F-A4A0-4DE2-B07E-9257FA9A78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39" y="2318068"/>
            <a:ext cx="1134286" cy="1671926"/>
          </a:xfrm>
          <a:prstGeom prst="rect">
            <a:avLst/>
          </a:prstGeom>
        </p:spPr>
      </p:pic>
      <p:sp>
        <p:nvSpPr>
          <p:cNvPr id="24" name="Arrow: Right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BC11794-5DDD-48C7-A536-2689E01468BD}"/>
              </a:ext>
            </a:extLst>
          </p:cNvPr>
          <p:cNvSpPr/>
          <p:nvPr/>
        </p:nvSpPr>
        <p:spPr>
          <a:xfrm>
            <a:off x="-3180452" y="5635417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16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125E-6 4.44444E-6 L -0.3582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0833E-6 -3.7037E-6 L 0.403 -0.00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125E-6 1.48148E-6 L -0.44726 -0.0060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70" y="-30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1.48148E-6 L 0.51433 -0.0004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1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75E-6 -3.7037E-6 L -0.54453 0.004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5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7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25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1.11111E-6 L 1 -0.0013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8E5ECE-4E78-419F-8659-71160A690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0" y="2325811"/>
            <a:ext cx="1921428" cy="32620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C3DF2B-E9D7-433C-BA88-FD36E627B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809" y="2391805"/>
            <a:ext cx="1963374" cy="318491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405585E-2B1E-4061-A0A5-6B365E0843D5}"/>
              </a:ext>
            </a:extLst>
          </p:cNvPr>
          <p:cNvGrpSpPr/>
          <p:nvPr/>
        </p:nvGrpSpPr>
        <p:grpSpPr>
          <a:xfrm>
            <a:off x="209982" y="21248"/>
            <a:ext cx="9810317" cy="1671926"/>
            <a:chOff x="3686628" y="159656"/>
            <a:chExt cx="7460342" cy="3077030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A9DD5303-9EA7-4D01-BB08-17D4311CD7BA}"/>
                </a:ext>
              </a:extLst>
            </p:cNvPr>
            <p:cNvSpPr/>
            <p:nvPr/>
          </p:nvSpPr>
          <p:spPr>
            <a:xfrm>
              <a:off x="3686628" y="159656"/>
              <a:ext cx="7460342" cy="3077030"/>
            </a:xfrm>
            <a:prstGeom prst="wedgeEllipseCallout">
              <a:avLst>
                <a:gd name="adj1" fmla="val -33379"/>
                <a:gd name="adj2" fmla="val 12961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E715DE-2323-45EF-A71B-49E67569948F}"/>
                </a:ext>
              </a:extLst>
            </p:cNvPr>
            <p:cNvSpPr txBox="1"/>
            <p:nvPr/>
          </p:nvSpPr>
          <p:spPr>
            <a:xfrm>
              <a:off x="4457923" y="589462"/>
              <a:ext cx="5775364" cy="2463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The sack of grain reminds us of Joseph who was sold as a slave, but rescued Egypt from the famine. </a:t>
              </a:r>
            </a:p>
          </p:txBody>
        </p:sp>
      </p:grpSp>
      <p:pic>
        <p:nvPicPr>
          <p:cNvPr id="19" name="Picture 18">
            <a:hlinkClick r:id="" action="ppaction://noaction"/>
            <a:extLst>
              <a:ext uri="{FF2B5EF4-FFF2-40B4-BE49-F238E27FC236}">
                <a16:creationId xmlns:a16="http://schemas.microsoft.com/office/drawing/2014/main" id="{C8ABE2FA-0D6A-497B-A069-3EFD46AF5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730" y="1591763"/>
            <a:ext cx="1374895" cy="230387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F53B12-41EA-4145-8CCE-EDF523D86ABD}"/>
              </a:ext>
            </a:extLst>
          </p:cNvPr>
          <p:cNvGrpSpPr/>
          <p:nvPr/>
        </p:nvGrpSpPr>
        <p:grpSpPr>
          <a:xfrm>
            <a:off x="1538936" y="3758308"/>
            <a:ext cx="8610482" cy="1829573"/>
            <a:chOff x="3686628" y="159656"/>
            <a:chExt cx="7460342" cy="3077030"/>
          </a:xfrm>
        </p:grpSpPr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59A49FFA-2E70-4657-90EF-5FB68436472A}"/>
                </a:ext>
              </a:extLst>
            </p:cNvPr>
            <p:cNvSpPr/>
            <p:nvPr/>
          </p:nvSpPr>
          <p:spPr>
            <a:xfrm>
              <a:off x="3686628" y="159656"/>
              <a:ext cx="7460342" cy="3077030"/>
            </a:xfrm>
            <a:prstGeom prst="wedgeEllipseCallout">
              <a:avLst>
                <a:gd name="adj1" fmla="val -46211"/>
                <a:gd name="adj2" fmla="val -9028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5C51AA8-38CD-48D3-9ADD-E7EEB3054DE2}"/>
                </a:ext>
              </a:extLst>
            </p:cNvPr>
            <p:cNvSpPr txBox="1"/>
            <p:nvPr/>
          </p:nvSpPr>
          <p:spPr>
            <a:xfrm>
              <a:off x="4457923" y="589462"/>
              <a:ext cx="5775364" cy="2548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Joseph was part of Moses’ family. It was God’s plan to take him to Egypt and that’s where Moses was born.</a:t>
              </a:r>
            </a:p>
          </p:txBody>
        </p:sp>
      </p:grpSp>
      <p:sp>
        <p:nvSpPr>
          <p:cNvPr id="6" name="Rectangle 5">
            <a:hlinkClick r:id="rId5" action="ppaction://hlinksldjump"/>
            <a:extLst>
              <a:ext uri="{FF2B5EF4-FFF2-40B4-BE49-F238E27FC236}">
                <a16:creationId xmlns:a16="http://schemas.microsoft.com/office/drawing/2014/main" id="{B8F88A75-2FE3-4350-876C-DA94FE11C231}"/>
              </a:ext>
            </a:extLst>
          </p:cNvPr>
          <p:cNvSpPr/>
          <p:nvPr/>
        </p:nvSpPr>
        <p:spPr>
          <a:xfrm>
            <a:off x="-88469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hlinkClick r:id="rId6" action="ppaction://hlinksldjump"/>
            <a:extLst>
              <a:ext uri="{FF2B5EF4-FFF2-40B4-BE49-F238E27FC236}">
                <a16:creationId xmlns:a16="http://schemas.microsoft.com/office/drawing/2014/main" id="{C03897DB-7353-4E62-A6D4-004B233BB236}"/>
              </a:ext>
            </a:extLst>
          </p:cNvPr>
          <p:cNvSpPr/>
          <p:nvPr/>
        </p:nvSpPr>
        <p:spPr>
          <a:xfrm>
            <a:off x="-3180452" y="5635417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return to last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17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75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1.11111E-6 L 1 -0.001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8E5ECE-4E78-419F-8659-71160A690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0" y="2325811"/>
            <a:ext cx="1921428" cy="32620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C3DF2B-E9D7-433C-BA88-FD36E627B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809" y="2391805"/>
            <a:ext cx="1963374" cy="318491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405585E-2B1E-4061-A0A5-6B365E0843D5}"/>
              </a:ext>
            </a:extLst>
          </p:cNvPr>
          <p:cNvGrpSpPr/>
          <p:nvPr/>
        </p:nvGrpSpPr>
        <p:grpSpPr>
          <a:xfrm>
            <a:off x="209982" y="21248"/>
            <a:ext cx="9810317" cy="1671926"/>
            <a:chOff x="3686628" y="159656"/>
            <a:chExt cx="7460342" cy="3077030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A9DD5303-9EA7-4D01-BB08-17D4311CD7BA}"/>
                </a:ext>
              </a:extLst>
            </p:cNvPr>
            <p:cNvSpPr/>
            <p:nvPr/>
          </p:nvSpPr>
          <p:spPr>
            <a:xfrm>
              <a:off x="3686628" y="159656"/>
              <a:ext cx="7460342" cy="3077030"/>
            </a:xfrm>
            <a:prstGeom prst="wedgeEllipseCallout">
              <a:avLst>
                <a:gd name="adj1" fmla="val -33379"/>
                <a:gd name="adj2" fmla="val 12961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E715DE-2323-45EF-A71B-49E67569948F}"/>
                </a:ext>
              </a:extLst>
            </p:cNvPr>
            <p:cNvSpPr txBox="1"/>
            <p:nvPr/>
          </p:nvSpPr>
          <p:spPr>
            <a:xfrm>
              <a:off x="4457923" y="589462"/>
              <a:ext cx="5775364" cy="2548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The Moses basket reminds us that Moses was put in a basket to escape being killed by Pharaoh’s men.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5F53B12-41EA-4145-8CCE-EDF523D86ABD}"/>
              </a:ext>
            </a:extLst>
          </p:cNvPr>
          <p:cNvGrpSpPr/>
          <p:nvPr/>
        </p:nvGrpSpPr>
        <p:grpSpPr>
          <a:xfrm>
            <a:off x="1538936" y="3758308"/>
            <a:ext cx="8610482" cy="1829573"/>
            <a:chOff x="3686628" y="159656"/>
            <a:chExt cx="7460342" cy="3077030"/>
          </a:xfrm>
        </p:grpSpPr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59A49FFA-2E70-4657-90EF-5FB68436472A}"/>
                </a:ext>
              </a:extLst>
            </p:cNvPr>
            <p:cNvSpPr/>
            <p:nvPr/>
          </p:nvSpPr>
          <p:spPr>
            <a:xfrm>
              <a:off x="3686628" y="159656"/>
              <a:ext cx="7460342" cy="3077030"/>
            </a:xfrm>
            <a:prstGeom prst="wedgeEllipseCallout">
              <a:avLst>
                <a:gd name="adj1" fmla="val -46211"/>
                <a:gd name="adj2" fmla="val -9028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5C51AA8-38CD-48D3-9ADD-E7EEB3054DE2}"/>
                </a:ext>
              </a:extLst>
            </p:cNvPr>
            <p:cNvSpPr txBox="1"/>
            <p:nvPr/>
          </p:nvSpPr>
          <p:spPr>
            <a:xfrm>
              <a:off x="4457923" y="589463"/>
              <a:ext cx="5775364" cy="2329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Moses was saved by the princess. </a:t>
              </a:r>
            </a:p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It was part of God’s plan for Moses to grow up in the royal palace.</a:t>
              </a:r>
            </a:p>
          </p:txBody>
        </p:sp>
      </p:grpSp>
      <p:pic>
        <p:nvPicPr>
          <p:cNvPr id="18" name="Picture 17">
            <a:hlinkClick r:id="" action="ppaction://noaction"/>
            <a:extLst>
              <a:ext uri="{FF2B5EF4-FFF2-40B4-BE49-F238E27FC236}">
                <a16:creationId xmlns:a16="http://schemas.microsoft.com/office/drawing/2014/main" id="{1174A40A-52F1-4419-B134-1E7051D6B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856" y="2088048"/>
            <a:ext cx="2596994" cy="1531935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  <a:extLst>
              <a:ext uri="{FF2B5EF4-FFF2-40B4-BE49-F238E27FC236}">
                <a16:creationId xmlns:a16="http://schemas.microsoft.com/office/drawing/2014/main" id="{D5C74135-A315-49F9-B039-B2973CD5398E}"/>
              </a:ext>
            </a:extLst>
          </p:cNvPr>
          <p:cNvSpPr/>
          <p:nvPr/>
        </p:nvSpPr>
        <p:spPr>
          <a:xfrm>
            <a:off x="-88469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hlinkClick r:id="rId6" action="ppaction://hlinksldjump"/>
            <a:extLst>
              <a:ext uri="{FF2B5EF4-FFF2-40B4-BE49-F238E27FC236}">
                <a16:creationId xmlns:a16="http://schemas.microsoft.com/office/drawing/2014/main" id="{A841ED9C-37E3-4B59-9E3C-F4E6AE38AF94}"/>
              </a:ext>
            </a:extLst>
          </p:cNvPr>
          <p:cNvSpPr/>
          <p:nvPr/>
        </p:nvSpPr>
        <p:spPr>
          <a:xfrm>
            <a:off x="-3180452" y="5635417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return to last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68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75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1.11111E-6 L 1 -0.001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hlinkClick r:id="" action="ppaction://noaction"/>
            <a:extLst>
              <a:ext uri="{FF2B5EF4-FFF2-40B4-BE49-F238E27FC236}">
                <a16:creationId xmlns:a16="http://schemas.microsoft.com/office/drawing/2014/main" id="{2383FF5C-0C6D-48FB-AEB4-C272BDD80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64" y="1738023"/>
            <a:ext cx="1529786" cy="22548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8E5ECE-4E78-419F-8659-71160A690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0" y="2325811"/>
            <a:ext cx="1921428" cy="32620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C3DF2B-E9D7-433C-BA88-FD36E627BE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809" y="2391805"/>
            <a:ext cx="1963374" cy="318491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405585E-2B1E-4061-A0A5-6B365E0843D5}"/>
              </a:ext>
            </a:extLst>
          </p:cNvPr>
          <p:cNvGrpSpPr/>
          <p:nvPr/>
        </p:nvGrpSpPr>
        <p:grpSpPr>
          <a:xfrm>
            <a:off x="209982" y="21248"/>
            <a:ext cx="9810317" cy="1671926"/>
            <a:chOff x="3686628" y="159656"/>
            <a:chExt cx="7460342" cy="3077030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A9DD5303-9EA7-4D01-BB08-17D4311CD7BA}"/>
                </a:ext>
              </a:extLst>
            </p:cNvPr>
            <p:cNvSpPr/>
            <p:nvPr/>
          </p:nvSpPr>
          <p:spPr>
            <a:xfrm>
              <a:off x="3686628" y="159656"/>
              <a:ext cx="7460342" cy="3077030"/>
            </a:xfrm>
            <a:prstGeom prst="wedgeEllipseCallout">
              <a:avLst>
                <a:gd name="adj1" fmla="val -33379"/>
                <a:gd name="adj2" fmla="val 12961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E715DE-2323-45EF-A71B-49E67569948F}"/>
                </a:ext>
              </a:extLst>
            </p:cNvPr>
            <p:cNvSpPr txBox="1"/>
            <p:nvPr/>
          </p:nvSpPr>
          <p:spPr>
            <a:xfrm>
              <a:off x="4457923" y="589462"/>
              <a:ext cx="5775364" cy="2548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The bucket of water reminds us that Moses had to run away from Egypt, but met some ladies by the well.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5F53B12-41EA-4145-8CCE-EDF523D86ABD}"/>
              </a:ext>
            </a:extLst>
          </p:cNvPr>
          <p:cNvGrpSpPr/>
          <p:nvPr/>
        </p:nvGrpSpPr>
        <p:grpSpPr>
          <a:xfrm>
            <a:off x="1538936" y="3758308"/>
            <a:ext cx="8610482" cy="1829573"/>
            <a:chOff x="3686628" y="159656"/>
            <a:chExt cx="7460342" cy="3077030"/>
          </a:xfrm>
        </p:grpSpPr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59A49FFA-2E70-4657-90EF-5FB68436472A}"/>
                </a:ext>
              </a:extLst>
            </p:cNvPr>
            <p:cNvSpPr/>
            <p:nvPr/>
          </p:nvSpPr>
          <p:spPr>
            <a:xfrm>
              <a:off x="3686628" y="159656"/>
              <a:ext cx="7460342" cy="3077030"/>
            </a:xfrm>
            <a:prstGeom prst="wedgeEllipseCallout">
              <a:avLst>
                <a:gd name="adj1" fmla="val -46211"/>
                <a:gd name="adj2" fmla="val -9028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5C51AA8-38CD-48D3-9ADD-E7EEB3054DE2}"/>
                </a:ext>
              </a:extLst>
            </p:cNvPr>
            <p:cNvSpPr txBox="1"/>
            <p:nvPr/>
          </p:nvSpPr>
          <p:spPr>
            <a:xfrm>
              <a:off x="4457923" y="589463"/>
              <a:ext cx="5775364" cy="2329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It was part of God’s plan for Moses to be lonely and poor, so that he could learn how to trust and obey God.</a:t>
              </a:r>
            </a:p>
          </p:txBody>
        </p:sp>
      </p:grpSp>
      <p:sp>
        <p:nvSpPr>
          <p:cNvPr id="6" name="Rectangle 5">
            <a:hlinkClick r:id="rId5" action="ppaction://hlinksldjump"/>
            <a:extLst>
              <a:ext uri="{FF2B5EF4-FFF2-40B4-BE49-F238E27FC236}">
                <a16:creationId xmlns:a16="http://schemas.microsoft.com/office/drawing/2014/main" id="{554FF4BA-F688-4460-AFAF-A6B45D73C44D}"/>
              </a:ext>
            </a:extLst>
          </p:cNvPr>
          <p:cNvSpPr/>
          <p:nvPr/>
        </p:nvSpPr>
        <p:spPr>
          <a:xfrm>
            <a:off x="-184443" y="-98633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hlinkClick r:id="rId6" action="ppaction://hlinksldjump"/>
            <a:extLst>
              <a:ext uri="{FF2B5EF4-FFF2-40B4-BE49-F238E27FC236}">
                <a16:creationId xmlns:a16="http://schemas.microsoft.com/office/drawing/2014/main" id="{C403FBC4-8FD8-46BE-8542-A54B3231F45F}"/>
              </a:ext>
            </a:extLst>
          </p:cNvPr>
          <p:cNvSpPr/>
          <p:nvPr/>
        </p:nvSpPr>
        <p:spPr>
          <a:xfrm>
            <a:off x="-3180452" y="5635417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return to last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68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75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1.11111E-6 L 1 -0.001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hlinkClick r:id="rId2" action="ppaction://hlinksldjump"/>
            <a:extLst>
              <a:ext uri="{FF2B5EF4-FFF2-40B4-BE49-F238E27FC236}">
                <a16:creationId xmlns:a16="http://schemas.microsoft.com/office/drawing/2014/main" id="{F6393995-7787-4D4E-87C2-12F8D04F1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96" y="1948733"/>
            <a:ext cx="2328261" cy="195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8E5ECE-4E78-419F-8659-71160A690D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0" y="2325811"/>
            <a:ext cx="1921428" cy="32620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C3DF2B-E9D7-433C-BA88-FD36E627BE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809" y="2391805"/>
            <a:ext cx="1963374" cy="318491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405585E-2B1E-4061-A0A5-6B365E0843D5}"/>
              </a:ext>
            </a:extLst>
          </p:cNvPr>
          <p:cNvGrpSpPr/>
          <p:nvPr/>
        </p:nvGrpSpPr>
        <p:grpSpPr>
          <a:xfrm>
            <a:off x="209982" y="21248"/>
            <a:ext cx="9810317" cy="1671926"/>
            <a:chOff x="3686628" y="159656"/>
            <a:chExt cx="7460342" cy="3077030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A9DD5303-9EA7-4D01-BB08-17D4311CD7BA}"/>
                </a:ext>
              </a:extLst>
            </p:cNvPr>
            <p:cNvSpPr/>
            <p:nvPr/>
          </p:nvSpPr>
          <p:spPr>
            <a:xfrm>
              <a:off x="3686628" y="159656"/>
              <a:ext cx="7460342" cy="3077030"/>
            </a:xfrm>
            <a:prstGeom prst="wedgeEllipseCallout">
              <a:avLst>
                <a:gd name="adj1" fmla="val -33379"/>
                <a:gd name="adj2" fmla="val 12961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E715DE-2323-45EF-A71B-49E67569948F}"/>
                </a:ext>
              </a:extLst>
            </p:cNvPr>
            <p:cNvSpPr txBox="1"/>
            <p:nvPr/>
          </p:nvSpPr>
          <p:spPr>
            <a:xfrm>
              <a:off x="4457923" y="589462"/>
              <a:ext cx="5775364" cy="2548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The sandal reminds us that God told  Moses to take off his sandals because he was on holy ground.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5F53B12-41EA-4145-8CCE-EDF523D86ABD}"/>
              </a:ext>
            </a:extLst>
          </p:cNvPr>
          <p:cNvGrpSpPr/>
          <p:nvPr/>
        </p:nvGrpSpPr>
        <p:grpSpPr>
          <a:xfrm>
            <a:off x="1538936" y="3758308"/>
            <a:ext cx="8610482" cy="2174715"/>
            <a:chOff x="3686628" y="159656"/>
            <a:chExt cx="7460342" cy="3077030"/>
          </a:xfrm>
        </p:grpSpPr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59A49FFA-2E70-4657-90EF-5FB68436472A}"/>
                </a:ext>
              </a:extLst>
            </p:cNvPr>
            <p:cNvSpPr/>
            <p:nvPr/>
          </p:nvSpPr>
          <p:spPr>
            <a:xfrm>
              <a:off x="3686628" y="159656"/>
              <a:ext cx="7460342" cy="3077030"/>
            </a:xfrm>
            <a:prstGeom prst="wedgeEllipseCallout">
              <a:avLst>
                <a:gd name="adj1" fmla="val -46653"/>
                <a:gd name="adj2" fmla="val -8240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5C51AA8-38CD-48D3-9ADD-E7EEB3054DE2}"/>
                </a:ext>
              </a:extLst>
            </p:cNvPr>
            <p:cNvSpPr txBox="1"/>
            <p:nvPr/>
          </p:nvSpPr>
          <p:spPr>
            <a:xfrm>
              <a:off x="4457923" y="589462"/>
              <a:ext cx="5775364" cy="2569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God spoke to Moses through the burning bush and promised that He would be with him, when he went back to Egypt.</a:t>
              </a:r>
            </a:p>
          </p:txBody>
        </p:sp>
      </p:grpSp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732CC23A-0E5F-4983-A894-146021586156}"/>
              </a:ext>
            </a:extLst>
          </p:cNvPr>
          <p:cNvSpPr/>
          <p:nvPr/>
        </p:nvSpPr>
        <p:spPr>
          <a:xfrm>
            <a:off x="-132452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hlinkClick r:id="rId6" action="ppaction://hlinksldjump"/>
            <a:extLst>
              <a:ext uri="{FF2B5EF4-FFF2-40B4-BE49-F238E27FC236}">
                <a16:creationId xmlns:a16="http://schemas.microsoft.com/office/drawing/2014/main" id="{F5CF4680-F0BB-4E52-B999-B38DEA639F52}"/>
              </a:ext>
            </a:extLst>
          </p:cNvPr>
          <p:cNvSpPr/>
          <p:nvPr/>
        </p:nvSpPr>
        <p:spPr>
          <a:xfrm>
            <a:off x="-3180452" y="5635417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return to last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55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75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1.11111E-6 L 1 -0.001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DC3DF2B-E9D7-433C-BA88-FD36E627B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809" y="2391805"/>
            <a:ext cx="1963374" cy="3184919"/>
          </a:xfrm>
          <a:prstGeom prst="rect">
            <a:avLst/>
          </a:prstGeom>
        </p:spPr>
      </p:pic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BF8FC1F-2713-4657-AEA0-5F46350B2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81" y="2369490"/>
            <a:ext cx="1921429" cy="3207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8E5ECE-4E78-419F-8659-71160A690D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0" y="2325811"/>
            <a:ext cx="1921428" cy="326207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3649EAE-A099-43F9-8D26-74E617668251}"/>
              </a:ext>
            </a:extLst>
          </p:cNvPr>
          <p:cNvGrpSpPr/>
          <p:nvPr/>
        </p:nvGrpSpPr>
        <p:grpSpPr>
          <a:xfrm>
            <a:off x="6585382" y="558721"/>
            <a:ext cx="4967062" cy="596448"/>
            <a:chOff x="5899344" y="203317"/>
            <a:chExt cx="4967062" cy="1425129"/>
          </a:xfrm>
        </p:grpSpPr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id="{1D04B1F9-6C82-44EE-B217-FFAAA5A8D1CC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15473"/>
                <a:gd name="adj2" fmla="val 356283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0CA1C0D-2480-435B-9AE1-90DE88414066}"/>
                </a:ext>
              </a:extLst>
            </p:cNvPr>
            <p:cNvSpPr txBox="1"/>
            <p:nvPr/>
          </p:nvSpPr>
          <p:spPr>
            <a:xfrm>
              <a:off x="5940716" y="203317"/>
              <a:ext cx="49256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omic Sans MS" panose="030F0702030302020204" pitchFamily="66" charset="0"/>
                </a:rPr>
                <a:t>Thank you? 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05585E-2B1E-4061-A0A5-6B365E0843D5}"/>
              </a:ext>
            </a:extLst>
          </p:cNvPr>
          <p:cNvGrpSpPr/>
          <p:nvPr/>
        </p:nvGrpSpPr>
        <p:grpSpPr>
          <a:xfrm>
            <a:off x="209983" y="21249"/>
            <a:ext cx="6060896" cy="1940902"/>
            <a:chOff x="3686628" y="159657"/>
            <a:chExt cx="7460342" cy="2633433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A9DD5303-9EA7-4D01-BB08-17D4311CD7BA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-24030"/>
                <a:gd name="adj2" fmla="val 10759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E715DE-2323-45EF-A71B-49E67569948F}"/>
                </a:ext>
              </a:extLst>
            </p:cNvPr>
            <p:cNvSpPr txBox="1"/>
            <p:nvPr/>
          </p:nvSpPr>
          <p:spPr>
            <a:xfrm>
              <a:off x="4426874" y="583628"/>
              <a:ext cx="5775364" cy="1879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omic Sans MS" panose="030F0702030302020204" pitchFamily="66" charset="0"/>
                </a:rPr>
                <a:t>Good Morning Music Man!</a:t>
              </a:r>
            </a:p>
            <a:p>
              <a:pPr algn="ctr"/>
              <a:r>
                <a:rPr lang="en-US" sz="2800" dirty="0">
                  <a:latin typeface="Comic Sans MS" panose="030F0702030302020204" pitchFamily="66" charset="0"/>
                </a:rPr>
                <a:t>What can you tell us about the songs today?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64" name="Picture 6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68CB2FD-C87D-4BB5-A348-AD8D63B46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4131" y="1314958"/>
            <a:ext cx="1921429" cy="3207234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BDB756D7-9714-4089-92E9-9AF45382C45B}"/>
              </a:ext>
            </a:extLst>
          </p:cNvPr>
          <p:cNvGrpSpPr/>
          <p:nvPr/>
        </p:nvGrpSpPr>
        <p:grpSpPr>
          <a:xfrm>
            <a:off x="6543270" y="141529"/>
            <a:ext cx="4967062" cy="5566884"/>
            <a:chOff x="5899344" y="203317"/>
            <a:chExt cx="4967062" cy="4338796"/>
          </a:xfrm>
        </p:grpSpPr>
        <p:sp>
          <p:nvSpPr>
            <p:cNvPr id="66" name="Speech Bubble: Rectangle with Corners Rounded 65">
              <a:extLst>
                <a:ext uri="{FF2B5EF4-FFF2-40B4-BE49-F238E27FC236}">
                  <a16:creationId xmlns:a16="http://schemas.microsoft.com/office/drawing/2014/main" id="{93549D2E-650A-4658-AA8C-94B291248BB8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17034"/>
                <a:gd name="adj2" fmla="val 108327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CF44943-DF4C-466C-9615-8465C13A7B59}"/>
                </a:ext>
              </a:extLst>
            </p:cNvPr>
            <p:cNvSpPr txBox="1"/>
            <p:nvPr/>
          </p:nvSpPr>
          <p:spPr>
            <a:xfrm>
              <a:off x="5940716" y="203317"/>
              <a:ext cx="4925690" cy="4338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Good morning!</a:t>
              </a:r>
            </a:p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I have chosen some songs that tell us how God makes us brave.</a:t>
              </a:r>
            </a:p>
          </p:txBody>
        </p:sp>
      </p:grp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E75C6B02-92F8-457A-9195-ECE41882AF48}"/>
              </a:ext>
            </a:extLst>
          </p:cNvPr>
          <p:cNvSpPr/>
          <p:nvPr/>
        </p:nvSpPr>
        <p:spPr>
          <a:xfrm>
            <a:off x="-88469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451453B-BC04-402D-B287-2423754F69D9}"/>
              </a:ext>
            </a:extLst>
          </p:cNvPr>
          <p:cNvSpPr/>
          <p:nvPr/>
        </p:nvSpPr>
        <p:spPr>
          <a:xfrm>
            <a:off x="-3180452" y="5635417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95833E-6 1.48148E-6 L 0.38372 0.002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8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2.96296E-6 L -0.35533 0.155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73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2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1.11111E-6 L 1 -0.0013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BF8FC1F-2713-4657-AEA0-5F46350B2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81" y="2369490"/>
            <a:ext cx="1921429" cy="3207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8E5ECE-4E78-419F-8659-71160A690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0" y="2325811"/>
            <a:ext cx="1921428" cy="3262071"/>
          </a:xfrm>
          <a:prstGeom prst="rect">
            <a:avLst/>
          </a:prstGeom>
        </p:spPr>
      </p:pic>
      <p:pic>
        <p:nvPicPr>
          <p:cNvPr id="11" name="Picture 10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71A5CF7F-0CEB-4B49-AD0C-F7BA0FB61C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51" y="2303496"/>
            <a:ext cx="1930487" cy="3273228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BDB756D7-9714-4089-92E9-9AF45382C45B}"/>
              </a:ext>
            </a:extLst>
          </p:cNvPr>
          <p:cNvGrpSpPr/>
          <p:nvPr/>
        </p:nvGrpSpPr>
        <p:grpSpPr>
          <a:xfrm>
            <a:off x="3872719" y="389179"/>
            <a:ext cx="4967062" cy="1063547"/>
            <a:chOff x="5899344" y="203317"/>
            <a:chExt cx="4967062" cy="1425129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CF44943-DF4C-466C-9615-8465C13A7B59}"/>
                </a:ext>
              </a:extLst>
            </p:cNvPr>
            <p:cNvSpPr txBox="1"/>
            <p:nvPr/>
          </p:nvSpPr>
          <p:spPr>
            <a:xfrm>
              <a:off x="5940716" y="203317"/>
              <a:ext cx="4925690" cy="74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Let’s worship God with these songs.</a:t>
              </a:r>
              <a:endParaRPr lang="en-GB" sz="28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6" name="Speech Bubble: Rectangle with Corners Rounded 65">
              <a:extLst>
                <a:ext uri="{FF2B5EF4-FFF2-40B4-BE49-F238E27FC236}">
                  <a16:creationId xmlns:a16="http://schemas.microsoft.com/office/drawing/2014/main" id="{93549D2E-650A-4658-AA8C-94B291248BB8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-5984"/>
                <a:gd name="adj2" fmla="val 201468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ectangle 1">
            <a:hlinkClick r:id="rId5" action="ppaction://hlinksldjump"/>
            <a:extLst>
              <a:ext uri="{FF2B5EF4-FFF2-40B4-BE49-F238E27FC236}">
                <a16:creationId xmlns:a16="http://schemas.microsoft.com/office/drawing/2014/main" id="{4DE84D24-9057-4CFF-8333-15D026F118C1}"/>
              </a:ext>
            </a:extLst>
          </p:cNvPr>
          <p:cNvSpPr/>
          <p:nvPr/>
        </p:nvSpPr>
        <p:spPr>
          <a:xfrm>
            <a:off x="-88469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hlinkClick r:id="rId6"/>
            <a:extLst>
              <a:ext uri="{FF2B5EF4-FFF2-40B4-BE49-F238E27FC236}">
                <a16:creationId xmlns:a16="http://schemas.microsoft.com/office/drawing/2014/main" id="{F422AC82-8822-4896-81C5-1B767F2A85FB}"/>
              </a:ext>
            </a:extLst>
          </p:cNvPr>
          <p:cNvSpPr txBox="1"/>
          <p:nvPr/>
        </p:nvSpPr>
        <p:spPr>
          <a:xfrm>
            <a:off x="399109" y="2015547"/>
            <a:ext cx="4140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solidFill>
                  <a:srgbClr val="0000CC"/>
                </a:solidFill>
              </a:rPr>
              <a:t>Be Bold, Be Strong</a:t>
            </a:r>
          </a:p>
        </p:txBody>
      </p:sp>
      <p:sp>
        <p:nvSpPr>
          <p:cNvPr id="19" name="TextBox 18">
            <a:hlinkClick r:id="rId7"/>
            <a:extLst>
              <a:ext uri="{FF2B5EF4-FFF2-40B4-BE49-F238E27FC236}">
                <a16:creationId xmlns:a16="http://schemas.microsoft.com/office/drawing/2014/main" id="{942926F3-05C2-47DB-BA14-8FCDEFB72252}"/>
              </a:ext>
            </a:extLst>
          </p:cNvPr>
          <p:cNvSpPr txBox="1"/>
          <p:nvPr/>
        </p:nvSpPr>
        <p:spPr>
          <a:xfrm>
            <a:off x="399109" y="4436222"/>
            <a:ext cx="4430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 make me brave</a:t>
            </a:r>
            <a:endParaRPr lang="en-GB" sz="4000" b="1" u="sng" dirty="0">
              <a:solidFill>
                <a:srgbClr val="0000FF"/>
              </a:solidFill>
            </a:endParaRPr>
          </a:p>
        </p:txBody>
      </p:sp>
      <p:sp>
        <p:nvSpPr>
          <p:cNvPr id="20" name="TextBox 19">
            <a:hlinkClick r:id="rId8" action="ppaction://hlinkfile"/>
            <a:extLst>
              <a:ext uri="{FF2B5EF4-FFF2-40B4-BE49-F238E27FC236}">
                <a16:creationId xmlns:a16="http://schemas.microsoft.com/office/drawing/2014/main" id="{95CE5987-C26B-4834-B28B-8B61AC2BDD12}"/>
              </a:ext>
            </a:extLst>
          </p:cNvPr>
          <p:cNvSpPr txBox="1"/>
          <p:nvPr/>
        </p:nvSpPr>
        <p:spPr>
          <a:xfrm>
            <a:off x="7247722" y="3429000"/>
            <a:ext cx="3184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1000 Reasons</a:t>
            </a:r>
            <a:endParaRPr lang="en-GB" sz="4000" b="1" dirty="0">
              <a:solidFill>
                <a:srgbClr val="0000FF"/>
              </a:solidFill>
            </a:endParaRPr>
          </a:p>
        </p:txBody>
      </p:sp>
      <p:sp>
        <p:nvSpPr>
          <p:cNvPr id="13" name="Arrow: Right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BAE0B81-A0B4-41FB-8A89-1BE40309E53D}"/>
              </a:ext>
            </a:extLst>
          </p:cNvPr>
          <p:cNvSpPr/>
          <p:nvPr/>
        </p:nvSpPr>
        <p:spPr>
          <a:xfrm>
            <a:off x="-3180452" y="5635417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03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-1.85185E-6 L -0.3125 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95833E-6 1.85185E-6 L -0.30378 0.0011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25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25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1.11111E-6 L 1 -0.0013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828771-FE07-4DCC-B5C9-9C6D9269A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0" y="2325811"/>
            <a:ext cx="1921428" cy="3262071"/>
          </a:xfrm>
          <a:prstGeom prst="rect">
            <a:avLst/>
          </a:prstGeom>
        </p:spPr>
      </p:pic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BB15C2B7-E784-4177-9462-D6BF019C7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436" y="2380648"/>
            <a:ext cx="1883539" cy="320723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788DC7A-7080-4D43-A931-2E089E9704B9}"/>
              </a:ext>
            </a:extLst>
          </p:cNvPr>
          <p:cNvGrpSpPr/>
          <p:nvPr/>
        </p:nvGrpSpPr>
        <p:grpSpPr>
          <a:xfrm>
            <a:off x="209983" y="21249"/>
            <a:ext cx="6060896" cy="1940902"/>
            <a:chOff x="3686628" y="159657"/>
            <a:chExt cx="7460342" cy="2633433"/>
          </a:xfrm>
        </p:grpSpPr>
        <p:sp>
          <p:nvSpPr>
            <p:cNvPr id="6" name="Speech Bubble: Oval 5">
              <a:extLst>
                <a:ext uri="{FF2B5EF4-FFF2-40B4-BE49-F238E27FC236}">
                  <a16:creationId xmlns:a16="http://schemas.microsoft.com/office/drawing/2014/main" id="{53331784-3C18-422A-BE30-726D0638B318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-24030"/>
                <a:gd name="adj2" fmla="val 10759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91C4A0-0985-4324-8E0E-FEBAACEFBE27}"/>
                </a:ext>
              </a:extLst>
            </p:cNvPr>
            <p:cNvSpPr txBox="1"/>
            <p:nvPr/>
          </p:nvSpPr>
          <p:spPr>
            <a:xfrm>
              <a:off x="4426874" y="583628"/>
              <a:ext cx="5775364" cy="1879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So last week we saw how God spoke to Moses from the Burning Bush.</a:t>
              </a:r>
              <a:endParaRPr lang="en-GB" sz="2800" i="1" dirty="0">
                <a:solidFill>
                  <a:srgbClr val="6B19FF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CC9F05C-1621-4A14-A7A1-1657C996CDB2}"/>
              </a:ext>
            </a:extLst>
          </p:cNvPr>
          <p:cNvGrpSpPr/>
          <p:nvPr/>
        </p:nvGrpSpPr>
        <p:grpSpPr>
          <a:xfrm>
            <a:off x="6626905" y="142372"/>
            <a:ext cx="4946376" cy="1576350"/>
            <a:chOff x="5899344" y="203317"/>
            <a:chExt cx="4946376" cy="1425129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EAF61C31-FD7A-42B9-84EC-2941F7EED721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21326"/>
                <a:gd name="adj2" fmla="val 136122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4A061B-87AD-4428-ABF7-D95A5FD08E76}"/>
                </a:ext>
              </a:extLst>
            </p:cNvPr>
            <p:cNvSpPr txBox="1"/>
            <p:nvPr/>
          </p:nvSpPr>
          <p:spPr>
            <a:xfrm>
              <a:off x="5920030" y="289816"/>
              <a:ext cx="4925690" cy="125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He told Moses to go back to Egypt and tell Pharaoh to let the people go free.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88E583-0CEF-48D2-B6F7-7FC7A48810B9}"/>
              </a:ext>
            </a:extLst>
          </p:cNvPr>
          <p:cNvGrpSpPr/>
          <p:nvPr/>
        </p:nvGrpSpPr>
        <p:grpSpPr>
          <a:xfrm>
            <a:off x="3262923" y="2229376"/>
            <a:ext cx="5317387" cy="1199624"/>
            <a:chOff x="5856493" y="203317"/>
            <a:chExt cx="4925690" cy="1425129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727B1907-526A-48E3-86BA-490633A91C5D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75252"/>
                <a:gd name="adj2" fmla="val 21246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776F5E-C565-457F-BAEF-8CED32A656FA}"/>
                </a:ext>
              </a:extLst>
            </p:cNvPr>
            <p:cNvSpPr txBox="1"/>
            <p:nvPr/>
          </p:nvSpPr>
          <p:spPr>
            <a:xfrm>
              <a:off x="5856493" y="289816"/>
              <a:ext cx="4925690" cy="1133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Moses must have been a bit worried about going back?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64AE9A-5133-483D-BC5A-B07795659AB0}"/>
              </a:ext>
            </a:extLst>
          </p:cNvPr>
          <p:cNvGrpSpPr/>
          <p:nvPr/>
        </p:nvGrpSpPr>
        <p:grpSpPr>
          <a:xfrm>
            <a:off x="2989966" y="3696225"/>
            <a:ext cx="6060896" cy="1940902"/>
            <a:chOff x="3686628" y="159657"/>
            <a:chExt cx="7460342" cy="2633433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76A3C21E-0C30-474A-9DE4-9D121FC97BDD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-70234"/>
                <a:gd name="adj2" fmla="val -8281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6142F5-378D-42CD-ADE7-1D6F6C144C5C}"/>
                </a:ext>
              </a:extLst>
            </p:cNvPr>
            <p:cNvSpPr txBox="1"/>
            <p:nvPr/>
          </p:nvSpPr>
          <p:spPr>
            <a:xfrm>
              <a:off x="4492088" y="513270"/>
              <a:ext cx="5945613" cy="1294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Comic Sans MS" panose="030F0702030302020204" pitchFamily="66" charset="0"/>
                </a:rPr>
                <a:t>Yes, but God promised that He would be with Moses,</a:t>
              </a:r>
              <a:endParaRPr lang="en-GB" sz="28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725830A-BF26-482B-8FEF-92C10EF0AA52}"/>
              </a:ext>
            </a:extLst>
          </p:cNvPr>
          <p:cNvSpPr txBox="1"/>
          <p:nvPr/>
        </p:nvSpPr>
        <p:spPr>
          <a:xfrm>
            <a:off x="2521526" y="4810471"/>
            <a:ext cx="60608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Comic Sans MS" panose="030F0702030302020204" pitchFamily="66" charset="0"/>
              </a:rPr>
              <a:t>       </a:t>
            </a:r>
            <a:r>
              <a:rPr lang="en-GB" sz="2800" dirty="0">
                <a:latin typeface="Comic Sans MS" panose="030F0702030302020204" pitchFamily="66" charset="0"/>
              </a:rPr>
              <a:t>and Moses was trusting God. </a:t>
            </a:r>
            <a:endParaRPr lang="en-GB" sz="2800" dirty="0"/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75F5E707-1EF8-411A-BEAD-EDA1291EFA26}"/>
              </a:ext>
            </a:extLst>
          </p:cNvPr>
          <p:cNvSpPr/>
          <p:nvPr/>
        </p:nvSpPr>
        <p:spPr>
          <a:xfrm>
            <a:off x="-88469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08E375-D69F-4EDB-BFEB-D04C5DBEF076}"/>
              </a:ext>
            </a:extLst>
          </p:cNvPr>
          <p:cNvSpPr/>
          <p:nvPr/>
        </p:nvSpPr>
        <p:spPr>
          <a:xfrm>
            <a:off x="-3180452" y="5635417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7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25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1.11111E-6 L 1 -0.001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828771-FE07-4DCC-B5C9-9C6D9269A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0" y="2325811"/>
            <a:ext cx="1921428" cy="3262071"/>
          </a:xfrm>
          <a:prstGeom prst="rect">
            <a:avLst/>
          </a:prstGeom>
        </p:spPr>
      </p:pic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BB15C2B7-E784-4177-9462-D6BF019C7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436" y="2380648"/>
            <a:ext cx="1883539" cy="320723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788DC7A-7080-4D43-A931-2E089E9704B9}"/>
              </a:ext>
            </a:extLst>
          </p:cNvPr>
          <p:cNvGrpSpPr/>
          <p:nvPr/>
        </p:nvGrpSpPr>
        <p:grpSpPr>
          <a:xfrm>
            <a:off x="209983" y="21249"/>
            <a:ext cx="6060896" cy="1503060"/>
            <a:chOff x="3686628" y="159657"/>
            <a:chExt cx="7460342" cy="2633433"/>
          </a:xfrm>
        </p:grpSpPr>
        <p:sp>
          <p:nvSpPr>
            <p:cNvPr id="6" name="Speech Bubble: Oval 5">
              <a:extLst>
                <a:ext uri="{FF2B5EF4-FFF2-40B4-BE49-F238E27FC236}">
                  <a16:creationId xmlns:a16="http://schemas.microsoft.com/office/drawing/2014/main" id="{53331784-3C18-422A-BE30-726D0638B318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-23087"/>
                <a:gd name="adj2" fmla="val 15195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91C4A0-0985-4324-8E0E-FEBAACEFBE27}"/>
                </a:ext>
              </a:extLst>
            </p:cNvPr>
            <p:cNvSpPr txBox="1"/>
            <p:nvPr/>
          </p:nvSpPr>
          <p:spPr>
            <a:xfrm>
              <a:off x="4158994" y="706924"/>
              <a:ext cx="6515610" cy="1294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No, Moses went back to Egypt with his wife and two sons.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CC9F05C-1621-4A14-A7A1-1657C996CDB2}"/>
              </a:ext>
            </a:extLst>
          </p:cNvPr>
          <p:cNvGrpSpPr/>
          <p:nvPr/>
        </p:nvGrpSpPr>
        <p:grpSpPr>
          <a:xfrm>
            <a:off x="6626905" y="142372"/>
            <a:ext cx="4946376" cy="1078501"/>
            <a:chOff x="5899344" y="203317"/>
            <a:chExt cx="4946376" cy="975039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EAF61C31-FD7A-42B9-84EC-2941F7EED721}"/>
                </a:ext>
              </a:extLst>
            </p:cNvPr>
            <p:cNvSpPr/>
            <p:nvPr/>
          </p:nvSpPr>
          <p:spPr>
            <a:xfrm>
              <a:off x="5899344" y="203317"/>
              <a:ext cx="4882839" cy="975039"/>
            </a:xfrm>
            <a:prstGeom prst="wedgeRoundRectCallout">
              <a:avLst>
                <a:gd name="adj1" fmla="val 19765"/>
                <a:gd name="adj2" fmla="val 222673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4A061B-87AD-4428-ABF7-D95A5FD08E76}"/>
                </a:ext>
              </a:extLst>
            </p:cNvPr>
            <p:cNvSpPr txBox="1"/>
            <p:nvPr/>
          </p:nvSpPr>
          <p:spPr>
            <a:xfrm>
              <a:off x="5920030" y="289816"/>
              <a:ext cx="4925690" cy="862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Did Moses go to Pharaoh on his own?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88E583-0CEF-48D2-B6F7-7FC7A48810B9}"/>
              </a:ext>
            </a:extLst>
          </p:cNvPr>
          <p:cNvGrpSpPr/>
          <p:nvPr/>
        </p:nvGrpSpPr>
        <p:grpSpPr>
          <a:xfrm>
            <a:off x="3262923" y="3065272"/>
            <a:ext cx="5317387" cy="1199624"/>
            <a:chOff x="5856493" y="203317"/>
            <a:chExt cx="4925690" cy="1425129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727B1907-526A-48E3-86BA-490633A91C5D}"/>
                </a:ext>
              </a:extLst>
            </p:cNvPr>
            <p:cNvSpPr/>
            <p:nvPr/>
          </p:nvSpPr>
          <p:spPr>
            <a:xfrm>
              <a:off x="5899344" y="203317"/>
              <a:ext cx="4882839" cy="1425129"/>
            </a:xfrm>
            <a:prstGeom prst="wedgeRoundRectCallout">
              <a:avLst>
                <a:gd name="adj1" fmla="val 77059"/>
                <a:gd name="adj2" fmla="val -48626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776F5E-C565-457F-BAEF-8CED32A656FA}"/>
                </a:ext>
              </a:extLst>
            </p:cNvPr>
            <p:cNvSpPr txBox="1"/>
            <p:nvPr/>
          </p:nvSpPr>
          <p:spPr>
            <a:xfrm>
              <a:off x="5856493" y="289816"/>
              <a:ext cx="4925690" cy="1133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This sounds a good story, </a:t>
              </a:r>
            </a:p>
            <a:p>
              <a:pPr algn="ctr"/>
              <a:r>
                <a:rPr lang="en-GB" sz="28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shall  I get the video?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64AE9A-5133-483D-BC5A-B07795659AB0}"/>
              </a:ext>
            </a:extLst>
          </p:cNvPr>
          <p:cNvGrpSpPr/>
          <p:nvPr/>
        </p:nvGrpSpPr>
        <p:grpSpPr>
          <a:xfrm>
            <a:off x="3029040" y="4515438"/>
            <a:ext cx="6060896" cy="759098"/>
            <a:chOff x="3686628" y="159657"/>
            <a:chExt cx="7460342" cy="2633433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76A3C21E-0C30-474A-9DE4-9D121FC97BDD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-69291"/>
                <a:gd name="adj2" fmla="val -24342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6142F5-378D-42CD-ADE7-1D6F6C144C5C}"/>
                </a:ext>
              </a:extLst>
            </p:cNvPr>
            <p:cNvSpPr txBox="1"/>
            <p:nvPr/>
          </p:nvSpPr>
          <p:spPr>
            <a:xfrm>
              <a:off x="4492088" y="513270"/>
              <a:ext cx="5945613" cy="709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That’s a good idea.</a:t>
              </a:r>
              <a:endParaRPr lang="en-GB" sz="28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A0EBA7-B3A9-4417-8659-EC28B73DCCA4}"/>
              </a:ext>
            </a:extLst>
          </p:cNvPr>
          <p:cNvGrpSpPr/>
          <p:nvPr/>
        </p:nvGrpSpPr>
        <p:grpSpPr>
          <a:xfrm>
            <a:off x="3104195" y="1508411"/>
            <a:ext cx="6060896" cy="1349089"/>
            <a:chOff x="3686628" y="159657"/>
            <a:chExt cx="7460342" cy="2633433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BE02DC10-CF20-44C3-B0A2-AA0753BAC523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-71491"/>
                <a:gd name="adj2" fmla="val 6582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4123C6-445E-41D7-BD3D-4D0C8F02252C}"/>
                </a:ext>
              </a:extLst>
            </p:cNvPr>
            <p:cNvSpPr txBox="1"/>
            <p:nvPr/>
          </p:nvSpPr>
          <p:spPr>
            <a:xfrm>
              <a:off x="4298896" y="565230"/>
              <a:ext cx="6515610" cy="1671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God also sent his brother, Aaron to meet him.</a:t>
              </a:r>
              <a:endParaRPr lang="en-GB" sz="2800" i="1" dirty="0">
                <a:solidFill>
                  <a:srgbClr val="6B19FF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CF603F5C-3C5C-42CD-BF21-52F5AC9A4F33}"/>
              </a:ext>
            </a:extLst>
          </p:cNvPr>
          <p:cNvSpPr/>
          <p:nvPr/>
        </p:nvSpPr>
        <p:spPr>
          <a:xfrm>
            <a:off x="-88469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331C723-36B3-48F2-851A-A9AD82626589}"/>
              </a:ext>
            </a:extLst>
          </p:cNvPr>
          <p:cNvSpPr/>
          <p:nvPr/>
        </p:nvSpPr>
        <p:spPr>
          <a:xfrm>
            <a:off x="-3180452" y="5635417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98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75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1.11111E-6 L 1 -0.001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828771-FE07-4DCC-B5C9-9C6D9269A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0" y="2325811"/>
            <a:ext cx="1921428" cy="3262071"/>
          </a:xfrm>
          <a:prstGeom prst="rect">
            <a:avLst/>
          </a:prstGeom>
        </p:spPr>
      </p:pic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BB15C2B7-E784-4177-9462-D6BF019C7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436" y="2380648"/>
            <a:ext cx="1883539" cy="320723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5F8C3A0-7D06-4B9A-9F70-2152DAC54121}"/>
              </a:ext>
            </a:extLst>
          </p:cNvPr>
          <p:cNvSpPr txBox="1"/>
          <p:nvPr/>
        </p:nvSpPr>
        <p:spPr>
          <a:xfrm>
            <a:off x="811370" y="978621"/>
            <a:ext cx="109234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We will be looking this week at the story up 4:54 on the video. </a:t>
            </a:r>
            <a:endParaRPr lang="en-GB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852BD2-F72C-451D-BF65-6EAA92AC4FE8}"/>
              </a:ext>
            </a:extLst>
          </p:cNvPr>
          <p:cNvSpPr txBox="1"/>
          <p:nvPr/>
        </p:nvSpPr>
        <p:spPr>
          <a:xfrm>
            <a:off x="969839" y="1485059"/>
            <a:ext cx="106064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You can watch the whole video but we will finish it next week.</a:t>
            </a:r>
            <a:endParaRPr lang="en-GB" sz="28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D140F3-710F-49DC-A45F-68E4C62CC54E}"/>
              </a:ext>
            </a:extLst>
          </p:cNvPr>
          <p:cNvGrpSpPr/>
          <p:nvPr/>
        </p:nvGrpSpPr>
        <p:grpSpPr>
          <a:xfrm>
            <a:off x="615669" y="-4712"/>
            <a:ext cx="10923430" cy="2824112"/>
            <a:chOff x="615669" y="-4712"/>
            <a:chExt cx="10923430" cy="282411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91C4A0-0985-4324-8E0E-FEBAACEFBE27}"/>
                </a:ext>
              </a:extLst>
            </p:cNvPr>
            <p:cNvSpPr txBox="1"/>
            <p:nvPr/>
          </p:nvSpPr>
          <p:spPr>
            <a:xfrm>
              <a:off x="1714376" y="542670"/>
              <a:ext cx="9117417" cy="459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The story of the Israelites leaving Egypt is very long.</a:t>
              </a:r>
            </a:p>
          </p:txBody>
        </p:sp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id="{69084AED-D2B7-48FA-B93A-C143D300D968}"/>
                </a:ext>
              </a:extLst>
            </p:cNvPr>
            <p:cNvSpPr/>
            <p:nvPr/>
          </p:nvSpPr>
          <p:spPr>
            <a:xfrm>
              <a:off x="615669" y="-4712"/>
              <a:ext cx="10923430" cy="2824112"/>
            </a:xfrm>
            <a:prstGeom prst="wedgeEllipseCallout">
              <a:avLst>
                <a:gd name="adj1" fmla="val -38645"/>
                <a:gd name="adj2" fmla="val 5895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0C9EB9EE-6682-46DC-A265-558928BEC45B}"/>
              </a:ext>
            </a:extLst>
          </p:cNvPr>
          <p:cNvSpPr/>
          <p:nvPr/>
        </p:nvSpPr>
        <p:spPr>
          <a:xfrm>
            <a:off x="-88469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30F462D3-E7A3-4EF5-85D7-0D9B982735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5737" y="2312455"/>
            <a:ext cx="4055291" cy="3275427"/>
          </a:xfrm>
          <a:prstGeom prst="rect">
            <a:avLst/>
          </a:prstGeom>
        </p:spPr>
      </p:pic>
      <p:sp>
        <p:nvSpPr>
          <p:cNvPr id="12" name="Arrow: Right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159E54A-C3FD-4643-9229-1FFD98EAF43F}"/>
              </a:ext>
            </a:extLst>
          </p:cNvPr>
          <p:cNvSpPr/>
          <p:nvPr/>
        </p:nvSpPr>
        <p:spPr>
          <a:xfrm>
            <a:off x="-3180452" y="5635417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43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8.33333E-7 1.48148E-6 L 0.33333 0.0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4.07407E-6 L -0.63437 0.01018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19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1.11111E-6 L 1 -0.0013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828771-FE07-4DCC-B5C9-9C6D9269A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0" y="2325811"/>
            <a:ext cx="1921428" cy="3262071"/>
          </a:xfrm>
          <a:prstGeom prst="rect">
            <a:avLst/>
          </a:prstGeom>
        </p:spPr>
      </p:pic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BB15C2B7-E784-4177-9462-D6BF019C7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436" y="2380648"/>
            <a:ext cx="1883539" cy="320723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788DC7A-7080-4D43-A931-2E089E9704B9}"/>
              </a:ext>
            </a:extLst>
          </p:cNvPr>
          <p:cNvGrpSpPr/>
          <p:nvPr/>
        </p:nvGrpSpPr>
        <p:grpSpPr>
          <a:xfrm>
            <a:off x="2523902" y="1921732"/>
            <a:ext cx="7071172" cy="3207234"/>
            <a:chOff x="3686628" y="159657"/>
            <a:chExt cx="7460342" cy="2633433"/>
          </a:xfrm>
        </p:grpSpPr>
        <p:sp>
          <p:nvSpPr>
            <p:cNvPr id="6" name="Speech Bubble: Oval 5">
              <a:extLst>
                <a:ext uri="{FF2B5EF4-FFF2-40B4-BE49-F238E27FC236}">
                  <a16:creationId xmlns:a16="http://schemas.microsoft.com/office/drawing/2014/main" id="{53331784-3C18-422A-BE30-726D0638B318}"/>
                </a:ext>
              </a:extLst>
            </p:cNvPr>
            <p:cNvSpPr/>
            <p:nvPr/>
          </p:nvSpPr>
          <p:spPr>
            <a:xfrm>
              <a:off x="3686628" y="159657"/>
              <a:ext cx="7460342" cy="2633433"/>
            </a:xfrm>
            <a:prstGeom prst="wedgeEllipseCallout">
              <a:avLst>
                <a:gd name="adj1" fmla="val -60716"/>
                <a:gd name="adj2" fmla="val -1476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91C4A0-0985-4324-8E0E-FEBAACEFBE27}"/>
                </a:ext>
              </a:extLst>
            </p:cNvPr>
            <p:cNvSpPr txBox="1"/>
            <p:nvPr/>
          </p:nvSpPr>
          <p:spPr>
            <a:xfrm>
              <a:off x="4197516" y="449843"/>
              <a:ext cx="6515610" cy="429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That’s a really hard question.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CC9F05C-1621-4A14-A7A1-1657C996CDB2}"/>
              </a:ext>
            </a:extLst>
          </p:cNvPr>
          <p:cNvGrpSpPr/>
          <p:nvPr/>
        </p:nvGrpSpPr>
        <p:grpSpPr>
          <a:xfrm>
            <a:off x="1585287" y="142373"/>
            <a:ext cx="9912403" cy="1731610"/>
            <a:chOff x="5882467" y="203317"/>
            <a:chExt cx="4925690" cy="975039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EAF61C31-FD7A-42B9-84EC-2941F7EED721}"/>
                </a:ext>
              </a:extLst>
            </p:cNvPr>
            <p:cNvSpPr/>
            <p:nvPr/>
          </p:nvSpPr>
          <p:spPr>
            <a:xfrm>
              <a:off x="5899344" y="203317"/>
              <a:ext cx="4882839" cy="975039"/>
            </a:xfrm>
            <a:prstGeom prst="wedgeRoundRectCallout">
              <a:avLst>
                <a:gd name="adj1" fmla="val 34499"/>
                <a:gd name="adj2" fmla="val 119330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4A061B-87AD-4428-ABF7-D95A5FD08E76}"/>
                </a:ext>
              </a:extLst>
            </p:cNvPr>
            <p:cNvSpPr txBox="1"/>
            <p:nvPr/>
          </p:nvSpPr>
          <p:spPr>
            <a:xfrm>
              <a:off x="5882467" y="238992"/>
              <a:ext cx="4925690" cy="473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Wow! 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7A99B6B-0C5E-435B-BF69-3AE275BEC198}"/>
              </a:ext>
            </a:extLst>
          </p:cNvPr>
          <p:cNvSpPr txBox="1"/>
          <p:nvPr/>
        </p:nvSpPr>
        <p:spPr>
          <a:xfrm>
            <a:off x="2328261" y="684498"/>
            <a:ext cx="88659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God sent all those plagues on the Egyptians.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82FA51-DB58-4039-BF4C-9DD76D153B8C}"/>
              </a:ext>
            </a:extLst>
          </p:cNvPr>
          <p:cNvSpPr txBox="1"/>
          <p:nvPr/>
        </p:nvSpPr>
        <p:spPr>
          <a:xfrm>
            <a:off x="2328261" y="1239304"/>
            <a:ext cx="88659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Why didn’t Pharaoh listen to God at the beginning?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ECBD6F-7FBB-4845-BB52-A7D7102742F3}"/>
              </a:ext>
            </a:extLst>
          </p:cNvPr>
          <p:cNvSpPr txBox="1"/>
          <p:nvPr/>
        </p:nvSpPr>
        <p:spPr>
          <a:xfrm>
            <a:off x="2839569" y="2685772"/>
            <a:ext cx="661987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Some people don’t seem to want to listen to God, even when it seems the right thing to do.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031933-D516-4575-B059-EDDCC48EBB9D}"/>
              </a:ext>
            </a:extLst>
          </p:cNvPr>
          <p:cNvSpPr txBox="1"/>
          <p:nvPr/>
        </p:nvSpPr>
        <p:spPr>
          <a:xfrm>
            <a:off x="2732557" y="3927264"/>
            <a:ext cx="66198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But God keeps giving opportunities 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for people to listen to Him.</a:t>
            </a:r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C4D3F134-4B7A-4450-BB46-675F9AD8809E}"/>
              </a:ext>
            </a:extLst>
          </p:cNvPr>
          <p:cNvSpPr/>
          <p:nvPr/>
        </p:nvSpPr>
        <p:spPr>
          <a:xfrm>
            <a:off x="-88469" y="-128016"/>
            <a:ext cx="12560885" cy="7114032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A9BA824-DC3F-459D-897F-483E786B91E1}"/>
              </a:ext>
            </a:extLst>
          </p:cNvPr>
          <p:cNvSpPr/>
          <p:nvPr/>
        </p:nvSpPr>
        <p:spPr>
          <a:xfrm>
            <a:off x="-3180452" y="5635417"/>
            <a:ext cx="3048000" cy="1350599"/>
          </a:xfrm>
          <a:prstGeom prst="rightArrow">
            <a:avLst/>
          </a:prstGeom>
          <a:solidFill>
            <a:srgbClr val="CC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1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75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1.11111E-6 L 1 -0.0013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27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1945</Words>
  <Application>Microsoft Office PowerPoint</Application>
  <PresentationFormat>Widescreen</PresentationFormat>
  <Paragraphs>200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Hancock</dc:creator>
  <cp:lastModifiedBy>Bryan Hancock</cp:lastModifiedBy>
  <cp:revision>53</cp:revision>
  <dcterms:created xsi:type="dcterms:W3CDTF">2020-08-25T07:54:05Z</dcterms:created>
  <dcterms:modified xsi:type="dcterms:W3CDTF">2020-08-26T13:28:50Z</dcterms:modified>
</cp:coreProperties>
</file>